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6" r:id="rId3"/>
    <p:sldId id="29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95" r:id="rId19"/>
    <p:sldId id="272" r:id="rId20"/>
    <p:sldId id="294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6" r:id="rId32"/>
    <p:sldId id="283" r:id="rId33"/>
    <p:sldId id="284" r:id="rId34"/>
    <p:sldId id="285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1638" y="1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2FE24B-704B-4E51-A324-371CB07A2F03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6354397"/>
      </p:ext>
    </p:extLst>
  </p:cSld>
  <p:clrMapOvr>
    <a:masterClrMapping/>
  </p:clrMapOvr>
  <p:transition spd="slow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0F1928-17BD-4D67-84D8-5362E44B72C6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2124853"/>
      </p:ext>
    </p:extLst>
  </p:cSld>
  <p:clrMapOvr>
    <a:masterClrMapping/>
  </p:clrMapOvr>
  <p:transition spd="slow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C25050-D429-4ED6-A16B-CD56304F863F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8159100"/>
      </p:ext>
    </p:extLst>
  </p:cSld>
  <p:clrMapOvr>
    <a:masterClrMapping/>
  </p:clrMapOvr>
  <p:transition spd="slow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33F421-8087-4672-84E4-2E23B4F65EE7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2448005"/>
      </p:ext>
    </p:extLst>
  </p:cSld>
  <p:clrMapOvr>
    <a:masterClrMapping/>
  </p:clrMapOvr>
  <p:transition spd="slow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93167A-0DA2-4E01-B25C-A25E959DB872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6890850"/>
      </p:ext>
    </p:extLst>
  </p:cSld>
  <p:clrMapOvr>
    <a:masterClrMapping/>
  </p:clrMapOvr>
  <p:transition spd="slow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80D6F3-8EB7-4433-BD4D-4246FC59458A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6070075"/>
      </p:ext>
    </p:extLst>
  </p:cSld>
  <p:clrMapOvr>
    <a:masterClrMapping/>
  </p:clrMapOvr>
  <p:transition spd="slow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C19C4A-119B-40B7-AE98-E44F4E2F7EF6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6664265"/>
      </p:ext>
    </p:extLst>
  </p:cSld>
  <p:clrMapOvr>
    <a:masterClrMapping/>
  </p:clrMapOvr>
  <p:transition spd="slow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4D8D68-C7C9-40A3-BE3F-81BE581EBAA2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26333175"/>
      </p:ext>
    </p:extLst>
  </p:cSld>
  <p:clrMapOvr>
    <a:masterClrMapping/>
  </p:clrMapOvr>
  <p:transition spd="slow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21A1BE-695F-4554-9696-4A939DF74C16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245441"/>
      </p:ext>
    </p:extLst>
  </p:cSld>
  <p:clrMapOvr>
    <a:masterClrMapping/>
  </p:clrMapOvr>
  <p:transition spd="slow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CBFA89-5BBD-48C2-9857-F9297EBE9980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09228344"/>
      </p:ext>
    </p:extLst>
  </p:cSld>
  <p:clrMapOvr>
    <a:masterClrMapping/>
  </p:clrMapOvr>
  <p:transition spd="slow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557930-DBED-47BA-AAA0-4275218A52E2}" type="slidenum">
              <a:rPr lang="en-US" altLang="zh-CN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2705648"/>
      </p:ext>
    </p:extLst>
  </p:cSld>
  <p:clrMapOvr>
    <a:masterClrMapping/>
  </p:clrMapOvr>
  <p:transition spd="slow" advTm="6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100000">
              <a:srgbClr val="004D4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F1AB05-55C1-4A12-A62D-8113FD0246FC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imgsrc.baidu.com/baike/pic/item/72ccb777719a1839b051b988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30872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r="-2265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2124075" y="404813"/>
            <a:ext cx="5040313" cy="139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pt-PT" sz="4800" kern="10" spc="960" dirty="0">
                <a:ln w="19050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2"/>
                    </a:gs>
                    <a:gs pos="50000">
                      <a:schemeClr val="hlink"/>
                    </a:gs>
                    <a:gs pos="100000">
                      <a:schemeClr val="bg2"/>
                    </a:gs>
                  </a:gsLst>
                  <a:lin ang="189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华文琥珀"/>
              </a:rPr>
              <a:t>      </a:t>
            </a:r>
            <a:endParaRPr lang="pt-PT" sz="4800" kern="10" spc="960" dirty="0">
              <a:ln w="19050">
                <a:solidFill>
                  <a:srgbClr val="FFFF99"/>
                </a:solidFill>
                <a:round/>
                <a:headEnd/>
                <a:tailEnd/>
              </a:ln>
              <a:gradFill rotWithShape="0">
                <a:gsLst>
                  <a:gs pos="0">
                    <a:schemeClr val="bg2"/>
                  </a:gs>
                  <a:gs pos="50000">
                    <a:schemeClr val="hlink"/>
                  </a:gs>
                  <a:gs pos="100000">
                    <a:schemeClr val="bg2"/>
                  </a:gs>
                </a:gsLst>
                <a:lin ang="189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华文琥珀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476375" y="6381750"/>
            <a:ext cx="64801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A bonita paisagem de Shanxi</a:t>
            </a:r>
            <a:r>
              <a:rPr lang="pt-PT" altLang="zh-CN"/>
              <a:t> </a:t>
            </a:r>
            <a:endParaRPr lang="en-US" altLang="zh-CN"/>
          </a:p>
        </p:txBody>
      </p:sp>
      <p:sp>
        <p:nvSpPr>
          <p:cNvPr id="2" name="CaixaDeTexto 1"/>
          <p:cNvSpPr txBox="1"/>
          <p:nvPr/>
        </p:nvSpPr>
        <p:spPr>
          <a:xfrm>
            <a:off x="5436196" y="188640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800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ARTE</a:t>
            </a:r>
          </a:p>
          <a:p>
            <a:r>
              <a:rPr lang="pt-PT" sz="4800" dirty="0" smtClean="0">
                <a:solidFill>
                  <a:schemeClr val="bg1"/>
                </a:solidFill>
                <a:latin typeface="Colonna MT" panose="04020805060202030203" pitchFamily="82" charset="0"/>
              </a:rPr>
              <a:t>E MISTICISMO</a:t>
            </a:r>
            <a:endParaRPr lang="pt-PT" sz="4800" dirty="0">
              <a:solidFill>
                <a:schemeClr val="bg1"/>
              </a:solidFill>
              <a:latin typeface="Colonna MT" panose="04020805060202030203" pitchFamily="82" charset="0"/>
            </a:endParaRPr>
          </a:p>
        </p:txBody>
      </p:sp>
    </p:spTree>
  </p:cSld>
  <p:clrMapOvr>
    <a:masterClrMapping/>
  </p:clrMapOvr>
  <p:transition spd="slow" advTm="11000">
    <p:plus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900113" y="1125538"/>
            <a:ext cx="7416800" cy="517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dirty="0">
                <a:latin typeface="Arial" charset="0"/>
                <a:hlinkClick r:id="rId2"/>
              </a:rPr>
              <a:t> </a:t>
            </a:r>
            <a:r>
              <a:rPr lang="pt-PT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Mianshan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, </a:t>
            </a:r>
            <a:r>
              <a:rPr lang="pt-PT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Jiexiu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 cidade a 20 km de distância da Província de </a:t>
            </a:r>
            <a:r>
              <a:rPr lang="pt-PT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Shanxi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, </a:t>
            </a:r>
            <a:r>
              <a:rPr lang="pt-PT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é um 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conjunto de três religiões: Tao, Budismo e Confucionismo, num raio de dezenas de quilómetros de rocha sobre rocha, os templos espalhados por todo o templo. </a:t>
            </a:r>
          </a:p>
          <a:p>
            <a:pPr>
              <a:defRPr/>
            </a:pPr>
            <a:endParaRPr lang="pt-PT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>
              <a:defRPr/>
            </a:pP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Muitos edifícios e pavilhões são uma característica importante de </a:t>
            </a:r>
            <a:r>
              <a:rPr lang="pt-PT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Mianshan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, num total de nada menos de 30. Luo, o grande palácio, conhecido como o "melhor do mundo </a:t>
            </a:r>
            <a:r>
              <a:rPr lang="pt-PT" altLang="zh-CN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taoísta</a:t>
            </a:r>
            <a:r>
              <a:rPr lang="pt-PT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", ainda mantém centenas de outras cavernas da rocha natural. Possui 200 templos, lojas, e recebe 2000 visitantes que contemplam mais de dois mil anos de civilização. </a:t>
            </a:r>
            <a:r>
              <a:rPr lang="pt-PT" altLang="zh-CN" dirty="0">
                <a:latin typeface="Arial" charset="0"/>
              </a:rPr>
              <a:t/>
            </a:r>
            <a:br>
              <a:rPr lang="pt-PT" altLang="zh-CN" dirty="0">
                <a:latin typeface="Arial" charset="0"/>
              </a:rPr>
            </a:br>
            <a:endParaRPr lang="en-US" altLang="zh-CN" dirty="0">
              <a:latin typeface="Arial" charset="0"/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2bce2039fc27daad43f7c8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2555875" y="6381750"/>
            <a:ext cx="39608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A porta de Mianshan 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28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250825" y="404813"/>
            <a:ext cx="28082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zh-CN" b="1"/>
              <a:t>Os templos                           da montanha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25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2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3203575" y="6237288"/>
            <a:ext cx="3240088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pt-PT" altLang="zh-CN" b="1"/>
              <a:t>Os templos sobrepostos</a:t>
            </a:r>
            <a:r>
              <a:rPr lang="pt-PT" altLang="zh-CN"/>
              <a:t> </a:t>
            </a: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27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3132138" y="188913"/>
            <a:ext cx="2879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Templos Lin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spect="1" noChangeArrowheads="1"/>
          </p:cNvSpPr>
          <p:nvPr isPhoto="1"/>
        </p:nvSpPr>
        <p:spPr bwMode="auto">
          <a:xfrm>
            <a:off x="0" y="1"/>
            <a:ext cx="9144000" cy="6237312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638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07950" y="6165850"/>
            <a:ext cx="903605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pt-PT" altLang="zh-CN" b="1"/>
              <a:t>As pontes têm um comprimento total de 300 metros e um metro de largura.</a:t>
            </a:r>
            <a:r>
              <a:rPr lang="pt-PT" altLang="zh-CN"/>
              <a:t> </a:t>
            </a: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SC_26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2916238" y="250825"/>
            <a:ext cx="3095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Escalando falésias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28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spect="1" noChangeArrowheads="1"/>
          </p:cNvSpPr>
          <p:nvPr isPhoto="1"/>
        </p:nvSpPr>
        <p:spPr bwMode="auto">
          <a:xfrm>
            <a:off x="0" y="692150"/>
            <a:ext cx="9144000" cy="61658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987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700338" y="188913"/>
            <a:ext cx="3600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De Guan antigo e moderno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9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7"/>
          <p:cNvSpPr txBox="1">
            <a:spLocks noChangeArrowheads="1"/>
          </p:cNvSpPr>
          <p:nvPr/>
        </p:nvSpPr>
        <p:spPr bwMode="auto">
          <a:xfrm rot="-5400000">
            <a:off x="4054475" y="5260976"/>
            <a:ext cx="458787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zh-CN" b="1"/>
              <a:t>Precipício Shenghui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24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 rot="-5400000">
            <a:off x="4451350" y="5440363"/>
            <a:ext cx="45878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zh-CN" b="1"/>
              <a:t>Muralha You Chang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2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25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SC_29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5"/>
            <a:ext cx="9144000" cy="628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3851275" y="115888"/>
            <a:ext cx="201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zh-CN" b="1"/>
              <a:t>Castelos no ar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6"/>
          <p:cNvSpPr txBox="1">
            <a:spLocks noChangeArrowheads="1"/>
          </p:cNvSpPr>
          <p:nvPr/>
        </p:nvSpPr>
        <p:spPr bwMode="auto">
          <a:xfrm rot="-5400000">
            <a:off x="4206875" y="1917700"/>
            <a:ext cx="733425" cy="914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O grande palácio Lo, conhecido como o “maior do mundo taoísta“. A área de construção é de 30.000 metros quadrados, e tem 100 metros de altura.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SC_2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0833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0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395288" y="6092825"/>
            <a:ext cx="828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Em forma de arco, com de 60 metros de largura e cerca de 180 metros de profundidade, detém bastantes templos budistas.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SC_25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1331913" y="6273800"/>
            <a:ext cx="6335712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pt-PT" altLang="zh-CN" b="1"/>
              <a:t>Bird Rapids, Jinling Du, fendas na borda de Monk rock </a:t>
            </a: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800" b="1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DSC_2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pt-PT" altLang="zh-CN" b="1"/>
              <a:t>Yunfeng, templo construído numa gruta natural, foi dividida em dois pisos, ligados por uma escadaria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SC_25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10"/>
          <p:cNvSpPr txBox="1">
            <a:spLocks noChangeArrowheads="1"/>
          </p:cNvSpPr>
          <p:nvPr/>
        </p:nvSpPr>
        <p:spPr bwMode="auto">
          <a:xfrm>
            <a:off x="323850" y="6491288"/>
            <a:ext cx="8569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pt-PT" b="1"/>
              <a:t>Uma “estrada” sobre o precipício. As escadas conduzem ao Templo Imortal</a:t>
            </a: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SC_25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2771775" y="188913"/>
            <a:ext cx="3600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Limite vertical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 descr="DSC_262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092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pt-PT" altLang="pt-PT"/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684213" y="6165850"/>
            <a:ext cx="7991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O Templo Imortal, construído no alcantilado deslumbrante, conserva relíquias de Mami.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 descr="DSC_2081"/>
          <p:cNvSpPr>
            <a:spLocks noGrp="1" noChangeAspect="1" noChangeArrowheads="1"/>
          </p:cNvSpPr>
          <p:nvPr isPhoto="1"/>
        </p:nvSpPr>
        <p:spPr bwMode="auto">
          <a:xfrm>
            <a:off x="0" y="692150"/>
            <a:ext cx="9144000" cy="61658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pt-PT" altLang="pt-PT"/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3059113" y="260350"/>
            <a:ext cx="28813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Qiankun Dafa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 descr="DSC_2670"/>
          <p:cNvSpPr>
            <a:spLocks noGrp="1" noChangeAspect="1" noChangeArrowheads="1"/>
          </p:cNvSpPr>
          <p:nvPr isPhoto="1"/>
        </p:nvSpPr>
        <p:spPr bwMode="auto">
          <a:xfrm>
            <a:off x="0" y="857250"/>
            <a:ext cx="9144000" cy="6000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pt-PT" altLang="pt-PT"/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2700338" y="188913"/>
            <a:ext cx="3384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Uma localização estrategicamente vantajosa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 descr="DSC_2665"/>
          <p:cNvSpPr>
            <a:spLocks noGrp="1" noChangeAspect="1" noChangeArrowheads="1"/>
          </p:cNvSpPr>
          <p:nvPr isPhoto="1"/>
        </p:nvSpPr>
        <p:spPr bwMode="auto">
          <a:xfrm>
            <a:off x="0" y="692150"/>
            <a:ext cx="9144000" cy="61658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/>
              <a:t>         </a:t>
            </a:r>
          </a:p>
        </p:txBody>
      </p:sp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2771775" y="188913"/>
            <a:ext cx="33131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O vale de Qun-Feng Jing Xiu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spect="1" noChangeArrowheads="1"/>
          </p:cNvSpPr>
          <p:nvPr isPhoto="1"/>
        </p:nvSpPr>
        <p:spPr bwMode="auto">
          <a:xfrm>
            <a:off x="0" y="549275"/>
            <a:ext cx="9144000" cy="63087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6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555875" y="115888"/>
            <a:ext cx="3600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A fonte de Qingming 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spect="1" noChangeArrowheads="1"/>
          </p:cNvSpPr>
          <p:nvPr isPhoto="1"/>
        </p:nvSpPr>
        <p:spPr bwMode="auto">
          <a:xfrm>
            <a:off x="0" y="549275"/>
            <a:ext cx="9144000" cy="63087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265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987675" y="115888"/>
            <a:ext cx="30972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A neblina em Deus-Qing 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spect="1" noChangeArrowheads="1"/>
          </p:cNvSpPr>
          <p:nvPr isPhoto="1"/>
        </p:nvSpPr>
        <p:spPr bwMode="auto">
          <a:xfrm>
            <a:off x="0" y="692150"/>
            <a:ext cx="9144000" cy="61658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987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t-PT">
              <a:latin typeface="Arial" charset="0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331913" y="115888"/>
            <a:ext cx="64087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O templo de Lu Shan é o de melhor situação 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DSC_22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2339975" y="115888"/>
            <a:ext cx="4392613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pt-PT" altLang="zh-CN" b="1"/>
              <a:t>As quedas de água de Deep Creek  </a:t>
            </a:r>
            <a:endParaRPr lang="en-US" altLang="zh-CN" b="1">
              <a:solidFill>
                <a:srgbClr val="B2B2B2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US" altLang="zh-CN" b="1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SC_20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6"/>
          <p:cNvSpPr txBox="1">
            <a:spLocks noChangeArrowheads="1"/>
          </p:cNvSpPr>
          <p:nvPr/>
        </p:nvSpPr>
        <p:spPr bwMode="auto">
          <a:xfrm>
            <a:off x="684213" y="6216650"/>
            <a:ext cx="74882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PT" altLang="zh-CN" b="1"/>
              <a:t>O vale de Xi Xian é uma verdadeira aventura. Ventos e os demais riscos conhecidos, de um caminho irregular em escada.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DSC_2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SC_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250825" y="6105525"/>
            <a:ext cx="8497888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pt-PT" altLang="zh-CN" b="1"/>
              <a:t>Qual vala de água, Mizutani, onde a turbulência de uma pequena cachoeira  sobressai na paisagem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SC_22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5"/>
          <p:cNvSpPr txBox="1">
            <a:spLocks noChangeArrowheads="1"/>
          </p:cNvSpPr>
          <p:nvPr/>
        </p:nvSpPr>
        <p:spPr bwMode="auto">
          <a:xfrm rot="10800000" flipV="1">
            <a:off x="2484438" y="6491288"/>
            <a:ext cx="44656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altLang="zh-CN" b="1"/>
              <a:t>A cachoeira fluindo lentamente…</a:t>
            </a:r>
            <a:r>
              <a:rPr lang="pt-PT" altLang="zh-CN"/>
              <a:t> </a:t>
            </a:r>
            <a:endParaRPr lang="en-US" altLang="zh-CN"/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DSC_23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SCF2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5292724" y="6308725"/>
            <a:ext cx="32397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b="1" dirty="0" err="1" smtClean="0">
                <a:solidFill>
                  <a:schemeClr val="bg1"/>
                </a:solidFill>
              </a:rPr>
              <a:t>Arranjo</a:t>
            </a:r>
            <a:r>
              <a:rPr lang="en-US" altLang="zh-CN" b="1" dirty="0" smtClean="0">
                <a:solidFill>
                  <a:schemeClr val="bg1"/>
                </a:solidFill>
              </a:rPr>
              <a:t> </a:t>
            </a:r>
            <a:r>
              <a:rPr lang="en-US" altLang="zh-CN" b="1" dirty="0" err="1" smtClean="0">
                <a:solidFill>
                  <a:schemeClr val="bg1"/>
                </a:solidFill>
              </a:rPr>
              <a:t>gráfico</a:t>
            </a:r>
            <a:r>
              <a:rPr lang="en-US" altLang="zh-CN" b="1" dirty="0" smtClean="0">
                <a:solidFill>
                  <a:schemeClr val="bg1"/>
                </a:solidFill>
              </a:rPr>
              <a:t> </a:t>
            </a:r>
            <a:r>
              <a:rPr lang="en-US" altLang="zh-CN" b="1" dirty="0">
                <a:solidFill>
                  <a:schemeClr val="bg1"/>
                </a:solidFill>
              </a:rPr>
              <a:t>de </a:t>
            </a:r>
            <a:r>
              <a:rPr lang="en-US" altLang="zh-CN" b="1" dirty="0" err="1">
                <a:solidFill>
                  <a:schemeClr val="bg1"/>
                </a:solidFill>
              </a:rPr>
              <a:t>JBVieira</a:t>
            </a:r>
            <a:endParaRPr lang="en-US" altLang="zh-CN" b="1" dirty="0">
              <a:solidFill>
                <a:schemeClr val="bg1"/>
              </a:solidFill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84213" y="6092825"/>
            <a:ext cx="4176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a typeface="楷体_GB2312" pitchFamily="49" charset="-122"/>
              </a:rPr>
              <a:t>简编</a:t>
            </a:r>
          </a:p>
        </p:txBody>
      </p:sp>
      <p:sp>
        <p:nvSpPr>
          <p:cNvPr id="43013" name="Rectangle 7"/>
          <p:cNvSpPr>
            <a:spLocks noChangeArrowheads="1"/>
          </p:cNvSpPr>
          <p:nvPr/>
        </p:nvSpPr>
        <p:spPr bwMode="auto">
          <a:xfrm>
            <a:off x="323850" y="6092825"/>
            <a:ext cx="704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/>
              <a:t>約翰 </a:t>
            </a:r>
          </a:p>
        </p:txBody>
      </p:sp>
      <p:sp>
        <p:nvSpPr>
          <p:cNvPr id="43014" name="Rectangle 8"/>
          <p:cNvSpPr>
            <a:spLocks noChangeArrowheads="1"/>
          </p:cNvSpPr>
          <p:nvPr/>
        </p:nvSpPr>
        <p:spPr bwMode="auto">
          <a:xfrm>
            <a:off x="971550" y="6092825"/>
            <a:ext cx="704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/>
              <a:t>扇貝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372</Words>
  <Application>Microsoft Office PowerPoint</Application>
  <PresentationFormat>Apresentação no Ecrã (4:3)</PresentationFormat>
  <Paragraphs>39</Paragraphs>
  <Slides>41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41</vt:i4>
      </vt:variant>
    </vt:vector>
  </HeadingPairs>
  <TitlesOfParts>
    <vt:vector size="47" baseType="lpstr">
      <vt:lpstr>Arial</vt:lpstr>
      <vt:lpstr>宋体</vt:lpstr>
      <vt:lpstr>Calibri</vt:lpstr>
      <vt:lpstr>Baskerville Old Face</vt:lpstr>
      <vt:lpstr>楷体_GB2312</vt:lpstr>
      <vt:lpstr>默认设计模板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my 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huang yifan</dc:creator>
  <cp:lastModifiedBy>João Vieira</cp:lastModifiedBy>
  <cp:revision>15</cp:revision>
  <dcterms:created xsi:type="dcterms:W3CDTF">2009-12-21T04:40:15Z</dcterms:created>
  <dcterms:modified xsi:type="dcterms:W3CDTF">2018-07-27T15:29:38Z</dcterms:modified>
</cp:coreProperties>
</file>