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gRXs6dxXMoBaCJ0xIp1+w==" hashData="Tlph11Bk1YNciWFcyCwwRXp7Gyg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1266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F60B8F-9666-4191-A2FD-0101DF000462}" type="datetimeFigureOut">
              <a:rPr lang="pt-BR" smtClean="0"/>
              <a:t>10/08/2016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140D062-CEBE-4C8E-9D41-97610A0CE5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7169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Content="1" isInverted="1"/>
      </p:transition>
    </mc:Choice>
    <mc:Fallback xmlns="">
      <p:transition spd="slow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F60B8F-9666-4191-A2FD-0101DF000462}" type="datetimeFigureOut">
              <a:rPr lang="pt-BR" smtClean="0"/>
              <a:t>10/08/2016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140D062-CEBE-4C8E-9D41-97610A0CE5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065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Content="1" isInverted="1"/>
      </p:transition>
    </mc:Choice>
    <mc:Fallback xmlns="">
      <p:transition spd="slow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F60B8F-9666-4191-A2FD-0101DF000462}" type="datetimeFigureOut">
              <a:rPr lang="pt-BR" smtClean="0"/>
              <a:t>10/08/2016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140D062-CEBE-4C8E-9D41-97610A0CE5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330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Content="1" isInverted="1"/>
      </p:transition>
    </mc:Choice>
    <mc:Fallback xmlns="">
      <p:transition spd="slow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F60B8F-9666-4191-A2FD-0101DF000462}" type="datetimeFigureOut">
              <a:rPr lang="pt-BR" smtClean="0"/>
              <a:t>10/08/2016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140D062-CEBE-4C8E-9D41-97610A0CE5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5776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Content="1" isInverted="1"/>
      </p:transition>
    </mc:Choice>
    <mc:Fallback xmlns="">
      <p:transition spd="slow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F60B8F-9666-4191-A2FD-0101DF000462}" type="datetimeFigureOut">
              <a:rPr lang="pt-BR" smtClean="0"/>
              <a:t>10/08/2016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140D062-CEBE-4C8E-9D41-97610A0CE5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0346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Content="1" isInverted="1"/>
      </p:transition>
    </mc:Choice>
    <mc:Fallback xmlns="">
      <p:transition spd="slow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F60B8F-9666-4191-A2FD-0101DF000462}" type="datetimeFigureOut">
              <a:rPr lang="pt-BR" smtClean="0"/>
              <a:t>10/08/2016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140D062-CEBE-4C8E-9D41-97610A0CE5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6235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Content="1" isInverted="1"/>
      </p:transition>
    </mc:Choice>
    <mc:Fallback xmlns="">
      <p:transition spd="slow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F60B8F-9666-4191-A2FD-0101DF000462}" type="datetimeFigureOut">
              <a:rPr lang="pt-BR" smtClean="0"/>
              <a:t>10/08/2016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140D062-CEBE-4C8E-9D41-97610A0CE5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7874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Content="1" isInverted="1"/>
      </p:transition>
    </mc:Choice>
    <mc:Fallback xmlns="">
      <p:transition spd="slow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F60B8F-9666-4191-A2FD-0101DF000462}" type="datetimeFigureOut">
              <a:rPr lang="pt-BR" smtClean="0"/>
              <a:t>10/08/2016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140D062-CEBE-4C8E-9D41-97610A0CE5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2867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Content="1" isInverted="1"/>
      </p:transition>
    </mc:Choice>
    <mc:Fallback xmlns="">
      <p:transition spd="slow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F60B8F-9666-4191-A2FD-0101DF000462}" type="datetimeFigureOut">
              <a:rPr lang="pt-BR" smtClean="0"/>
              <a:t>10/08/2016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140D062-CEBE-4C8E-9D41-97610A0CE5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6946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Content="1" isInverted="1"/>
      </p:transition>
    </mc:Choice>
    <mc:Fallback xmlns="">
      <p:transition spd="slow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F60B8F-9666-4191-A2FD-0101DF000462}" type="datetimeFigureOut">
              <a:rPr lang="pt-BR" smtClean="0"/>
              <a:t>10/08/2016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140D062-CEBE-4C8E-9D41-97610A0CE5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082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Content="1" isInverted="1"/>
      </p:transition>
    </mc:Choice>
    <mc:Fallback xmlns="">
      <p:transition spd="slow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F60B8F-9666-4191-A2FD-0101DF000462}" type="datetimeFigureOut">
              <a:rPr lang="pt-BR" smtClean="0"/>
              <a:t>10/08/2016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140D062-CEBE-4C8E-9D41-97610A0CE5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1090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Content="1" isInverted="1"/>
      </p:transition>
    </mc:Choice>
    <mc:Fallback xmlns="">
      <p:transition spd="slow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 userDrawn="1"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260648"/>
            <a:ext cx="8568952" cy="6264696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552" y="476672"/>
            <a:ext cx="8136904" cy="583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915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0">
        <p14:prism isContent="1" isInverted="1"/>
      </p:transition>
    </mc:Choice>
    <mc:Fallback xmlns="">
      <p:transition spd="slow" advTm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audio" Target="../media/audio1.wav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http://www.sergrasan.com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6" Type="http://schemas.openxmlformats.org/officeDocument/2006/relationships/image" Target="../media/image13.jpeg"/><Relationship Id="rId5" Type="http://schemas.openxmlformats.org/officeDocument/2006/relationships/hyperlink" Target="mailto:www.sergrasan.com/altivahelenaslides" TargetMode="External"/><Relationship Id="rId4" Type="http://schemas.openxmlformats.org/officeDocument/2006/relationships/hyperlink" Target="http://www.sergrasan.com/ahliboni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5696" y="820234"/>
            <a:ext cx="5616624" cy="4464496"/>
          </a:xfrm>
          <a:prstGeom prst="rect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tângulo 3"/>
          <p:cNvSpPr/>
          <p:nvPr/>
        </p:nvSpPr>
        <p:spPr>
          <a:xfrm>
            <a:off x="2504292" y="5486362"/>
            <a:ext cx="494802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400" u="sng" dirty="0">
                <a:ln w="18415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>
                  <a:glow rad="63500">
                    <a:srgbClr val="002060">
                      <a:alpha val="40000"/>
                    </a:srgbClr>
                  </a:glow>
                </a:effectLst>
                <a:latin typeface="Monotype Corsiva" pitchFamily="66" charset="0"/>
              </a:rPr>
              <a:t>Pai, </a:t>
            </a:r>
            <a:r>
              <a:rPr lang="pt-BR" sz="4400" b="1" u="sng" dirty="0">
                <a:ln w="18415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>
                  <a:glow rad="63500">
                    <a:srgbClr val="002060">
                      <a:alpha val="40000"/>
                    </a:srgbClr>
                  </a:glow>
                </a:effectLst>
                <a:latin typeface="Monotype Corsiva" pitchFamily="66" charset="0"/>
              </a:rPr>
              <a:t>começa</a:t>
            </a:r>
            <a:r>
              <a:rPr lang="pt-BR" sz="4400" u="sng" dirty="0">
                <a:ln w="18415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>
                  <a:glow rad="63500">
                    <a:srgbClr val="002060">
                      <a:alpha val="40000"/>
                    </a:srgbClr>
                  </a:glow>
                </a:effectLst>
                <a:latin typeface="Monotype Corsiva" pitchFamily="66" charset="0"/>
              </a:rPr>
              <a:t> o começo!</a:t>
            </a:r>
            <a:endParaRPr lang="pt-BR" sz="4400" dirty="0">
              <a:ln w="18415" cmpd="sng">
                <a:solidFill>
                  <a:srgbClr val="002060"/>
                </a:solidFill>
                <a:prstDash val="solid"/>
              </a:ln>
              <a:solidFill>
                <a:srgbClr val="002060"/>
              </a:solidFill>
              <a:effectLst>
                <a:glow rad="63500">
                  <a:srgbClr val="002060">
                    <a:alpha val="40000"/>
                  </a:srgbClr>
                </a:glow>
              </a:effectLst>
              <a:latin typeface="Monotype Corsiva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59679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146">
        <p14:prism isContent="1" isInverted="1"/>
        <p:sndAc>
          <p:stSnd loop="1">
            <p:snd r:embed="rId3" name="@@richard clayderman - recuerdos de infancia.wav"/>
          </p:stSnd>
        </p:sndAc>
      </p:transition>
    </mc:Choice>
    <mc:Fallback xmlns="">
      <p:transition spd="slow" advTm="5146">
        <p:fade/>
        <p:sndAc>
          <p:stSnd loop="1">
            <p:snd r:embed="rId5" name="@@richard clayderman - recuerdos de infanc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1907704" y="13407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2" name="Retângulo 1"/>
          <p:cNvSpPr/>
          <p:nvPr/>
        </p:nvSpPr>
        <p:spPr>
          <a:xfrm>
            <a:off x="4574527" y="981752"/>
            <a:ext cx="39604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rgbClr val="002060"/>
                </a:solidFill>
                <a:latin typeface="Monotype Corsiva" pitchFamily="66" charset="0"/>
              </a:rPr>
              <a:t>Quando eu era criança e pegava uma tangerina para descascar, corria para meu pai e pedia: - “pai, começa o começo!”. </a:t>
            </a:r>
            <a:endParaRPr lang="pt-BR" sz="2800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572000" y="4005064"/>
            <a:ext cx="413995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rgbClr val="002060"/>
                </a:solidFill>
                <a:latin typeface="Monotype Corsiva" pitchFamily="66" charset="0"/>
              </a:rPr>
              <a:t>O que eu queria era que ele fizesse o primeiro rasgo na casca, o mais difícil e resistente para as minhas pequenas mãos. </a:t>
            </a:r>
            <a:endParaRPr lang="pt-BR" sz="2800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568" y="980728"/>
            <a:ext cx="3672407" cy="5040559"/>
          </a:xfrm>
          <a:prstGeom prst="rect">
            <a:avLst/>
          </a:prstGeom>
          <a:ln w="57150">
            <a:solidFill>
              <a:schemeClr val="accent6"/>
            </a:solidFill>
          </a:ln>
          <a:scene3d>
            <a:camera prst="perspectiveRight"/>
            <a:lightRig rig="threePt" dir="t"/>
          </a:scene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02129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3147">
        <p14:prism isContent="1" isInverted="1"/>
      </p:transition>
    </mc:Choice>
    <mc:Fallback xmlns="">
      <p:transition spd="slow" advTm="231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814308" y="975536"/>
            <a:ext cx="374441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rgbClr val="002060"/>
                </a:solidFill>
                <a:latin typeface="Monotype Corsiva" pitchFamily="66" charset="0"/>
              </a:rPr>
              <a:t>Depois, sorridente, ele sempre acabava descascando toda a fruta para mim. </a:t>
            </a:r>
          </a:p>
          <a:p>
            <a:endParaRPr lang="pt-BR" sz="2800" b="1" dirty="0">
              <a:solidFill>
                <a:srgbClr val="002060"/>
              </a:solidFill>
              <a:latin typeface="Monotype Corsiva" pitchFamily="66" charset="0"/>
            </a:endParaRPr>
          </a:p>
          <a:p>
            <a:endParaRPr lang="pt-BR" sz="2800" b="1" dirty="0">
              <a:solidFill>
                <a:srgbClr val="002060"/>
              </a:solidFill>
              <a:latin typeface="Monotype Corsiva" pitchFamily="66" charset="0"/>
            </a:endParaRPr>
          </a:p>
          <a:p>
            <a:r>
              <a:rPr lang="pt-BR" sz="2800" b="1" dirty="0">
                <a:solidFill>
                  <a:srgbClr val="002060"/>
                </a:solidFill>
                <a:latin typeface="Monotype Corsiva" pitchFamily="66" charset="0"/>
              </a:rPr>
              <a:t>Mas, outras vezes, eu mesmo tirava o restante da casca a partir daquele primeiro rasgo providencial que ele havia feito</a:t>
            </a:r>
            <a:r>
              <a:rPr lang="pt-BR" sz="2400" b="1" dirty="0">
                <a:solidFill>
                  <a:srgbClr val="002060"/>
                </a:solidFill>
                <a:latin typeface="Monotype Corsiva" pitchFamily="66" charset="0"/>
              </a:rPr>
              <a:t>.</a:t>
            </a:r>
            <a:endParaRPr lang="pt-BR" sz="2400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6" y="908720"/>
            <a:ext cx="3600400" cy="38248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6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24350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613">
        <p14:prism isContent="1" isInverted="1"/>
      </p:transition>
    </mc:Choice>
    <mc:Fallback xmlns="">
      <p:transition spd="slow" advTm="206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572000" y="1371833"/>
            <a:ext cx="40679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rgbClr val="002060"/>
                </a:solidFill>
                <a:latin typeface="Monotype Corsiva" pitchFamily="66" charset="0"/>
              </a:rPr>
              <a:t>Meu pai faleceu há muito tempo (e há anos, muitos, aliás) não sou mais criança. Mesmo assim, sinto grande desejo de tê-lo ainda ao meu lado para, pelo menos, “começar o começo” de tantas cascas duras que encontro pelo caminho. </a:t>
            </a:r>
            <a:endParaRPr lang="pt-BR" sz="2800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532" y="908720"/>
            <a:ext cx="3456384" cy="38884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52001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8883">
        <p14:prism isContent="1" isInverted="1"/>
      </p:transition>
    </mc:Choice>
    <mc:Fallback xmlns="">
      <p:transition spd="slow" advTm="288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332656"/>
            <a:ext cx="8424936" cy="61926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tângulo 3"/>
          <p:cNvSpPr/>
          <p:nvPr/>
        </p:nvSpPr>
        <p:spPr>
          <a:xfrm>
            <a:off x="323528" y="260648"/>
            <a:ext cx="8568952" cy="6264696"/>
          </a:xfrm>
          <a:prstGeom prst="rect">
            <a:avLst/>
          </a:prstGeom>
          <a:solidFill>
            <a:schemeClr val="tx1">
              <a:lumMod val="95000"/>
              <a:lumOff val="5000"/>
              <a:alpha val="49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Retângulo 1"/>
          <p:cNvSpPr/>
          <p:nvPr/>
        </p:nvSpPr>
        <p:spPr>
          <a:xfrm>
            <a:off x="706597" y="884617"/>
            <a:ext cx="789395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latin typeface="Monotype Corsiva" pitchFamily="66" charset="0"/>
              </a:rPr>
              <a:t>Hoje, minhas “tangerinas” são outras. Preciso “descascar” as dificuldades do trabalho, os obstáculos dos relacionamentos com amigos, os problemas no núcleo familiar, o esforço diário que é a construção do casamento, os retoques e pinceladas de sabedoria na imensa arte de viabilizar filhos realizados e felizes, ou então, o enfrentamento sempre tão difícil de doenças, perdas, traumas, separações, mortes, dificuldades financeiras e, até mesmo, as dúvidas e conflitos que nos afligem diante de decisões e desafios.</a:t>
            </a:r>
            <a:endParaRPr lang="pt-BR" sz="32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34569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3526">
        <p14:prism isContent="1" isInverted="1"/>
      </p:transition>
    </mc:Choice>
    <mc:Fallback xmlns="">
      <p:transition spd="slow" advTm="535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03265" y="980728"/>
            <a:ext cx="39959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rgbClr val="002060"/>
                </a:solidFill>
                <a:latin typeface="Monotype Corsiva" pitchFamily="66" charset="0"/>
              </a:rPr>
              <a:t>Em certas ocasiões, minhas tangerinas transformam-se em enormes abacaxis......</a:t>
            </a:r>
            <a:endParaRPr lang="pt-BR" sz="2800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603265" y="2492896"/>
            <a:ext cx="399593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rgbClr val="002060"/>
                </a:solidFill>
                <a:latin typeface="Monotype Corsiva" pitchFamily="66" charset="0"/>
              </a:rPr>
              <a:t>Lembro-me, então, que a segurança de ser atendido pelo papai quando lhe pedia para “começar o começo” era o que me dava a certeza que conseguiria chegar até ao último pedacinho da casca e saborear a fruta. </a:t>
            </a:r>
            <a:endParaRPr lang="pt-BR" sz="2800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568" y="980728"/>
            <a:ext cx="3600400" cy="38884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0889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8135">
        <p14:prism isContent="1" isInverted="1"/>
      </p:transition>
    </mc:Choice>
    <mc:Fallback xmlns="">
      <p:transition spd="slow" advTm="281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44008" y="1196752"/>
            <a:ext cx="385192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rgbClr val="002060"/>
                </a:solidFill>
                <a:latin typeface="Monotype Corsiva" pitchFamily="66" charset="0"/>
              </a:rPr>
              <a:t>O carinho e a atenção que eu recebia do meu pai me levaram a pedir ajuda a Deus, meu Pai do Céu, que nunca morre e sempre está ao meu lado. </a:t>
            </a:r>
            <a:endParaRPr lang="pt-BR" sz="2800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646535" y="4077072"/>
            <a:ext cx="385192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rgbClr val="002060"/>
                </a:solidFill>
                <a:latin typeface="Monotype Corsiva" pitchFamily="66" charset="0"/>
              </a:rPr>
              <a:t>Meu pai me ensinou que Deus, o Pai do Céu, é eterno e que Seu amor é a garantia das nossas vitórias.</a:t>
            </a:r>
            <a:endParaRPr lang="pt-BR" sz="2800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568" y="908719"/>
            <a:ext cx="3888432" cy="40762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99528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2494">
        <p14:prism isContent="1" isInverted="1"/>
      </p:transition>
    </mc:Choice>
    <mc:Fallback xmlns="">
      <p:transition spd="slow" advTm="224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528621" y="965990"/>
            <a:ext cx="392392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rgbClr val="002060"/>
                </a:solidFill>
                <a:latin typeface="Monotype Corsiva" pitchFamily="66" charset="0"/>
              </a:rPr>
              <a:t>Quando a vida parecer muito grossa e difícil, como a casca de uma tangerina para as mãos frágeis de uma criança, lembre-se de pedir a Deus:</a:t>
            </a:r>
            <a:endParaRPr lang="pt-BR" sz="2800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499992" y="3717032"/>
            <a:ext cx="40679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latin typeface="Monotype Corsiva" pitchFamily="66" charset="0"/>
              </a:rPr>
              <a:t>“</a:t>
            </a:r>
            <a:r>
              <a:rPr lang="pt-BR" sz="2800" b="1" dirty="0">
                <a:solidFill>
                  <a:srgbClr val="002060"/>
                </a:solidFill>
                <a:latin typeface="Monotype Corsiva" pitchFamily="66" charset="0"/>
              </a:rPr>
              <a:t>Pai, começa o começo!”. Ele não só “começará o começo”, mas resolverá toda a situação para você.</a:t>
            </a:r>
            <a:endParaRPr lang="pt-BR" sz="2800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568" y="908721"/>
            <a:ext cx="3528392" cy="41044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65687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3488">
        <p14:prism isContent="1" isInverted="1"/>
      </p:transition>
    </mc:Choice>
    <mc:Fallback xmlns="">
      <p:transition spd="slow" advTm="234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716016" y="945592"/>
            <a:ext cx="3779912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rgbClr val="002060"/>
                </a:solidFill>
                <a:latin typeface="Monotype Corsiva" pitchFamily="66" charset="0"/>
              </a:rPr>
              <a:t>Não sei que tipo de dificuldade eu e você estamos enfrentando ou encontraremos pela frente. Sei apenas que vou me garantir no Amor Eterno de Deus para pedir, sempre que for preciso: </a:t>
            </a:r>
          </a:p>
          <a:p>
            <a:endParaRPr lang="pt-BR" sz="2800" b="1" dirty="0">
              <a:solidFill>
                <a:srgbClr val="002060"/>
              </a:solidFill>
              <a:latin typeface="Monotype Corsiva" pitchFamily="66" charset="0"/>
            </a:endParaRPr>
          </a:p>
          <a:p>
            <a:r>
              <a:rPr lang="pt-BR" sz="3200" b="1" dirty="0">
                <a:solidFill>
                  <a:srgbClr val="002060"/>
                </a:solidFill>
                <a:latin typeface="Monotype Corsiva" pitchFamily="66" charset="0"/>
              </a:rPr>
              <a:t>“</a:t>
            </a:r>
            <a:r>
              <a:rPr lang="pt-BR" sz="3200" b="1" u="sng" dirty="0">
                <a:solidFill>
                  <a:srgbClr val="002060"/>
                </a:solidFill>
                <a:latin typeface="Monotype Corsiva" pitchFamily="66" charset="0"/>
              </a:rPr>
              <a:t>Pai, começa o começo!”.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568" y="908720"/>
            <a:ext cx="3816424" cy="45365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44596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3755">
        <p14:prism isContent="1" isInverted="1"/>
      </p:transition>
    </mc:Choice>
    <mc:Fallback xmlns="">
      <p:transition spd="slow" advTm="237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691680" y="839706"/>
            <a:ext cx="49685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</a:rPr>
              <a:t>Créditos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985501" y="1700808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002060"/>
                </a:solidFill>
                <a:latin typeface="Monotype Corsiva" pitchFamily="66" charset="0"/>
              </a:rPr>
              <a:t>Texto:  Elma Eneida </a:t>
            </a:r>
            <a:r>
              <a:rPr lang="pt-BR" sz="2800" b="1" dirty="0" err="1">
                <a:solidFill>
                  <a:srgbClr val="002060"/>
                </a:solidFill>
                <a:latin typeface="Monotype Corsiva" pitchFamily="66" charset="0"/>
              </a:rPr>
              <a:t>Bassan</a:t>
            </a:r>
            <a:r>
              <a:rPr lang="pt-BR" sz="2800" b="1" dirty="0">
                <a:solidFill>
                  <a:srgbClr val="002060"/>
                </a:solidFill>
                <a:latin typeface="Monotype Corsiva" pitchFamily="66" charset="0"/>
              </a:rPr>
              <a:t> Mendes 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985501" y="2224028"/>
            <a:ext cx="53575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002060"/>
                </a:solidFill>
                <a:latin typeface="Monotype Corsiva" pitchFamily="66" charset="0"/>
              </a:rPr>
              <a:t>Imagens: Internet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985502" y="2828976"/>
            <a:ext cx="75826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002060"/>
                </a:solidFill>
                <a:latin typeface="Monotype Corsiva" pitchFamily="66" charset="0"/>
              </a:rPr>
              <a:t>Música: Richard  </a:t>
            </a:r>
            <a:r>
              <a:rPr lang="pt-BR" sz="2800" b="1" dirty="0" err="1">
                <a:solidFill>
                  <a:srgbClr val="002060"/>
                </a:solidFill>
                <a:latin typeface="Monotype Corsiva" pitchFamily="66" charset="0"/>
              </a:rPr>
              <a:t>Clayderman</a:t>
            </a:r>
            <a:r>
              <a:rPr lang="pt-BR" sz="2800" b="1" dirty="0">
                <a:solidFill>
                  <a:srgbClr val="002060"/>
                </a:solidFill>
                <a:latin typeface="Monotype Corsiva" pitchFamily="66" charset="0"/>
              </a:rPr>
              <a:t> _ </a:t>
            </a:r>
            <a:r>
              <a:rPr lang="pt-BR" sz="2800" b="1" dirty="0" err="1">
                <a:solidFill>
                  <a:srgbClr val="002060"/>
                </a:solidFill>
                <a:latin typeface="Monotype Corsiva" pitchFamily="66" charset="0"/>
              </a:rPr>
              <a:t>Recuerdos</a:t>
            </a:r>
            <a:r>
              <a:rPr lang="pt-BR" sz="2800" b="1" dirty="0">
                <a:solidFill>
                  <a:srgbClr val="002060"/>
                </a:solidFill>
                <a:latin typeface="Monotype Corsiva" pitchFamily="66" charset="0"/>
              </a:rPr>
              <a:t> de </a:t>
            </a:r>
            <a:r>
              <a:rPr lang="pt-BR" sz="2800" b="1" dirty="0" err="1">
                <a:solidFill>
                  <a:srgbClr val="002060"/>
                </a:solidFill>
                <a:latin typeface="Monotype Corsiva" pitchFamily="66" charset="0"/>
              </a:rPr>
              <a:t>infancia</a:t>
            </a:r>
            <a:endParaRPr lang="pt-BR" sz="28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985501" y="3389712"/>
            <a:ext cx="7733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002060"/>
                </a:solidFill>
                <a:latin typeface="Monotype Corsiva" pitchFamily="66" charset="0"/>
              </a:rPr>
              <a:t>Formatação: Altiva Helena Silva Liboni _ Franca _ SP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3343980" y="4221088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002060"/>
                </a:solidFill>
                <a:latin typeface="Monotype Corsiva" pitchFamily="66" charset="0"/>
              </a:rPr>
              <a:t>Visite o site: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1543780" y="4600073"/>
            <a:ext cx="5976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latin typeface="Monotype Corsiva" pitchFamily="66" charset="0"/>
                <a:hlinkClick r:id="rId3"/>
              </a:rPr>
              <a:t>www.sergrasan.com</a:t>
            </a:r>
            <a:endParaRPr lang="pt-BR" sz="2400" b="1" dirty="0">
              <a:latin typeface="Monotype Corsiva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2506646" y="4981990"/>
            <a:ext cx="45403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latin typeface="Monotype Corsiva" pitchFamily="66" charset="0"/>
                <a:hlinkClick r:id="rId4"/>
              </a:rPr>
              <a:t>www.sergrasan.com/ahlibonislides</a:t>
            </a:r>
            <a:endParaRPr lang="pt-BR" sz="2400" b="1" dirty="0">
              <a:latin typeface="Monotype Corsiva" pitchFamily="66" charset="0"/>
            </a:endParaRPr>
          </a:p>
          <a:p>
            <a:pPr algn="ctr"/>
            <a:r>
              <a:rPr lang="pt-BR" sz="2400" b="1" dirty="0">
                <a:latin typeface="Monotype Corsiva" pitchFamily="66" charset="0"/>
                <a:hlinkClick r:id="rId5"/>
              </a:rPr>
              <a:t>www.sergrasan.com/altivahelenaslides</a:t>
            </a:r>
            <a:endParaRPr lang="pt-BR" sz="2400" b="1" dirty="0">
              <a:latin typeface="Monotype Corsiva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462685" y="5958857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B324B7CE-1D63-4EB8-9FC5-DB0926909849}" type="datetime2">
              <a:rPr lang="pt-BR" b="1" smtClean="0">
                <a:solidFill>
                  <a:srgbClr val="002060"/>
                </a:solidFill>
                <a:latin typeface="Monotype Corsiva" pitchFamily="66" charset="0"/>
              </a:rPr>
              <a:t>quarta-feira, 10 de agosto de 2016</a:t>
            </a:fld>
            <a:endParaRPr lang="pt-BR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7" y="332656"/>
            <a:ext cx="8568953" cy="61926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Retângulo 14"/>
          <p:cNvSpPr/>
          <p:nvPr/>
        </p:nvSpPr>
        <p:spPr>
          <a:xfrm>
            <a:off x="2094054" y="3912932"/>
            <a:ext cx="536557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6000" dirty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Feliz dia dos pais!!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21299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5245">
        <p14:prism isContent="1" isInverted="1"/>
      </p:transition>
    </mc:Choice>
    <mc:Fallback xmlns="">
      <p:transition spd="slow" advTm="752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4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8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9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"/>
</p:tagLst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</TotalTime>
  <Words>488</Words>
  <Application>Microsoft Office PowerPoint</Application>
  <PresentationFormat>Apresentação na tela (4:3)</PresentationFormat>
  <Paragraphs>29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4" baseType="lpstr">
      <vt:lpstr>Arial</vt:lpstr>
      <vt:lpstr>Calibri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Altiva</dc:creator>
  <cp:lastModifiedBy>Altiva Helena Silva Liboni</cp:lastModifiedBy>
  <cp:revision>35</cp:revision>
  <dcterms:created xsi:type="dcterms:W3CDTF">2011-08-09T05:25:53Z</dcterms:created>
  <dcterms:modified xsi:type="dcterms:W3CDTF">2016-08-10T21:24:23Z</dcterms:modified>
</cp:coreProperties>
</file>