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NncDwXtEPVrDFW/LtNfig==" hashData="4ejPghYGttscw8lOgHASRdu4sr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66"/>
    <a:srgbClr val="00808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6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pt-B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pt-BR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pt-B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47178D4B-0346-44B1-921D-A90E7A7C75A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22858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22FEF-B890-4653-BE32-96C50499E80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20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F9A427-748C-4DD8-AF72-7288AD9308A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25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672011-716C-4075-ADB3-F6CD9145269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820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3DF055-1AE5-4F27-8223-AC36FFD1C28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139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F5F6BE-405E-46D4-AC42-E709E9C7281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39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FEDAD5-0F4B-4F86-BFA2-753B27246E3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131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B6C9D0-8DF0-4B48-8167-7192A8CF47A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748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272ED-6257-4871-8EFF-4BBC58A1F44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479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1C7ECE-A1BE-4EAB-8C92-196D061FCCD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152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25F76-A6D2-4BC5-9141-E3CB7894E90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487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044B08-3D68-40FA-B198-F680EE9E173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18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microsoft.com/office/2007/relationships/hdphoto" Target="../media/hdphoto3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microsoft.com/office/2007/relationships/hdphoto" Target="../media/hdphoto2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m 20"/>
          <p:cNvPicPr>
            <a:picLocks noChangeAspect="1"/>
          </p:cNvPicPr>
          <p:nvPr userDrawn="1"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5996" y="0"/>
            <a:ext cx="4608004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608004" cy="6858000"/>
          </a:xfrm>
          <a:prstGeom prst="rect">
            <a:avLst/>
          </a:prstGeom>
        </p:spPr>
      </p:pic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18AD22ED-9710-47E0-8B9B-DA4E71CFADDD}" type="slidenum">
              <a:rPr lang="pt-BR"/>
              <a:pPr/>
              <a:t>‹nº›</a:t>
            </a:fld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584684"/>
            <a:ext cx="7848872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Imagem 16"/>
          <p:cNvPicPr>
            <a:picLocks noChangeAspect="1"/>
          </p:cNvPicPr>
          <p:nvPr userDrawn="1"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artisticLightScree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908720"/>
            <a:ext cx="6768752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80" y="-40156"/>
            <a:ext cx="1249680" cy="124968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635" y="-77623"/>
            <a:ext cx="1249680" cy="124968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67672"/>
            <a:ext cx="1249680" cy="124968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5592" y="5608320"/>
            <a:ext cx="1249680" cy="124968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7005">
        <p14:ferris dir="l"/>
      </p:transition>
    </mc:Choice>
    <mc:Fallback xmlns="">
      <p:transition spd="slow" advTm="17005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audio" Target="../media/audio1.wav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gif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ahlibonisilides" TargetMode="External"/><Relationship Id="rId4" Type="http://schemas.openxmlformats.org/officeDocument/2006/relationships/hyperlink" Target="http://www.sergrasan.com/" TargetMode="External"/><Relationship Id="rId9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08720"/>
            <a:ext cx="6768752" cy="5040560"/>
          </a:xfrm>
          <a:prstGeom prst="rect">
            <a:avLst/>
          </a:prstGeom>
        </p:spPr>
      </p:pic>
      <p:sp>
        <p:nvSpPr>
          <p:cNvPr id="2052" name="WordArt 4" descr="Christmas2"/>
          <p:cNvSpPr>
            <a:spLocks noChangeArrowheads="1" noChangeShapeType="1" noTextEdit="1"/>
          </p:cNvSpPr>
          <p:nvPr/>
        </p:nvSpPr>
        <p:spPr bwMode="auto">
          <a:xfrm>
            <a:off x="2916238" y="2205038"/>
            <a:ext cx="3284537" cy="9810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pt-BR" sz="4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Um novo ano</a:t>
            </a:r>
          </a:p>
        </p:txBody>
      </p:sp>
      <p:sp>
        <p:nvSpPr>
          <p:cNvPr id="2053" name="WordArt 5" descr="Christmas2"/>
          <p:cNvSpPr>
            <a:spLocks noChangeArrowheads="1" noChangeShapeType="1" noTextEdit="1"/>
          </p:cNvSpPr>
          <p:nvPr/>
        </p:nvSpPr>
        <p:spPr bwMode="auto">
          <a:xfrm>
            <a:off x="1455322" y="4651376"/>
            <a:ext cx="1920875" cy="4333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pt-BR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Paulo </a:t>
            </a:r>
            <a:r>
              <a:rPr lang="pt-BR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Robero</a:t>
            </a:r>
            <a:r>
              <a:rPr lang="pt-BR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 </a:t>
            </a:r>
            <a:r>
              <a:rPr lang="pt-BR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Verdana"/>
                <a:ea typeface="Verdana"/>
                <a:cs typeface="Verdana"/>
              </a:rPr>
              <a:t>Gaefke</a:t>
            </a:r>
            <a:endParaRPr lang="pt-BR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chemeClr val="bg1"/>
              </a:solidFill>
              <a:latin typeface="Verdana"/>
              <a:ea typeface="Verdana"/>
              <a:cs typeface="Verdana"/>
            </a:endParaRPr>
          </a:p>
        </p:txBody>
      </p:sp>
      <p:pic>
        <p:nvPicPr>
          <p:cNvPr id="2054" name="Picture 6" descr="fogo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8038" y="1988840"/>
            <a:ext cx="2447925" cy="3095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94">
        <p14:ferris dir="l"/>
        <p:sndAc>
          <p:stSnd loop="1">
            <p:snd r:embed="rId3" name="Andre Rieu - Cielito Lindo.wav"/>
          </p:stSnd>
        </p:sndAc>
      </p:transition>
    </mc:Choice>
    <mc:Fallback xmlns="">
      <p:transition spd="slow" advTm="9694">
        <p:fade/>
        <p:sndAc>
          <p:stSnd loop="1">
            <p:snd r:embed="rId6" name="Andre Rieu - Cielito Lin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sala-preparada-para-natal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6768752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 bwMode="auto">
          <a:xfrm>
            <a:off x="1187624" y="908720"/>
            <a:ext cx="6768752" cy="5040560"/>
          </a:xfrm>
          <a:prstGeom prst="rect">
            <a:avLst/>
          </a:prstGeom>
          <a:solidFill>
            <a:schemeClr val="tx1">
              <a:alpha val="2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204098" y="2720939"/>
            <a:ext cx="6768752" cy="301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O que esperar de um novo ano?</a:t>
            </a:r>
          </a:p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Muitos esperam milagres, mudanças radicais, uma força que não sabem de onde virá e que num passe de mágica, transformará um desejo em realidade.</a:t>
            </a:r>
          </a:p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Acreditam ainda que “querer é poder”!</a:t>
            </a:r>
          </a:p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Ledo engano, pois muitos querem tanta coisa e poucos realmente conseguem ter.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00">
        <p14:ferris dir="l"/>
      </p:transition>
    </mc:Choice>
    <mc:Fallback xmlns="">
      <p:transition spd="slow" advTm="31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08720"/>
            <a:ext cx="6768752" cy="504056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 bwMode="auto">
          <a:xfrm>
            <a:off x="1187625" y="908720"/>
            <a:ext cx="6768751" cy="5040560"/>
          </a:xfrm>
          <a:prstGeom prst="rect">
            <a:avLst/>
          </a:prstGeom>
          <a:solidFill>
            <a:schemeClr val="tx1">
              <a:alpha val="2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331640" y="2996061"/>
            <a:ext cx="6480720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É preciso muito mais do que o simples querer, é preciso ter os desejos como “objetivos”, traçar metas palpáveis, colocar tijolos na massa.</a:t>
            </a:r>
          </a:p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E por falar em massa, tudo que é durável pede esforço, as facilidades costumam se transformar em dores, os atalhos costumam fazer a gente perder tempo.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29">
        <p14:ferris dir="l"/>
      </p:transition>
    </mc:Choice>
    <mc:Fallback xmlns="">
      <p:transition spd="slow" advTm="335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meia-noite-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6768752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 bwMode="auto">
          <a:xfrm>
            <a:off x="1187623" y="908720"/>
            <a:ext cx="6751947" cy="5040560"/>
          </a:xfrm>
          <a:prstGeom prst="rect">
            <a:avLst/>
          </a:prstGeom>
          <a:solidFill>
            <a:schemeClr val="tx1">
              <a:alpha val="2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386844" y="3068960"/>
            <a:ext cx="6552727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Determine a sua mudança sim, mas não porque é dia trinta e um ou primeiro.</a:t>
            </a:r>
          </a:p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 Determine porque precisamos evoluir constantemente, e deixar de fumar, emagrecer, ter mais tempo para a vida, deixar de lado vícios e erros que cometemos, é dar-se de presente uma vida melhor.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85">
        <p14:ferris dir="l"/>
      </p:transition>
    </mc:Choice>
    <mc:Fallback xmlns="">
      <p:transition spd="slow" advTm="295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08720"/>
            <a:ext cx="6768752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798214" y="1124744"/>
            <a:ext cx="5400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u="sng" dirty="0">
                <a:solidFill>
                  <a:schemeClr val="bg1"/>
                </a:solidFill>
                <a:latin typeface="Verdana" pitchFamily="34" charset="0"/>
              </a:rPr>
              <a:t>Feliz ano novo todos os dias!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439652" y="1772816"/>
            <a:ext cx="62646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dirty="0">
                <a:solidFill>
                  <a:schemeClr val="bg1"/>
                </a:solidFill>
                <a:latin typeface="Verdana" pitchFamily="34" charset="0"/>
              </a:rPr>
              <a:t>Feliz reflexão e força para mudar.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976833" y="2348880"/>
            <a:ext cx="5472112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dirty="0">
                <a:solidFill>
                  <a:schemeClr val="bg1"/>
                </a:solidFill>
                <a:latin typeface="Verdana" pitchFamily="34" charset="0"/>
              </a:rPr>
              <a:t>Eu te desejo além dos votos comuns,</a:t>
            </a: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pt-BR" sz="2800" dirty="0">
                <a:solidFill>
                  <a:schemeClr val="bg1"/>
                </a:solidFill>
                <a:latin typeface="Verdana" pitchFamily="34" charset="0"/>
              </a:rPr>
              <a:t>“DETERMINAÇÃO”.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17">
        <p14:ferris dir="l"/>
      </p:transition>
    </mc:Choice>
    <mc:Fallback xmlns="">
      <p:transition spd="slow" advTm="201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natal-animad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6768752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 bwMode="auto">
          <a:xfrm>
            <a:off x="1187624" y="908720"/>
            <a:ext cx="6768752" cy="5040560"/>
          </a:xfrm>
          <a:prstGeom prst="rect">
            <a:avLst/>
          </a:prstGeom>
          <a:solidFill>
            <a:schemeClr val="tx1"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403648" y="3521350"/>
            <a:ext cx="6552728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A força está aí, dentro de você, esperando a sua decisão, respeitando seus limites, pronto para o novo tempo, que </a:t>
            </a:r>
            <a:r>
              <a:rPr lang="pt-BR" sz="2000" dirty="0" smtClean="0">
                <a:solidFill>
                  <a:schemeClr val="bg1"/>
                </a:solidFill>
                <a:latin typeface="Verdana" pitchFamily="34" charset="0"/>
              </a:rPr>
              <a:t>começa </a:t>
            </a:r>
            <a:r>
              <a:rPr lang="pt-BR" sz="2000" dirty="0">
                <a:solidFill>
                  <a:schemeClr val="bg1"/>
                </a:solidFill>
                <a:latin typeface="Verdana" pitchFamily="34" charset="0"/>
              </a:rPr>
              <a:t>no exato instante em que você diz:</a:t>
            </a:r>
          </a:p>
          <a:p>
            <a:pPr algn="ctr">
              <a:spcBef>
                <a:spcPct val="50000"/>
              </a:spcBef>
            </a:pPr>
            <a:endParaRPr lang="pt-BR" sz="20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2266950" y="4869160"/>
            <a:ext cx="4392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dirty="0">
                <a:solidFill>
                  <a:schemeClr val="bg1"/>
                </a:solidFill>
                <a:latin typeface="Verdana" pitchFamily="34" charset="0"/>
              </a:rPr>
              <a:t>- Eu quero mudar!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920974" y="5343057"/>
            <a:ext cx="5184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dirty="0">
                <a:solidFill>
                  <a:schemeClr val="bg1"/>
                </a:solidFill>
                <a:latin typeface="Verdana" pitchFamily="34" charset="0"/>
              </a:rPr>
              <a:t>Tudo conspira a seu favor!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56">
        <p14:ferris dir="l"/>
      </p:transition>
    </mc:Choice>
    <mc:Fallback xmlns="">
      <p:transition spd="slow" advTm="268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57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700338" y="1484313"/>
            <a:ext cx="3959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u="sng">
                <a:solidFill>
                  <a:srgbClr val="006666"/>
                </a:solidFill>
                <a:latin typeface="Verdana" pitchFamily="34" charset="0"/>
              </a:rPr>
              <a:t>CRÉDITOS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692275" y="2205038"/>
            <a:ext cx="41751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000" u="sng">
                <a:solidFill>
                  <a:srgbClr val="006666"/>
                </a:solidFill>
              </a:rPr>
              <a:t>TEXTO:</a:t>
            </a:r>
            <a:r>
              <a:rPr lang="pt-BR">
                <a:solidFill>
                  <a:srgbClr val="006666"/>
                </a:solidFill>
              </a:rPr>
              <a:t> Paulo Roberto Gaefke</a:t>
            </a:r>
            <a:endParaRPr lang="pt-BR" sz="2000" u="sng">
              <a:solidFill>
                <a:srgbClr val="006666"/>
              </a:solidFill>
            </a:endParaRP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1692275" y="2708275"/>
            <a:ext cx="5616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000" u="sng">
                <a:solidFill>
                  <a:srgbClr val="006666"/>
                </a:solidFill>
                <a:latin typeface="Verdana" pitchFamily="34" charset="0"/>
              </a:rPr>
              <a:t>MÚSICA: </a:t>
            </a:r>
            <a:r>
              <a:rPr lang="pt-BR" sz="1600">
                <a:solidFill>
                  <a:srgbClr val="006666"/>
                </a:solidFill>
                <a:latin typeface="Verdana" pitchFamily="34" charset="0"/>
              </a:rPr>
              <a:t>André Rieu _ Cielito Lindo</a:t>
            </a:r>
            <a:endParaRPr lang="pt-BR" sz="2000" u="sng">
              <a:solidFill>
                <a:srgbClr val="006666"/>
              </a:solidFill>
              <a:latin typeface="Verdana" pitchFamily="34" charset="0"/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692275" y="3213100"/>
            <a:ext cx="41036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000" u="sng">
                <a:solidFill>
                  <a:srgbClr val="006666"/>
                </a:solidFill>
                <a:latin typeface="Verdana" pitchFamily="34" charset="0"/>
              </a:rPr>
              <a:t>IMAGENS:</a:t>
            </a:r>
            <a:r>
              <a:rPr lang="pt-BR" sz="2000">
                <a:solidFill>
                  <a:srgbClr val="006666"/>
                </a:solidFill>
                <a:latin typeface="Verdana" pitchFamily="34" charset="0"/>
              </a:rPr>
              <a:t> Arquivo</a:t>
            </a:r>
            <a:r>
              <a:rPr lang="pt-BR">
                <a:solidFill>
                  <a:srgbClr val="006666"/>
                </a:solidFill>
                <a:latin typeface="Verdana" pitchFamily="34" charset="0"/>
              </a:rPr>
              <a:t> pessoal</a:t>
            </a:r>
            <a:endParaRPr lang="pt-BR" sz="2000" u="sng">
              <a:solidFill>
                <a:srgbClr val="006666"/>
              </a:solidFill>
              <a:latin typeface="Verdana" pitchFamily="34" charset="0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1692275" y="3716338"/>
            <a:ext cx="5975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000" u="sng">
                <a:solidFill>
                  <a:srgbClr val="006666"/>
                </a:solidFill>
                <a:latin typeface="Verdana" pitchFamily="34" charset="0"/>
              </a:rPr>
              <a:t>FORMATAÇÃO:</a:t>
            </a:r>
            <a:r>
              <a:rPr lang="pt-BR">
                <a:solidFill>
                  <a:srgbClr val="006666"/>
                </a:solidFill>
                <a:latin typeface="Verdana" pitchFamily="34" charset="0"/>
              </a:rPr>
              <a:t> Altiva Helena Silva Liboni</a:t>
            </a:r>
            <a:endParaRPr lang="pt-BR" sz="2000" u="sng">
              <a:solidFill>
                <a:srgbClr val="006666"/>
              </a:solidFill>
              <a:latin typeface="Verdana" pitchFamily="34" charset="0"/>
            </a:endParaRP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3851275" y="4076700"/>
            <a:ext cx="21605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dirty="0">
                <a:solidFill>
                  <a:srgbClr val="006666"/>
                </a:solidFill>
                <a:latin typeface="Verdana" pitchFamily="34" charset="0"/>
              </a:rPr>
              <a:t>Franca _ SP</a:t>
            </a: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2463799" y="4508500"/>
            <a:ext cx="4196767" cy="1368772"/>
          </a:xfrm>
          <a:prstGeom prst="rect">
            <a:avLst/>
          </a:prstGeom>
          <a:noFill/>
          <a:ln w="28575">
            <a:solidFill>
              <a:srgbClr val="3399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66"/>
              </a:solidFill>
            </a:endParaRPr>
          </a:p>
        </p:txBody>
      </p:sp>
      <p:pic>
        <p:nvPicPr>
          <p:cNvPr id="8211" name="Picture 19" descr="fogo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7" y="1844824"/>
            <a:ext cx="3243533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2463800" y="265588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3423788" y="4555867"/>
            <a:ext cx="2663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 smtClean="0">
                <a:solidFill>
                  <a:srgbClr val="0066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Visite os sites:</a:t>
            </a:r>
            <a:endParaRPr lang="pt-BR" sz="1600" dirty="0">
              <a:solidFill>
                <a:srgbClr val="00666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052290" y="4859287"/>
            <a:ext cx="4896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  <a:hlinkClick r:id="rId4"/>
              </a:rPr>
              <a:t>www.sergrasan.com/</a:t>
            </a:r>
            <a:endParaRPr lang="pt-B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473046" y="5158897"/>
            <a:ext cx="39067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  <a:hlinkClick r:id="rId5"/>
              </a:rPr>
              <a:t>ahlibonislides</a:t>
            </a:r>
            <a:endParaRPr lang="pt-B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248111" y="5481672"/>
            <a:ext cx="441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  <a:hlinkClick r:id="rId6"/>
              </a:rPr>
              <a:t>Ativa Helena Slides</a:t>
            </a:r>
            <a:endParaRPr lang="pt-B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217" name="Picture 25" descr="pp-bola-azulp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908721"/>
            <a:ext cx="6768752" cy="50405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9" name="Picture 27" descr="Altiva1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5419" y="5368761"/>
            <a:ext cx="2808288" cy="84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0" name="Picture 28" descr="feliz ano novo6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7610" y="4685125"/>
            <a:ext cx="2832394" cy="1192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ferris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20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20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20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1|3.1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27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283</Words>
  <Application>Microsoft Office PowerPoint</Application>
  <PresentationFormat>Apresentação na tela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29</cp:revision>
  <dcterms:created xsi:type="dcterms:W3CDTF">2009-12-29T03:33:47Z</dcterms:created>
  <dcterms:modified xsi:type="dcterms:W3CDTF">2011-12-29T03:29:00Z</dcterms:modified>
</cp:coreProperties>
</file>