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TLP6HnuIcHKDplHDq9sTCQ==" hashData="SsPIAFQ8hBSbPMyQE9JDoZq35XROpKXlLq2Tr2dbrW2loX1XHdW34UbhDEIK7M3tZ1w/vR0U+1DnbrgnaT4Hr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9900"/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60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9C99EBDE-F1D3-4363-9D5C-6EDA24AC75C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F001CB-73DF-483F-8715-70A968CB242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64577169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2A8E7-B795-494B-B513-87A27FFCF8D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6779700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7CB1B-15E1-4BCF-AD22-281CE7DA1B1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94036761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0EFE0-076C-424C-8626-B7C5755164F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66853107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6748F6-A05B-4B1E-B5C0-6AAEEC078DB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89646795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06D79E-D1D4-4885-870A-B80DB9279BF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5459041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BA5A0E-2F58-4062-87CD-7A346A2447F1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85548973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9D8ED-3E93-429F-9378-F13B6EFAC4C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49763541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2F208-94E7-4461-8471-F38A1B41340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85658542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D0A50-D3FF-4B9B-A7B5-3318F373923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20011132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59A2A-8252-4178-B095-384D3A3A355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04790648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6" descr="outono-imagensp"/>
          <p:cNvPicPr>
            <a:picLocks noChangeAspect="1" noChangeArrowheads="1"/>
          </p:cNvPicPr>
          <p:nvPr userDrawn="1"/>
        </p:nvPicPr>
        <p:blipFill>
          <a:blip r:embed="rId1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93062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0"/>
            <a:r>
              <a:rPr lang="pt-BR" altLang="pt-BR"/>
              <a:t>Segundo nível</a:t>
            </a:r>
          </a:p>
          <a:p>
            <a:pPr lvl="1"/>
            <a:r>
              <a:rPr lang="pt-BR" altLang="pt-BR"/>
              <a:t>Terceiro nível</a:t>
            </a:r>
          </a:p>
          <a:p>
            <a:pPr lvl="2"/>
            <a:r>
              <a:rPr lang="pt-BR" altLang="pt-BR"/>
              <a:t>Quarto nível</a:t>
            </a:r>
          </a:p>
          <a:p>
            <a:pPr lvl="3"/>
            <a:r>
              <a:rPr lang="pt-BR" altLang="pt-BR"/>
              <a:t>Quinto nível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4CD8EF1F-1393-48EF-9BAD-7EE64F5915A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  <p:sp>
        <p:nvSpPr>
          <p:cNvPr id="1032" name="Rectangle 13" descr="39webback"/>
          <p:cNvSpPr>
            <a:spLocks noChangeArrowheads="1"/>
          </p:cNvSpPr>
          <p:nvPr userDrawn="1"/>
        </p:nvSpPr>
        <p:spPr bwMode="auto">
          <a:xfrm>
            <a:off x="0" y="0"/>
            <a:ext cx="611188" cy="6858000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pt-BR" altLang="pt-BR"/>
          </a:p>
        </p:txBody>
      </p:sp>
      <p:sp>
        <p:nvSpPr>
          <p:cNvPr id="1033" name="Rectangle 14" descr="39webback"/>
          <p:cNvSpPr>
            <a:spLocks noChangeArrowheads="1"/>
          </p:cNvSpPr>
          <p:nvPr userDrawn="1"/>
        </p:nvSpPr>
        <p:spPr bwMode="auto">
          <a:xfrm flipH="1">
            <a:off x="8532813" y="0"/>
            <a:ext cx="611187" cy="6858000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pt-BR" altLang="pt-BR"/>
          </a:p>
        </p:txBody>
      </p:sp>
      <p:sp>
        <p:nvSpPr>
          <p:cNvPr id="1034" name="Rectangle 15" descr="39webback"/>
          <p:cNvSpPr>
            <a:spLocks noChangeArrowheads="1"/>
          </p:cNvSpPr>
          <p:nvPr userDrawn="1"/>
        </p:nvSpPr>
        <p:spPr bwMode="auto">
          <a:xfrm>
            <a:off x="611188" y="0"/>
            <a:ext cx="7993062" cy="549275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pt-BR" altLang="pt-BR"/>
          </a:p>
        </p:txBody>
      </p:sp>
      <p:sp>
        <p:nvSpPr>
          <p:cNvPr id="1035" name="Rectangle 16" descr="39webback"/>
          <p:cNvSpPr>
            <a:spLocks noChangeArrowheads="1"/>
          </p:cNvSpPr>
          <p:nvPr userDrawn="1"/>
        </p:nvSpPr>
        <p:spPr bwMode="auto">
          <a:xfrm>
            <a:off x="611188" y="6308725"/>
            <a:ext cx="7993062" cy="549275"/>
          </a:xfrm>
          <a:prstGeom prst="rect">
            <a:avLst/>
          </a:prstGeom>
          <a:blipFill dpi="0" rotWithShape="1">
            <a:blip r:embed="rId14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iciathompson.net/" TargetMode="External"/><Relationship Id="rId7" Type="http://schemas.openxmlformats.org/officeDocument/2006/relationships/hyperlink" Target="mailto:http://www.sergrasan.com/ahlibonisilides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hyperlink" Target="mailto:http://www.sergrasan.com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youtube.com/user/ahlibon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outono-imagens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1835150" y="2636838"/>
            <a:ext cx="5418138" cy="8001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pt-BR" sz="3600" kern="1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Por que as folhas caem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3203575" y="5157788"/>
            <a:ext cx="2720975" cy="8175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8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chemeClr val="bg1"/>
              </a:contourClr>
            </a:sp3d>
          </a:bodyPr>
          <a:lstStyle/>
          <a:p>
            <a:pPr algn="ctr"/>
            <a:r>
              <a:rPr lang="pt-BR" sz="2400" kern="1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Segoe Print" panose="02000600000000000000" pitchFamily="2" charset="0"/>
              </a:rPr>
              <a:t>Letícia Thompson</a:t>
            </a:r>
          </a:p>
        </p:txBody>
      </p:sp>
    </p:spTree>
    <p:custDataLst>
      <p:tags r:id="rId1"/>
    </p:custDataLst>
  </p:cSld>
  <p:clrMapOvr>
    <a:masterClrMapping/>
  </p:clrMapOvr>
  <p:transition spd="slow" advTm="7032">
    <p:randomBar dir="vert"/>
    <p:sndAc>
      <p:stSnd loop="1">
        <p:snd r:embed="rId3" name="Ernesto_cortazar_sicilian_rom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outono12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375" y="404813"/>
            <a:ext cx="7945438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anto dobrado 9"/>
          <p:cNvSpPr>
            <a:spLocks noChangeArrowheads="1"/>
          </p:cNvSpPr>
          <p:nvPr/>
        </p:nvSpPr>
        <p:spPr bwMode="auto">
          <a:xfrm>
            <a:off x="587375" y="404813"/>
            <a:ext cx="7945438" cy="5903912"/>
          </a:xfrm>
          <a:prstGeom prst="foldedCorner">
            <a:avLst>
              <a:gd name="adj" fmla="val 16667"/>
            </a:avLst>
          </a:prstGeom>
          <a:solidFill>
            <a:schemeClr val="tx1">
              <a:alpha val="3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7" name="CaixaDeTexto 6"/>
          <p:cNvSpPr txBox="1"/>
          <p:nvPr/>
        </p:nvSpPr>
        <p:spPr>
          <a:xfrm>
            <a:off x="1061780" y="744519"/>
            <a:ext cx="7182628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 cada outono, certas plantas e árvores preparam-se para um repouso necessário e vital à sua vida e continuação.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58141" y="4509120"/>
            <a:ext cx="7389906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Algumas espécies de árvores matizam-se de várias cores, num maravilhoso contraste entre a melancolia e a beleza extrema.</a:t>
            </a:r>
          </a:p>
        </p:txBody>
      </p:sp>
    </p:spTree>
    <p:custDataLst>
      <p:tags r:id="rId1"/>
    </p:custDataLst>
  </p:cSld>
  <p:clrMapOvr>
    <a:masterClrMapping/>
  </p:clrMapOvr>
  <p:transition spd="slow" advTm="2052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outon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nto dobrado 6"/>
          <p:cNvSpPr>
            <a:spLocks noChangeArrowheads="1"/>
          </p:cNvSpPr>
          <p:nvPr/>
        </p:nvSpPr>
        <p:spPr bwMode="auto">
          <a:xfrm>
            <a:off x="611188" y="549275"/>
            <a:ext cx="7921625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4" name="CaixaDeTexto 3"/>
          <p:cNvSpPr txBox="1"/>
          <p:nvPr/>
        </p:nvSpPr>
        <p:spPr>
          <a:xfrm>
            <a:off x="1039920" y="3505950"/>
            <a:ext cx="7135597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Depois, uma a uma, as folhas caem, como lágrimas até que as árvores, nuas e tristes, abram os braços ao inverno e esperem, pacientemente, a primavera, que restaurará cada folha caída.</a:t>
            </a:r>
          </a:p>
        </p:txBody>
      </p:sp>
    </p:spTree>
    <p:custDataLst>
      <p:tags r:id="rId1"/>
    </p:custDataLst>
  </p:cSld>
  <p:clrMapOvr>
    <a:masterClrMapping/>
  </p:clrMapOvr>
  <p:transition spd="slow" advTm="2126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outono34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476250"/>
            <a:ext cx="8024813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nto dobrado 6"/>
          <p:cNvSpPr>
            <a:spLocks noChangeArrowheads="1"/>
          </p:cNvSpPr>
          <p:nvPr/>
        </p:nvSpPr>
        <p:spPr bwMode="auto">
          <a:xfrm>
            <a:off x="539750" y="476250"/>
            <a:ext cx="8024813" cy="5832475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4" name="CaixaDeTexto 3"/>
          <p:cNvSpPr txBox="1"/>
          <p:nvPr/>
        </p:nvSpPr>
        <p:spPr>
          <a:xfrm>
            <a:off x="686528" y="2492896"/>
            <a:ext cx="7730701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 que para nós seria diferente? </a:t>
            </a: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 que não perder antes de reencontrar, por que não as lágrimas, por que não dias áridos, frios e secos?</a:t>
            </a:r>
          </a:p>
          <a:p>
            <a:pPr algn="ctr" eaLnBrk="1" hangingPunct="1"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por que não a esperança de que a primavera volte?</a:t>
            </a:r>
          </a:p>
          <a:p>
            <a:pPr algn="ctr" eaLnBrk="1" hangingPunct="1"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Porque, creiam, ela volta sempre!</a:t>
            </a:r>
          </a:p>
        </p:txBody>
      </p:sp>
    </p:spTree>
    <p:custDataLst>
      <p:tags r:id="rId1"/>
    </p:custDataLst>
  </p:cSld>
  <p:clrMapOvr>
    <a:masterClrMapping/>
  </p:clrMapOvr>
  <p:transition spd="slow" advTm="2539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outono-23sem-quad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550" y="549275"/>
            <a:ext cx="7942263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nto dobrado 1"/>
          <p:cNvSpPr>
            <a:spLocks noChangeArrowheads="1"/>
          </p:cNvSpPr>
          <p:nvPr/>
        </p:nvSpPr>
        <p:spPr bwMode="auto">
          <a:xfrm>
            <a:off x="590550" y="549275"/>
            <a:ext cx="7942263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3" name="CaixaDeTexto 2"/>
          <p:cNvSpPr txBox="1"/>
          <p:nvPr/>
        </p:nvSpPr>
        <p:spPr>
          <a:xfrm>
            <a:off x="894187" y="814368"/>
            <a:ext cx="7278213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Talvez nos julguemos bons demais para receber o sofrimento, como se ele fosse sempre símbolo de castigo e não algo necessário ao nosso crescimento.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777251" y="4735246"/>
            <a:ext cx="7512083" cy="156965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 folhas caem e as árvores parecem assim tão desprotegidas, tão solitárias!...e eu me pergunto o que faz com que sobrevivam.</a:t>
            </a:r>
          </a:p>
        </p:txBody>
      </p:sp>
    </p:spTree>
    <p:custDataLst>
      <p:tags r:id="rId1"/>
    </p:custDataLst>
  </p:cSld>
  <p:clrMapOvr>
    <a:masterClrMapping/>
  </p:clrMapOvr>
  <p:transition spd="slow" advTm="2836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outono4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nto dobrado 1"/>
          <p:cNvSpPr>
            <a:spLocks noChangeArrowheads="1"/>
          </p:cNvSpPr>
          <p:nvPr/>
        </p:nvSpPr>
        <p:spPr bwMode="auto">
          <a:xfrm>
            <a:off x="611188" y="549275"/>
            <a:ext cx="7921625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5" name="CaixaDeTexto 4"/>
          <p:cNvSpPr txBox="1"/>
          <p:nvPr/>
        </p:nvSpPr>
        <p:spPr>
          <a:xfrm>
            <a:off x="839769" y="4149080"/>
            <a:ext cx="7464462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Assim somos nós com todas as perdas que sofremos, com as lágrimas que escorrem e salgam nossa boca, com o tempo que parece interminável ou as noites longas demais.</a:t>
            </a:r>
          </a:p>
        </p:txBody>
      </p:sp>
    </p:spTree>
    <p:custDataLst>
      <p:tags r:id="rId1"/>
    </p:custDataLst>
  </p:cSld>
  <p:clrMapOvr>
    <a:masterClrMapping/>
  </p:clrMapOvr>
  <p:transition spd="slow" advTm="1778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outono23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479425"/>
            <a:ext cx="7921625" cy="582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nto dobrado 1"/>
          <p:cNvSpPr>
            <a:spLocks noChangeArrowheads="1"/>
          </p:cNvSpPr>
          <p:nvPr/>
        </p:nvSpPr>
        <p:spPr bwMode="auto">
          <a:xfrm>
            <a:off x="611188" y="479425"/>
            <a:ext cx="7921625" cy="5829300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4" name="CaixaDeTexto 3"/>
          <p:cNvSpPr txBox="1"/>
          <p:nvPr/>
        </p:nvSpPr>
        <p:spPr>
          <a:xfrm>
            <a:off x="611188" y="3983261"/>
            <a:ext cx="7921624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Tanto que não entendemos e não aceitamos o sofrimento, ele se prolongará.</a:t>
            </a:r>
          </a:p>
          <a:p>
            <a:pPr algn="ctr" eaLnBrk="1" hangingPunct="1"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Tanto que não vemos isso como uma fase, apenas uma fase, a ferida estará aberta e sangrará.</a:t>
            </a:r>
            <a:endParaRPr lang="pt-BR" sz="24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70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huva2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nto dobrado 1"/>
          <p:cNvSpPr>
            <a:spLocks noChangeArrowheads="1"/>
          </p:cNvSpPr>
          <p:nvPr/>
        </p:nvSpPr>
        <p:spPr bwMode="auto">
          <a:xfrm>
            <a:off x="611188" y="549275"/>
            <a:ext cx="7921625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3" name="CaixaDeTexto 2"/>
          <p:cNvSpPr txBox="1"/>
          <p:nvPr/>
        </p:nvSpPr>
        <p:spPr>
          <a:xfrm>
            <a:off x="961438" y="3861048"/>
            <a:ext cx="7321284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aceitar o outono e negar o inverno não faz com que não existam.</a:t>
            </a:r>
          </a:p>
          <a:p>
            <a:pPr algn="ctr" eaLnBrk="1" hangingPunct="1"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Apenas nos deixam fora de uma realidade que chega pra todo mundo.</a:t>
            </a:r>
            <a:endParaRPr lang="pt-BR" sz="2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580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folhas2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anto dobrado 3"/>
          <p:cNvSpPr>
            <a:spLocks noChangeArrowheads="1"/>
          </p:cNvSpPr>
          <p:nvPr/>
        </p:nvSpPr>
        <p:spPr bwMode="auto">
          <a:xfrm>
            <a:off x="574675" y="549275"/>
            <a:ext cx="7958138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3" name="CaixaDeTexto 2"/>
          <p:cNvSpPr txBox="1"/>
          <p:nvPr/>
        </p:nvSpPr>
        <p:spPr>
          <a:xfrm>
            <a:off x="1331640" y="692696"/>
            <a:ext cx="6480719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Não somos maus demais para recebê-los como um castigo e nem bons demais para que possamos não acolhê-los.</a:t>
            </a:r>
            <a:endParaRPr lang="pt-BR" sz="24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80965" y="2936871"/>
            <a:ext cx="6982068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As árvores perdem as folhas e perdemos os nossos.</a:t>
            </a:r>
          </a:p>
          <a:p>
            <a:pPr algn="ctr" eaLnBrk="1" hangingPunct="1"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Elas choram e choramos também.</a:t>
            </a:r>
          </a:p>
          <a:p>
            <a:pPr algn="ctr" eaLnBrk="1" hangingPunct="1">
              <a:defRPr/>
            </a:pPr>
            <a:endParaRPr lang="pt-BR" sz="2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Elas esperam e nada há que nos impeça de esperar.</a:t>
            </a:r>
            <a:endParaRPr lang="pt-BR" sz="2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3056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brotando-rosas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7958137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nto dobrado 2"/>
          <p:cNvSpPr>
            <a:spLocks noChangeArrowheads="1"/>
          </p:cNvSpPr>
          <p:nvPr/>
        </p:nvSpPr>
        <p:spPr bwMode="auto">
          <a:xfrm>
            <a:off x="611188" y="476250"/>
            <a:ext cx="7958137" cy="5832475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5" name="Retângulo 4"/>
          <p:cNvSpPr/>
          <p:nvPr/>
        </p:nvSpPr>
        <p:spPr>
          <a:xfrm>
            <a:off x="611188" y="4379322"/>
            <a:ext cx="792839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elas recebem, a seu tempo determinado, novos galhos e novas folhas, novas flores e novos frutos.</a:t>
            </a:r>
            <a:endParaRPr lang="pt-BR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2123728" y="5589240"/>
            <a:ext cx="51283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Sentem-se assim completas.</a:t>
            </a:r>
            <a:endParaRPr lang="pt-BR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996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Sem-título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613" y="549275"/>
            <a:ext cx="7950200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nto dobrado 1"/>
          <p:cNvSpPr>
            <a:spLocks noChangeArrowheads="1"/>
          </p:cNvSpPr>
          <p:nvPr/>
        </p:nvSpPr>
        <p:spPr bwMode="auto">
          <a:xfrm>
            <a:off x="582613" y="549275"/>
            <a:ext cx="7950200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3019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4" name="CaixaDeTexto 3"/>
          <p:cNvSpPr txBox="1"/>
          <p:nvPr/>
        </p:nvSpPr>
        <p:spPr>
          <a:xfrm>
            <a:off x="813297" y="4941168"/>
            <a:ext cx="748883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Somos assim o que somos e o mesmo Deus que sustenta as árvores, sustenta a nós!</a:t>
            </a:r>
            <a:endParaRPr lang="pt-BR" sz="2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1668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podas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549275"/>
            <a:ext cx="79216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nto dobrado 1"/>
          <p:cNvSpPr>
            <a:spLocks noChangeArrowheads="1"/>
          </p:cNvSpPr>
          <p:nvPr/>
        </p:nvSpPr>
        <p:spPr bwMode="auto">
          <a:xfrm>
            <a:off x="611188" y="549275"/>
            <a:ext cx="7921625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30196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3" name="CaixaDeTexto 2"/>
          <p:cNvSpPr txBox="1"/>
          <p:nvPr/>
        </p:nvSpPr>
        <p:spPr>
          <a:xfrm>
            <a:off x="821013" y="3645024"/>
            <a:ext cx="7632848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 Ele nos poda, nos molda, nos deixa nus e aparentemente sem defesa, mas está sempre presente e estará ainda quando a primavera voltar, quando seremos depois do inverno frio, renovados, e prontos para recomeçar.</a:t>
            </a:r>
          </a:p>
        </p:txBody>
      </p:sp>
    </p:spTree>
    <p:custDataLst>
      <p:tags r:id="rId1"/>
    </p:custDataLst>
  </p:cSld>
  <p:clrMapOvr>
    <a:masterClrMapping/>
  </p:clrMapOvr>
  <p:transition spd="slow" advTm="3197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nto dobrado 1"/>
          <p:cNvSpPr>
            <a:spLocks noChangeArrowheads="1"/>
          </p:cNvSpPr>
          <p:nvPr/>
        </p:nvSpPr>
        <p:spPr bwMode="auto">
          <a:xfrm>
            <a:off x="609600" y="549275"/>
            <a:ext cx="7921625" cy="5759450"/>
          </a:xfrm>
          <a:prstGeom prst="foldedCorner">
            <a:avLst>
              <a:gd name="adj" fmla="val 16667"/>
            </a:avLst>
          </a:prstGeom>
          <a:solidFill>
            <a:schemeClr val="tx1">
              <a:alpha val="2901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3" name="CaixaDeTexto 2"/>
          <p:cNvSpPr txBox="1"/>
          <p:nvPr/>
        </p:nvSpPr>
        <p:spPr>
          <a:xfrm>
            <a:off x="1654593" y="669190"/>
            <a:ext cx="5715039" cy="707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Créditos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311384" y="1562087"/>
            <a:ext cx="4857784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Texto: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Letícia Thompson</a:t>
            </a:r>
            <a:endParaRPr lang="pt-BR" sz="20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371725" y="2081213"/>
            <a:ext cx="3671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http://www.leticiathompson.net</a:t>
            </a:r>
            <a:endParaRPr lang="pt-BR" b="1" dirty="0">
              <a:solidFill>
                <a:schemeClr val="bg1"/>
              </a:solidFill>
              <a:effectLst>
                <a:glow rad="1270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042301" y="2605713"/>
            <a:ext cx="5000660" cy="46166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Imagens: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Arquivo pessoal</a:t>
            </a:r>
            <a:endParaRPr lang="pt-BR" sz="20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1203460" y="3066880"/>
            <a:ext cx="7610745" cy="461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Música 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Ernesto Cortazar _ </a:t>
            </a:r>
            <a:r>
              <a:rPr lang="pt-BR" sz="2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Sicilian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romance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583054" y="3531323"/>
            <a:ext cx="6786578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Formatação : </a:t>
            </a: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Altiva Helena Silva Liboni</a:t>
            </a:r>
            <a:endParaRPr lang="pt-BR" sz="2000" b="1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740107" y="3589164"/>
            <a:ext cx="2357455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pt-BR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Franca _ SP</a:t>
            </a:r>
            <a:endParaRPr lang="pt-BR" sz="20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66382" y="4165220"/>
            <a:ext cx="174778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pt-BR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charset="0"/>
              </a:rPr>
              <a:t>Visite os sites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2744788" y="5800725"/>
            <a:ext cx="388937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1600" b="1" dirty="0"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  <a:hlinkClick r:id="rId4"/>
              </a:rPr>
              <a:t>www.youtube.com/user/ahliboni</a:t>
            </a:r>
            <a:endParaRPr lang="pt-BR" sz="1600" b="1" dirty="0">
              <a:effectLst>
                <a:glow rad="1270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2455863" y="5016500"/>
            <a:ext cx="4468812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1600" b="1" dirty="0"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  <a:hlinkClick r:id="rId5"/>
              </a:rPr>
              <a:t>www.sergrasan.com/Altiva Helena</a:t>
            </a:r>
            <a:endParaRPr lang="pt-BR" sz="1600" b="1" dirty="0">
              <a:effectLst>
                <a:glow rad="1270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2382838" y="4646613"/>
            <a:ext cx="4614862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1600" b="1" dirty="0"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www.sergrasan.com</a:t>
            </a:r>
            <a:endParaRPr lang="pt-BR" sz="1600" b="1" dirty="0">
              <a:effectLst>
                <a:glow rad="1270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397125" y="5354638"/>
            <a:ext cx="46005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b="1" dirty="0">
                <a:effectLst>
                  <a:glow rad="127000">
                    <a:schemeClr val="bg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www.sergrasan.com/ahlibonislides</a:t>
            </a:r>
            <a:endParaRPr lang="pt-BR" b="1" dirty="0">
              <a:effectLst>
                <a:glow rad="127000">
                  <a:schemeClr val="bg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spd="slow" advTm="3663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0" fill="hold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0" fill="hold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|2|7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4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6|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4|2.2|9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3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2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2|3.3|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4|2.2|9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4|2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6|2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451</Words>
  <Application>Microsoft Office PowerPoint</Application>
  <PresentationFormat>Apresentação na tela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5" baseType="lpstr">
      <vt:lpstr>Arial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41</cp:revision>
  <dcterms:created xsi:type="dcterms:W3CDTF">2010-03-19T16:04:29Z</dcterms:created>
  <dcterms:modified xsi:type="dcterms:W3CDTF">2016-04-07T20:05:16Z</dcterms:modified>
</cp:coreProperties>
</file>