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0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01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09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929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521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8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52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2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0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40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674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564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E21A3-DDF5-4E64-8F84-E26F744F4BE5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4EDD7-C498-4E0A-BE05-A1EE4C84B1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81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62014" y="443753"/>
            <a:ext cx="4140000" cy="921334"/>
          </a:xfrm>
        </p:spPr>
        <p:txBody>
          <a:bodyPr>
            <a:prstTxWarp prst="textSlantUp">
              <a:avLst/>
            </a:prstTxWarp>
            <a:noAutofit/>
            <a:scene3d>
              <a:camera prst="perspectiveHeroicExtremeRightFacing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pt-BR" sz="8000" b="1" dirty="0" smtClean="0">
                <a:ln w="10160">
                  <a:solidFill>
                    <a:srgbClr val="FF0000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ALEGRIA</a:t>
            </a:r>
            <a:endParaRPr lang="pt-BR" sz="8000" b="1" dirty="0">
              <a:ln w="10160">
                <a:solidFill>
                  <a:srgbClr val="FF0000"/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09. Grandioso és 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8728" y="5966682"/>
            <a:ext cx="1335272" cy="97200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5" name="CaixaDeTexto 4"/>
          <p:cNvSpPr txBox="1"/>
          <p:nvPr/>
        </p:nvSpPr>
        <p:spPr>
          <a:xfrm>
            <a:off x="7895544" y="6575363"/>
            <a:ext cx="96693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700" i="1" dirty="0" smtClean="0">
                <a:latin typeface="Arial Narrow" panose="020B0606020202030204" pitchFamily="34" charset="0"/>
              </a:rPr>
              <a:t>silvakaoma@gmail.com</a:t>
            </a:r>
            <a:endParaRPr lang="pt-BR" sz="7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0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94130" y="2973382"/>
            <a:ext cx="3986214" cy="214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Essa sensação da alma, mais do que qualquer outra coisa, contagia e abranda o coração dos homens.</a:t>
            </a:r>
          </a:p>
        </p:txBody>
      </p:sp>
    </p:spTree>
    <p:extLst>
      <p:ext uri="{BB962C8B-B14F-4D97-AF65-F5344CB8AC3E}">
        <p14:creationId xmlns:p14="http://schemas.microsoft.com/office/powerpoint/2010/main" val="338063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9284" y="787067"/>
            <a:ext cx="4491318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A maioria das pessoas tem uma visão distorcida da alegria, pois a confunde com festas frívolas e divertimentos que provocam sensações intensas, risos exagerados; enfim, satisfações puramente emocionais.</a:t>
            </a:r>
          </a:p>
        </p:txBody>
      </p:sp>
    </p:spTree>
    <p:extLst>
      <p:ext uri="{BB962C8B-B14F-4D97-AF65-F5344CB8AC3E}">
        <p14:creationId xmlns:p14="http://schemas.microsoft.com/office/powerpoint/2010/main" val="159363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78071" y="174812"/>
            <a:ext cx="3065929" cy="214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>
                <a:solidFill>
                  <a:schemeClr val="bg1">
                    <a:lumMod val="95000"/>
                  </a:schemeClr>
                </a:solidFill>
              </a:rPr>
              <a:t>Aliás, não há nada de errado em ser jovial, bem-humorado, festivo e risonho. </a:t>
            </a:r>
          </a:p>
        </p:txBody>
      </p:sp>
    </p:spTree>
    <p:extLst>
      <p:ext uri="{BB962C8B-B14F-4D97-AF65-F5344CB8AC3E}">
        <p14:creationId xmlns:p14="http://schemas.microsoft.com/office/powerpoint/2010/main" val="104770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51930" y="833391"/>
            <a:ext cx="3550024" cy="2970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Vivenciar a normalidade das sensações humanas é um processo natural estabelecido pela Mente Celestial.</a:t>
            </a:r>
          </a:p>
        </p:txBody>
      </p:sp>
    </p:spTree>
    <p:extLst>
      <p:ext uri="{BB962C8B-B14F-4D97-AF65-F5344CB8AC3E}">
        <p14:creationId xmlns:p14="http://schemas.microsoft.com/office/powerpoint/2010/main" val="6808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365" y="497215"/>
            <a:ext cx="4155141" cy="3381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 smtClean="0"/>
              <a:t>O </a:t>
            </a:r>
            <a:r>
              <a:rPr lang="pt-BR" sz="3200" dirty="0"/>
              <a:t>Mestre ensinava a seus seguidores que vivessem com alegria. "Eu vos digo isso para que a minha alegria esteja em vós", diz Jesus, "e vossa alegria seja plena"</a:t>
            </a:r>
          </a:p>
        </p:txBody>
      </p:sp>
    </p:spTree>
    <p:extLst>
      <p:ext uri="{BB962C8B-B14F-4D97-AF65-F5344CB8AC3E}">
        <p14:creationId xmlns:p14="http://schemas.microsoft.com/office/powerpoint/2010/main" val="157845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5621" y="443428"/>
            <a:ext cx="5970497" cy="2560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ts val="3200"/>
              </a:lnSpc>
            </a:pPr>
            <a:r>
              <a:rPr lang="pt-BR" sz="3200" dirty="0"/>
              <a:t>A verdadeira alegria está associada à entrega total da criatura nas mãos da Divindade, ou mesmo à aceitação de que a Inteligência Celestial a tudo provê e socorre.</a:t>
            </a:r>
          </a:p>
        </p:txBody>
      </p:sp>
    </p:spTree>
    <p:extLst>
      <p:ext uri="{BB962C8B-B14F-4D97-AF65-F5344CB8AC3E}">
        <p14:creationId xmlns:p14="http://schemas.microsoft.com/office/powerpoint/2010/main" val="264542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-80682"/>
            <a:ext cx="9144000" cy="1329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E a confiança integral em que tudo está justo e certo e a convicção ilimitada nos desígnios infalíveis da Providência Divina.</a:t>
            </a:r>
          </a:p>
        </p:txBody>
      </p:sp>
    </p:spTree>
    <p:extLst>
      <p:ext uri="{BB962C8B-B14F-4D97-AF65-F5344CB8AC3E}">
        <p14:creationId xmlns:p14="http://schemas.microsoft.com/office/powerpoint/2010/main" val="317599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4470" y="1317486"/>
            <a:ext cx="3792071" cy="4201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Viver em estado de alegria é estar plenamente sintonizado com nossa paternidade divina, através das mensagens silenciosas e sábias que a Vida nos endereça.</a:t>
            </a:r>
          </a:p>
        </p:txBody>
      </p:sp>
    </p:spTree>
    <p:extLst>
      <p:ext uri="{BB962C8B-B14F-4D97-AF65-F5344CB8AC3E}">
        <p14:creationId xmlns:p14="http://schemas.microsoft.com/office/powerpoint/2010/main" val="73181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74812" y="1835471"/>
            <a:ext cx="3939988" cy="5022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Viver em "estado </a:t>
            </a:r>
            <a:endParaRPr lang="pt-BR" sz="3200" dirty="0" smtClean="0"/>
          </a:p>
          <a:p>
            <a:pPr algn="ctr">
              <a:lnSpc>
                <a:spcPts val="3200"/>
              </a:lnSpc>
            </a:pPr>
            <a:r>
              <a:rPr lang="pt-BR" sz="3200" dirty="0" smtClean="0"/>
              <a:t>de </a:t>
            </a:r>
            <a:r>
              <a:rPr lang="pt-BR" sz="3200" dirty="0"/>
              <a:t>graça" ou em "comunhão com Deus" é estar perfeitamente harmonizados com nossa natureza espiritual. É a alegria de repetir com Jesus Cristo: "Eu estou no Pai e o Pai está em mim".</a:t>
            </a:r>
          </a:p>
        </p:txBody>
      </p:sp>
    </p:spTree>
    <p:extLst>
      <p:ext uri="{BB962C8B-B14F-4D97-AF65-F5344CB8AC3E}">
        <p14:creationId xmlns:p14="http://schemas.microsoft.com/office/powerpoint/2010/main" val="152353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10236" y="2231885"/>
            <a:ext cx="7113494" cy="918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A felicidade é um trabalho interior que quase nunca depende de forças externas. </a:t>
            </a:r>
          </a:p>
        </p:txBody>
      </p:sp>
    </p:spTree>
    <p:extLst>
      <p:ext uri="{BB962C8B-B14F-4D97-AF65-F5344CB8AC3E}">
        <p14:creationId xmlns:p14="http://schemas.microsoft.com/office/powerpoint/2010/main" val="255185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233681">
            <a:off x="4854388" y="416858"/>
            <a:ext cx="3778624" cy="5490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pt-BR" sz="3200" dirty="0"/>
              <a:t>Deus representa a base da alegria de viver, pois a felicidade provém da habilidade de percebermos as "verdadeiras intenções" da ação divina que habita em nós e do discernimento de que tudo o que existe no Universo tem sua razão de ser.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5955"/>
            <a:ext cx="4762500" cy="38324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8015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random/>
      </p:transition>
    </mc:Choice>
    <mc:Fallback>
      <p:transition spd="slow" advClick="0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1023"/>
            <a:ext cx="3469341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pt-BR" sz="3200" dirty="0"/>
              <a:t>O homem carrega na sua consciência a lei de Deus, afirmam os Espíritos Superiores a Allan Kardec. "A lei natural é a lei de Deus e a única verdadeira para a felicidade do homem. Ela lhe indica o que deve fazer e o que não deve fazer, e ele não é infeliz senão quando se afasta dela".</a:t>
            </a:r>
          </a:p>
        </p:txBody>
      </p:sp>
    </p:spTree>
    <p:extLst>
      <p:ext uri="{BB962C8B-B14F-4D97-AF65-F5344CB8AC3E}">
        <p14:creationId xmlns:p14="http://schemas.microsoft.com/office/powerpoint/2010/main" val="368006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random/>
      </p:transition>
    </mc:Choice>
    <mc:Fallback>
      <p:transition spd="slow" advClick="0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5850"/>
            <a:ext cx="4921624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Alegria como experiência de religiosidade é um valor que não tem preço. Essa sensação da alma, mais do que qualquer outra coisa, contagia e abranda o coração dos homens.</a:t>
            </a:r>
          </a:p>
        </p:txBody>
      </p:sp>
    </p:spTree>
    <p:extLst>
      <p:ext uri="{BB962C8B-B14F-4D97-AF65-F5344CB8AC3E}">
        <p14:creationId xmlns:p14="http://schemas.microsoft.com/office/powerpoint/2010/main" val="40486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88259"/>
            <a:ext cx="32004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"Ninguém fica feliz por decreto"; sente imensa satisfação apenas quem está iluminado pela chama celeste. </a:t>
            </a:r>
          </a:p>
        </p:txBody>
      </p:sp>
    </p:spTree>
    <p:extLst>
      <p:ext uri="{BB962C8B-B14F-4D97-AF65-F5344CB8AC3E}">
        <p14:creationId xmlns:p14="http://schemas.microsoft.com/office/powerpoint/2010/main" val="121837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6859" y="0"/>
            <a:ext cx="8323729" cy="1643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000"/>
              </a:lnSpc>
            </a:pPr>
            <a:r>
              <a:rPr lang="pt-BR" sz="3200" dirty="0"/>
              <a:t>Rejubila-se realmente aquele que se identificou com a Divindade e descobriu que "a lei natural é a lei de Deus e a única verdadeira para a felicidade do homem'.</a:t>
            </a:r>
          </a:p>
        </p:txBody>
      </p:sp>
    </p:spTree>
    <p:extLst>
      <p:ext uri="{BB962C8B-B14F-4D97-AF65-F5344CB8AC3E}">
        <p14:creationId xmlns:p14="http://schemas.microsoft.com/office/powerpoint/2010/main" val="382923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5000">
        <p:random/>
      </p:transition>
    </mc:Choice>
    <mc:Fallback>
      <p:transition spd="slow" advClick="0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411615"/>
            <a:ext cx="4572000" cy="21499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200"/>
              </a:lnSpc>
            </a:pPr>
            <a:r>
              <a:rPr lang="pt-BR" sz="3200" dirty="0"/>
              <a:t>A alegria espontânea realça a beleza e a naturalidade dos comportamentos humanos. </a:t>
            </a:r>
          </a:p>
        </p:txBody>
      </p:sp>
    </p:spTree>
    <p:extLst>
      <p:ext uri="{BB962C8B-B14F-4D97-AF65-F5344CB8AC3E}">
        <p14:creationId xmlns:p14="http://schemas.microsoft.com/office/powerpoint/2010/main" val="260383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09282"/>
            <a:ext cx="9144000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pt-BR" sz="3200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Cultivar o reino espiritual em nós facilita-nos a aprendizagem de que a alegria real não é determinada por fatos ou forças externas, mas se encontra no silêncio da própria alma, onde a inspiração divina vibra incessantemente.</a:t>
            </a:r>
          </a:p>
        </p:txBody>
      </p:sp>
    </p:spTree>
    <p:extLst>
      <p:ext uri="{BB962C8B-B14F-4D97-AF65-F5344CB8AC3E}">
        <p14:creationId xmlns:p14="http://schemas.microsoft.com/office/powerpoint/2010/main" val="305749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6000">
        <p:random/>
      </p:transition>
    </mc:Choice>
    <mc:Fallback>
      <p:transition spd="slow" advClick="0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002586" y="4226510"/>
            <a:ext cx="552124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</a:pP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Créditos</a:t>
            </a:r>
          </a:p>
          <a:p>
            <a:pPr algn="ctr">
              <a:lnSpc>
                <a:spcPts val="1700"/>
              </a:lnSpc>
            </a:pPr>
            <a:r>
              <a:rPr lang="pt-BR" sz="3200" dirty="0" smtClean="0">
                <a:latin typeface="Arial Narrow" panose="020B0606020202030204" pitchFamily="34" charset="0"/>
              </a:rPr>
              <a:t>  </a:t>
            </a:r>
          </a:p>
          <a:p>
            <a:pPr algn="ctr">
              <a:lnSpc>
                <a:spcPts val="1700"/>
              </a:lnSpc>
              <a:spcBef>
                <a:spcPts val="600"/>
              </a:spcBef>
            </a:pPr>
            <a:r>
              <a:rPr lang="pt-BR" sz="2400" b="1" dirty="0" smtClean="0">
                <a:latin typeface="Arial Narrow" panose="020B0606020202030204" pitchFamily="34" charset="0"/>
              </a:rPr>
              <a:t>Texto:</a:t>
            </a:r>
            <a:r>
              <a:rPr lang="pt-BR" sz="2400" dirty="0" smtClean="0">
                <a:latin typeface="Arial Narrow" panose="020B0606020202030204" pitchFamily="34" charset="0"/>
              </a:rPr>
              <a:t>  </a:t>
            </a:r>
            <a:r>
              <a:rPr lang="pt-BR" sz="2400" dirty="0" err="1" smtClean="0">
                <a:latin typeface="Arial Narrow" panose="020B0606020202030204" pitchFamily="34" charset="0"/>
              </a:rPr>
              <a:t>Hammed</a:t>
            </a:r>
            <a:r>
              <a:rPr lang="pt-BR" sz="2400" dirty="0" smtClean="0">
                <a:latin typeface="Arial Narrow" panose="020B0606020202030204" pitchFamily="34" charset="0"/>
              </a:rPr>
              <a:t> – Os Prazeres da Alma</a:t>
            </a:r>
          </a:p>
          <a:p>
            <a:pPr algn="ctr">
              <a:lnSpc>
                <a:spcPts val="1700"/>
              </a:lnSpc>
              <a:spcBef>
                <a:spcPts val="600"/>
              </a:spcBef>
            </a:pPr>
            <a:r>
              <a:rPr lang="pt-BR" sz="2400" b="1" dirty="0" smtClean="0">
                <a:latin typeface="Arial Narrow" panose="020B0606020202030204" pitchFamily="34" charset="0"/>
              </a:rPr>
              <a:t>Imagens</a:t>
            </a:r>
            <a:r>
              <a:rPr lang="pt-BR" sz="2400" dirty="0" smtClean="0">
                <a:latin typeface="Arial Narrow" panose="020B0606020202030204" pitchFamily="34" charset="0"/>
              </a:rPr>
              <a:t>:  internet </a:t>
            </a:r>
          </a:p>
          <a:p>
            <a:pPr algn="ctr">
              <a:lnSpc>
                <a:spcPts val="1700"/>
              </a:lnSpc>
              <a:spcBef>
                <a:spcPts val="600"/>
              </a:spcBef>
            </a:pPr>
            <a:r>
              <a:rPr lang="pt-BR" sz="2400" b="1" dirty="0" smtClean="0">
                <a:latin typeface="Arial Narrow" panose="020B0606020202030204" pitchFamily="34" charset="0"/>
              </a:rPr>
              <a:t>Formatação</a:t>
            </a:r>
            <a:r>
              <a:rPr lang="pt-BR" sz="2400" dirty="0" smtClean="0">
                <a:latin typeface="Arial Narrow" panose="020B0606020202030204" pitchFamily="34" charset="0"/>
              </a:rPr>
              <a:t>: Álea Espírita </a:t>
            </a:r>
          </a:p>
          <a:p>
            <a:pPr algn="ctr">
              <a:lnSpc>
                <a:spcPts val="1700"/>
              </a:lnSpc>
              <a:spcAft>
                <a:spcPts val="1200"/>
              </a:spcAft>
            </a:pPr>
            <a:r>
              <a:rPr lang="pt-BR" sz="1400" i="1" dirty="0" smtClean="0">
                <a:latin typeface="Arial Narrow" panose="020B0606020202030204" pitchFamily="34" charset="0"/>
              </a:rPr>
              <a:t>www.sergrasan.com/alea_espirita  -  silvakaoma@gmail.com</a:t>
            </a:r>
            <a:r>
              <a:rPr lang="pt-BR" sz="2400" dirty="0" smtClean="0">
                <a:latin typeface="Arial Narrow" panose="020B0606020202030204" pitchFamily="34" charset="0"/>
              </a:rPr>
              <a:t>                       </a:t>
            </a:r>
          </a:p>
          <a:p>
            <a:pPr algn="ctr">
              <a:lnSpc>
                <a:spcPts val="1700"/>
              </a:lnSpc>
              <a:spcBef>
                <a:spcPts val="600"/>
              </a:spcBef>
            </a:pPr>
            <a:r>
              <a:rPr lang="pt-BR" sz="2400" b="1" dirty="0" smtClean="0">
                <a:latin typeface="Arial Narrow" panose="020B0606020202030204" pitchFamily="34" charset="0"/>
              </a:rPr>
              <a:t>Música:</a:t>
            </a:r>
            <a:r>
              <a:rPr lang="pt-BR" sz="2400" dirty="0" smtClean="0">
                <a:latin typeface="Arial Narrow" panose="020B0606020202030204" pitchFamily="34" charset="0"/>
              </a:rPr>
              <a:t> </a:t>
            </a:r>
            <a:r>
              <a:rPr lang="pt-BR" sz="2400" dirty="0" smtClean="0">
                <a:latin typeface="Arial Narrow" panose="020B0606020202030204" pitchFamily="34" charset="0"/>
              </a:rPr>
              <a:t>Grandioso és </a:t>
            </a:r>
            <a:r>
              <a:rPr lang="pt-BR" sz="2400" dirty="0" err="1" smtClean="0">
                <a:latin typeface="Arial Narrow" panose="020B0606020202030204" pitchFamily="34" charset="0"/>
              </a:rPr>
              <a:t>tú</a:t>
            </a:r>
            <a:endParaRPr lang="pt-BR" sz="2400" dirty="0" smtClean="0">
              <a:latin typeface="Arial Narrow" panose="020B0606020202030204" pitchFamily="34" charset="0"/>
            </a:endParaRPr>
          </a:p>
          <a:p>
            <a:pPr algn="ctr">
              <a:lnSpc>
                <a:spcPts val="1700"/>
              </a:lnSpc>
              <a:spcBef>
                <a:spcPts val="1200"/>
              </a:spcBef>
            </a:pPr>
            <a:r>
              <a:rPr lang="pt-BR" sz="2400" b="1" dirty="0">
                <a:latin typeface="Arial Narrow" panose="020B0606020202030204" pitchFamily="34" charset="0"/>
              </a:rPr>
              <a:t>D</a:t>
            </a:r>
            <a:r>
              <a:rPr lang="pt-BR" sz="2400" b="1" dirty="0" smtClean="0">
                <a:latin typeface="Arial Narrow" panose="020B0606020202030204" pitchFamily="34" charset="0"/>
              </a:rPr>
              <a:t>ivulgação</a:t>
            </a:r>
            <a:r>
              <a:rPr lang="pt-BR" sz="2400" b="1" dirty="0" smtClean="0">
                <a:latin typeface="Arial Narrow" panose="020B0606020202030204" pitchFamily="34" charset="0"/>
              </a:rPr>
              <a:t>:</a:t>
            </a:r>
            <a:r>
              <a:rPr lang="pt-BR" sz="2400" dirty="0" smtClean="0">
                <a:latin typeface="Arial Narrow" panose="020B0606020202030204" pitchFamily="34" charset="0"/>
              </a:rPr>
              <a:t>  WWW.SERGRASAN.COM</a:t>
            </a:r>
          </a:p>
          <a:p>
            <a:pPr algn="ctr">
              <a:lnSpc>
                <a:spcPts val="1700"/>
              </a:lnSpc>
            </a:pPr>
            <a:endParaRPr lang="pt-BR" sz="3200" dirty="0" smtClean="0">
              <a:latin typeface="Arial Narrow" panose="020B060602020203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589" y="4116151"/>
            <a:ext cx="290413" cy="33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5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:random/>
      </p:transition>
    </mc:Choice>
    <mc:Fallback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529</Words>
  <Application>Microsoft Office PowerPoint</Application>
  <PresentationFormat>Apresentação na tela (4:3)</PresentationFormat>
  <Paragraphs>28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Arial Narrow</vt:lpstr>
      <vt:lpstr>Calibri</vt:lpstr>
      <vt:lpstr>Calibri Light</vt:lpstr>
      <vt:lpstr>Tema do Office</vt:lpstr>
      <vt:lpstr>ALEGRIA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ALEGRIA</dc:title>
  <dc:creator>Suely Heckler</dc:creator>
  <cp:lastModifiedBy>Suely Heckler</cp:lastModifiedBy>
  <cp:revision>25</cp:revision>
  <dcterms:created xsi:type="dcterms:W3CDTF">2016-01-15T11:40:59Z</dcterms:created>
  <dcterms:modified xsi:type="dcterms:W3CDTF">2016-01-15T18:13:35Z</dcterms:modified>
</cp:coreProperties>
</file>