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yb/IpQNELVHQnmYWgXw80Q==" hashData="g/H9DmHl2yDEF7NBL+7QZeAWk96cV5MXxVwJ9Vc6ckWUjQZe6JJtaqdCKumHWFL/UJGrM/lchSawgpcjRQbRD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BCCA8"/>
    <a:srgbClr val="FFFF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49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276D111-BE8B-414E-8A05-CF2799D33734}" type="datetimeFigureOut">
              <a:rPr lang="pt-BR"/>
              <a:pPr>
                <a:defRPr/>
              </a:pPr>
              <a:t>13/03/2015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262A5269-6510-4233-BD43-D68918486EE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85690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tângulo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tângulo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tângulo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Conector reto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Conector reto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Conector reto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Conector reto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Retângulo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FD623-0D47-4794-BA94-3AA23AD83C40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A331B2D5-B201-4D1C-A62C-6AD4854F8E5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12194290"/>
      </p:ext>
    </p:extLst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C1FFBF7-1BAB-485E-A774-918A27261CE4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E72E9F-9EEA-4567-8FA1-477B013E87C0}" type="slidenum">
              <a:rPr lang="pt-BR" altLang="pt-BR"/>
              <a:pPr/>
              <a:t>‹nº›</a:t>
            </a:fld>
            <a:endParaRPr lang="pt-BR" alt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528863"/>
      </p:ext>
    </p:extLst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tângulo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tângulo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tângulo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Conector reto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Conector reto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Conector reto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Conector reto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Retângu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57EAE-BFBC-41C7-B50F-4D05D3777FB9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BEF9F74E-2831-4236-A0CB-6B126BD798E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37623279"/>
      </p:ext>
    </p:extLst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D8F1C-6C31-4D16-84A4-A68893069FC4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967D1-31FA-47F7-9650-ED282717A37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86091812"/>
      </p:ext>
    </p:extLst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A1444-DF4F-400D-A057-4620CDD60D05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EEF8E-C7A2-4E63-8F25-C421E870E11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54895721"/>
      </p:ext>
    </p:extLst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35EE9E4-5B1F-4837-9AA4-828F884E381C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90421C-A085-47EC-8DDE-ED6E69E98093}" type="slidenum">
              <a:rPr lang="pt-BR" altLang="pt-BR"/>
              <a:pPr/>
              <a:t>‹nº›</a:t>
            </a:fld>
            <a:endParaRPr lang="pt-BR" alt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083271"/>
      </p:ext>
    </p:extLst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7F5B5-66C1-427E-9723-EAAEDD096DF8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06D90-5E3A-44F0-B675-E30B14E3EF1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05984555"/>
      </p:ext>
    </p:extLst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Conector reto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Retângu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Conector reto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" name="Elipse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EB3AC15-22EA-4001-95CA-989234DE6897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FAFE91-391C-4117-B33A-1BAAE60A3493}" type="slidenum">
              <a:rPr lang="pt-BR" altLang="pt-BR"/>
              <a:pPr/>
              <a:t>‹nº›</a:t>
            </a:fld>
            <a:endParaRPr lang="pt-BR" alt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643704"/>
      </p:ext>
    </p:extLst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Elipse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Retângu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Conector reto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Conector reto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CDD4EE6-3D89-4185-B43C-81B82607A606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E5EDD9-BEAD-4647-92CE-B332874772F3}" type="slidenum">
              <a:rPr lang="pt-BR" altLang="pt-BR"/>
              <a:pPr/>
              <a:t>‹nº›</a:t>
            </a:fld>
            <a:endParaRPr lang="pt-BR" alt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4615029"/>
      </p:ext>
    </p:extLst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1C0E1-4FBB-4332-8DCA-E9A3B1E6F3E4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BFCBC-A67D-4EE7-93C4-B1395710E99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24090186"/>
      </p:ext>
    </p:extLst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3EBF1-80B2-458B-86B5-D726A84C53C4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3974D-D202-452D-BCED-5B6C029ABD7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34282900"/>
      </p:ext>
    </p:extLst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7052B-A2C0-43B9-9C26-9CD9675C2AD0}" type="datetimeFigureOut">
              <a:rPr lang="pt-BR"/>
              <a:pPr>
                <a:defRPr/>
              </a:pPr>
              <a:t>13/03/2015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32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4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/>
              </a:defRPr>
            </a:lvl1pPr>
          </a:lstStyle>
          <a:p>
            <a:fld id="{A4B2381D-2AD3-4DEE-B7FF-85BA90EF7D99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med" advTm="6700">
    <p:dissolv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648F67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BCCEBD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D4E2D4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ahlibonisilide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://www.sergrasan.com/altivahelenas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hyperlink" Target="http://www.sergrasan.com/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708098" y="604818"/>
            <a:ext cx="7429552" cy="92332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+mn-cs"/>
              </a:rPr>
              <a:t>A magia dos girassóis</a:t>
            </a:r>
          </a:p>
        </p:txBody>
      </p:sp>
      <p:sp>
        <p:nvSpPr>
          <p:cNvPr id="14344" name="Oval 8" descr="girassois-23m"/>
          <p:cNvSpPr>
            <a:spLocks noChangeArrowheads="1"/>
          </p:cNvSpPr>
          <p:nvPr/>
        </p:nvSpPr>
        <p:spPr bwMode="auto">
          <a:xfrm>
            <a:off x="3059113" y="1773238"/>
            <a:ext cx="4608512" cy="46799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5690">
    <p:dissolve/>
    <p:sndAc>
      <p:stSnd loop="1">
        <p:snd r:embed="rId3" name="ernesto_cortazar_my_heart_will_go_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395288" y="285750"/>
            <a:ext cx="7962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Nossos olhos são seletivos, nós enxergamos o que queremos ver e deixamos de ver o restante, também chamado de ponto cego.</a:t>
            </a: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395288" y="1643063"/>
            <a:ext cx="82089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Escolha focalizar o lado melhor, mais bonito, mais vibrante das coisas, assim como um girassol escolhe sempre estar voltado para o sol.</a:t>
            </a:r>
          </a:p>
        </p:txBody>
      </p:sp>
      <p:sp>
        <p:nvSpPr>
          <p:cNvPr id="15365" name="Oval 5" descr="girassois-peq"/>
          <p:cNvSpPr>
            <a:spLocks noChangeArrowheads="1"/>
          </p:cNvSpPr>
          <p:nvPr/>
        </p:nvSpPr>
        <p:spPr bwMode="auto">
          <a:xfrm>
            <a:off x="2124075" y="2852738"/>
            <a:ext cx="4535488" cy="381793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206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53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428625" y="142875"/>
            <a:ext cx="83581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Muitas pessoas vivem se queixando e facilitam a chegada da depressão e é muito fácil encontrar motivos para lamentos.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428625" y="928688"/>
            <a:ext cx="8501063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“Estou de baixo astral porque está chovendo, porque tenho uma conta para pagar, porque não tenho exatamente o dinheiro ou aparência que eu gostaria de ter, porque ainda não encontrei o amor da minha vida, porque a pessoa que quero não me quer, porque...”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888" y="2997200"/>
            <a:ext cx="6481762" cy="3625850"/>
          </a:xfrm>
          <a:prstGeom prst="rect">
            <a:avLst/>
          </a:prstGeom>
          <a:ln w="38100">
            <a:solidFill>
              <a:srgbClr val="BBCCA8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spd="med" advTm="3112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928688" y="214313"/>
            <a:ext cx="742950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É fácil, muito fácil, pois é só querermos e termos ali, bem pertinho, motivos de sobra para nos agarrarmos e justificarmos a situação.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É claro que existem momentos em que a gente não está bem. Faz parte da vida. Mas, mesmo nesses momentos, devemos buscar, de forma contínua, ter atitudes e iniciativas que possam ir de encontro às coisas boas.</a:t>
            </a:r>
          </a:p>
        </p:txBody>
      </p:sp>
      <p:sp>
        <p:nvSpPr>
          <p:cNvPr id="17412" name="Oval 4" descr="girassois-(muitos)p"/>
          <p:cNvSpPr>
            <a:spLocks noChangeArrowheads="1"/>
          </p:cNvSpPr>
          <p:nvPr/>
        </p:nvSpPr>
        <p:spPr bwMode="auto">
          <a:xfrm>
            <a:off x="2195513" y="3429000"/>
            <a:ext cx="4464050" cy="34290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3008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4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831119" y="954929"/>
            <a:ext cx="7286676" cy="830997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+mn-cs"/>
              </a:rPr>
              <a:t>Na natureza, existe uma flor que age dessa forma.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+mn-cs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428860" y="1142984"/>
            <a:ext cx="4357718" cy="642942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O girassol.</a:t>
            </a:r>
          </a:p>
        </p:txBody>
      </p:sp>
      <p:sp>
        <p:nvSpPr>
          <p:cNvPr id="18437" name="Oval 5" descr="girassol-e-borboletap"/>
          <p:cNvSpPr>
            <a:spLocks noChangeArrowheads="1"/>
          </p:cNvSpPr>
          <p:nvPr/>
        </p:nvSpPr>
        <p:spPr bwMode="auto">
          <a:xfrm>
            <a:off x="1908175" y="1700213"/>
            <a:ext cx="5400675" cy="496887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1251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755650" y="476250"/>
            <a:ext cx="792956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O girassol se volta para o sol onde ele estiver. Mesmo que o sol esteja escondido pelas nuvens, lá está o girassol dando costas à obscuridade das sombras e buscando, convicto e decidido, estar sempre de frente para o sol.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</p:txBody>
      </p:sp>
      <p:sp>
        <p:nvSpPr>
          <p:cNvPr id="19461" name="AutoShape 5" descr="girassol-novamentem"/>
          <p:cNvSpPr>
            <a:spLocks noChangeArrowheads="1"/>
          </p:cNvSpPr>
          <p:nvPr/>
        </p:nvSpPr>
        <p:spPr bwMode="auto">
          <a:xfrm>
            <a:off x="900113" y="2349500"/>
            <a:ext cx="7127875" cy="4103688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078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tângulo 3"/>
          <p:cNvSpPr>
            <a:spLocks noChangeArrowheads="1"/>
          </p:cNvSpPr>
          <p:nvPr/>
        </p:nvSpPr>
        <p:spPr bwMode="auto">
          <a:xfrm>
            <a:off x="755650" y="40481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É esse exemplo que precisamos perseguir, aprendendo a realçar e valorizar tudo de bom que recebemos da vida. </a:t>
            </a:r>
          </a:p>
        </p:txBody>
      </p:sp>
      <p:sp>
        <p:nvSpPr>
          <p:cNvPr id="19459" name="Retângulo 4"/>
          <p:cNvSpPr>
            <a:spLocks noChangeArrowheads="1"/>
          </p:cNvSpPr>
          <p:nvPr/>
        </p:nvSpPr>
        <p:spPr bwMode="auto">
          <a:xfrm>
            <a:off x="755650" y="1474788"/>
            <a:ext cx="77771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Aprendemos a engrandecer pequenos gestos, positivos, e transformá-los em grandes acontecimentos.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888" y="2565400"/>
            <a:ext cx="6481762" cy="4114800"/>
          </a:xfrm>
          <a:prstGeom prst="rect">
            <a:avLst/>
          </a:prstGeom>
          <a:ln w="38100">
            <a:solidFill>
              <a:srgbClr val="BBCCA8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spd="med" advTm="1899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357188" y="214313"/>
            <a:ext cx="842962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Quando fazemos algo de bom, mesmo que seja a simplicidade de uma pequena ajuda ou de um elogio, coisas que nada custam, mas que geram felicidade para outra pessoa, são momentos de raro proveito que ficam gravados no coração.</a:t>
            </a:r>
          </a:p>
        </p:txBody>
      </p:sp>
      <p:sp>
        <p:nvSpPr>
          <p:cNvPr id="20488" name="AutoShape 8" descr="girassol-e-borboletap"/>
          <p:cNvSpPr>
            <a:spLocks noChangeArrowheads="1"/>
          </p:cNvSpPr>
          <p:nvPr/>
        </p:nvSpPr>
        <p:spPr bwMode="auto">
          <a:xfrm>
            <a:off x="1763713" y="2060575"/>
            <a:ext cx="5616575" cy="4537075"/>
          </a:xfrm>
          <a:custGeom>
            <a:avLst/>
            <a:gdLst>
              <a:gd name="T0" fmla="*/ 734286313 w 21600"/>
              <a:gd name="T1" fmla="*/ 96492453 h 21600"/>
              <a:gd name="T2" fmla="*/ 197973348 w 21600"/>
              <a:gd name="T3" fmla="*/ 476505882 h 21600"/>
              <a:gd name="T4" fmla="*/ 734286313 w 21600"/>
              <a:gd name="T5" fmla="*/ 953011554 h 21600"/>
              <a:gd name="T6" fmla="*/ 1262485668 w 21600"/>
              <a:gd name="T7" fmla="*/ 47650588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custDataLst>
      <p:tags r:id="rId1"/>
    </p:custDataLst>
  </p:cSld>
  <p:clrMapOvr>
    <a:masterClrMapping/>
  </p:clrMapOvr>
  <p:transition spd="med" advTm="2104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04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1000125" y="214313"/>
            <a:ext cx="7358063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O ser humano precisa de beleza. Não da beleza física, mas das coisas belas como um todo.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Principalmente da beleza que reside no âmago dos gestos das pessoas e que são captadas através dos nossos olhos.</a:t>
            </a:r>
          </a:p>
        </p:txBody>
      </p:sp>
      <p:sp>
        <p:nvSpPr>
          <p:cNvPr id="21509" name="Oval 5" descr="girassol23"/>
          <p:cNvSpPr>
            <a:spLocks noChangeArrowheads="1"/>
          </p:cNvSpPr>
          <p:nvPr/>
        </p:nvSpPr>
        <p:spPr bwMode="auto">
          <a:xfrm>
            <a:off x="1979613" y="2365375"/>
            <a:ext cx="5184775" cy="449262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238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150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5219700" y="857250"/>
            <a:ext cx="2924175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Se tivermos a beleza dos nossos corações, ficará muito mais fácil reconhecê-la nos lugares, nas pessoas e nas coisas.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Ela é para nós, uma referência, da mesma forma que sabemos distinguir o bem pela referência que temos do mal.</a:t>
            </a:r>
          </a:p>
        </p:txBody>
      </p:sp>
      <p:sp>
        <p:nvSpPr>
          <p:cNvPr id="22532" name="Oval 4" descr="GIRASSOL-GRANDEp"/>
          <p:cNvSpPr>
            <a:spLocks noChangeArrowheads="1"/>
          </p:cNvSpPr>
          <p:nvPr/>
        </p:nvSpPr>
        <p:spPr bwMode="auto">
          <a:xfrm>
            <a:off x="323850" y="1052513"/>
            <a:ext cx="4537075" cy="496887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115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5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5429250" y="1214438"/>
            <a:ext cx="314325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Para reconhecer a beleza, portanto, é preciso carregar um pouco dela consigo, dentro dos olhos, dentro do coração.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Devemos ser como o girassol, que busca o sol, a vitalidade, a força  e a beleza.</a:t>
            </a:r>
          </a:p>
        </p:txBody>
      </p:sp>
      <p:sp>
        <p:nvSpPr>
          <p:cNvPr id="23557" name="Oval 5" descr="girssois e cr"/>
          <p:cNvSpPr>
            <a:spLocks noChangeArrowheads="1"/>
          </p:cNvSpPr>
          <p:nvPr/>
        </p:nvSpPr>
        <p:spPr bwMode="auto">
          <a:xfrm>
            <a:off x="611188" y="1052513"/>
            <a:ext cx="4319587" cy="475297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074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5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785813" y="214313"/>
            <a:ext cx="728662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O cotidiano nos reserva diversos momentos de beleza, e é importante refletir sobre isso.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Precisamos enxergá-los com os olhos do  coração, para apreciá-los na plenitude.</a:t>
            </a:r>
          </a:p>
        </p:txBody>
      </p:sp>
      <p:sp>
        <p:nvSpPr>
          <p:cNvPr id="24579" name="AutoShape 7" descr="girassol21m"/>
          <p:cNvSpPr>
            <a:spLocks noChangeArrowheads="1"/>
          </p:cNvSpPr>
          <p:nvPr/>
        </p:nvSpPr>
        <p:spPr bwMode="auto">
          <a:xfrm>
            <a:off x="1547813" y="2276475"/>
            <a:ext cx="5545137" cy="4321175"/>
          </a:xfrm>
          <a:custGeom>
            <a:avLst/>
            <a:gdLst>
              <a:gd name="T0" fmla="*/ 715726236 w 21600"/>
              <a:gd name="T1" fmla="*/ 87527600 h 21600"/>
              <a:gd name="T2" fmla="*/ 192969227 w 21600"/>
              <a:gd name="T3" fmla="*/ 432235132 h 21600"/>
              <a:gd name="T4" fmla="*/ 715726236 w 21600"/>
              <a:gd name="T5" fmla="*/ 864470064 h 21600"/>
              <a:gd name="T6" fmla="*/ 1230574493 w 21600"/>
              <a:gd name="T7" fmla="*/ 43223513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  <p:custDataLst>
      <p:tags r:id="rId1"/>
    </p:custDataLst>
  </p:cSld>
  <p:clrMapOvr>
    <a:masterClrMapping/>
  </p:clrMapOvr>
  <p:transition spd="med" advTm="1601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457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539750" y="115888"/>
            <a:ext cx="8208963" cy="83026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9pPr>
          </a:lstStyle>
          <a:p>
            <a:pPr>
              <a:defRPr/>
            </a:pPr>
            <a:r>
              <a:rPr lang="pt-BR" sz="2400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Apreciar o amor profundo que alguém, em um </a:t>
            </a:r>
            <a:r>
              <a:rPr lang="pt-BR" sz="2400" dirty="0" smtClean="0">
                <a:solidFill>
                  <a:srgbClr val="CCFFCC"/>
                </a:solidFill>
                <a:latin typeface="Calibri" pitchFamily="34" charset="0"/>
              </a:rPr>
              <a:t>determinado</a:t>
            </a:r>
            <a:r>
              <a:rPr lang="pt-BR" sz="2400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momento, dirige a você.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39750" y="981075"/>
            <a:ext cx="6721475" cy="45720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/>
                <a:cs typeface="Arial" pitchFamily="34" charset="0"/>
              </a:defRPr>
            </a:lvl9pPr>
          </a:lstStyle>
          <a:p>
            <a:pPr>
              <a:defRPr/>
            </a:pPr>
            <a:r>
              <a:rPr lang="pt-BR" sz="2400" dirty="0" smtClean="0">
                <a:solidFill>
                  <a:srgbClr val="CCFFCC"/>
                </a:solidFill>
                <a:latin typeface="Calibri" pitchFamily="34" charset="0"/>
              </a:rPr>
              <a:t>Apreciar</a:t>
            </a:r>
            <a:r>
              <a:rPr lang="pt-BR" sz="2400" dirty="0" smtClean="0">
                <a:solidFill>
                  <a:srgbClr val="CC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o sorriso luminoso de alegria.</a:t>
            </a: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539750" y="1557338"/>
            <a:ext cx="78486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Apreciar uma palavra amiga, que vem soar reconfortante, reanimadora.</a:t>
            </a: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539750" y="2420938"/>
            <a:ext cx="77041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Apreciar a festa dos animais, a alegria e o riso das crianças.</a:t>
            </a:r>
          </a:p>
        </p:txBody>
      </p:sp>
      <p:sp>
        <p:nvSpPr>
          <p:cNvPr id="25607" name="Oval 7" descr="jardim de girassois"/>
          <p:cNvSpPr>
            <a:spLocks noChangeArrowheads="1"/>
          </p:cNvSpPr>
          <p:nvPr/>
        </p:nvSpPr>
        <p:spPr bwMode="auto">
          <a:xfrm>
            <a:off x="1908175" y="2997200"/>
            <a:ext cx="4968875" cy="367188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994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560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5286375" y="692150"/>
            <a:ext cx="3357563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E quando ameaçarmos ficar de novo mal humorados, tristonhos, desanimados, revoltados, que a força do coração nos faça lembrar dos girassóis.</a:t>
            </a:r>
          </a:p>
          <a:p>
            <a:pPr eaLnBrk="1" hangingPunct="1"/>
            <a:endParaRPr lang="pt-BR" altLang="pt-BR" sz="2400">
              <a:solidFill>
                <a:srgbClr val="CCFFCC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pt-BR" altLang="pt-BR" sz="2400">
                <a:solidFill>
                  <a:srgbClr val="CCFFCC"/>
                </a:solidFill>
                <a:latin typeface="Calibri" panose="020F0502020204030204" pitchFamily="34" charset="0"/>
              </a:rPr>
              <a:t>Que nos desvie do caminho equivocado, pois é um verdadeiro equívoco passar os dias sem ver a beleza da vida.</a:t>
            </a:r>
          </a:p>
        </p:txBody>
      </p:sp>
      <p:sp>
        <p:nvSpPr>
          <p:cNvPr id="26628" name="Oval 4" descr="Sem título"/>
          <p:cNvSpPr>
            <a:spLocks noChangeArrowheads="1"/>
          </p:cNvSpPr>
          <p:nvPr/>
        </p:nvSpPr>
        <p:spPr bwMode="auto">
          <a:xfrm>
            <a:off x="323850" y="476250"/>
            <a:ext cx="4895850" cy="59055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CC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  <p:custDataLst>
      <p:tags r:id="rId1"/>
    </p:custDataLst>
  </p:cSld>
  <p:clrMapOvr>
    <a:masterClrMapping/>
  </p:clrMapOvr>
  <p:transition spd="med" advTm="2217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6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00125" y="571500"/>
            <a:ext cx="214313" cy="5572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CCFFCC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000125" y="500063"/>
            <a:ext cx="6786563" cy="214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971550" y="6021388"/>
            <a:ext cx="6786563" cy="214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7572375" y="571500"/>
            <a:ext cx="214313" cy="5572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CCFFCC"/>
              </a:solidFill>
            </a:endParaRP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1571625" y="836613"/>
            <a:ext cx="5786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4000" b="1">
                <a:solidFill>
                  <a:srgbClr val="CCFFCC"/>
                </a:solidFill>
                <a:latin typeface="Calibri" panose="020F0502020204030204" pitchFamily="34" charset="0"/>
              </a:rPr>
              <a:t>Créditos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1714500" y="1700213"/>
            <a:ext cx="5357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rgbClr val="CCFFCC"/>
                </a:solidFill>
                <a:latin typeface="Calibri" panose="020F0502020204030204" pitchFamily="34" charset="0"/>
              </a:rPr>
              <a:t>Texto: Procurando autoria</a:t>
            </a:r>
          </a:p>
        </p:txBody>
      </p:sp>
      <p:sp>
        <p:nvSpPr>
          <p:cNvPr id="16" name="CaixaDeTexto 15"/>
          <p:cNvSpPr txBox="1">
            <a:spLocks noChangeArrowheads="1"/>
          </p:cNvSpPr>
          <p:nvPr/>
        </p:nvSpPr>
        <p:spPr bwMode="auto">
          <a:xfrm>
            <a:off x="1714500" y="2205038"/>
            <a:ext cx="49291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 dirty="0">
                <a:solidFill>
                  <a:srgbClr val="CCFFCC"/>
                </a:solidFill>
                <a:latin typeface="Calibri" panose="020F0502020204030204" pitchFamily="34" charset="0"/>
              </a:rPr>
              <a:t>Imagens: </a:t>
            </a:r>
            <a:r>
              <a:rPr lang="pt-BR" altLang="pt-BR" sz="2000" dirty="0" smtClean="0">
                <a:solidFill>
                  <a:srgbClr val="CCFFCC"/>
                </a:solidFill>
                <a:latin typeface="Calibri" panose="020F0502020204030204" pitchFamily="34" charset="0"/>
              </a:rPr>
              <a:t>Internet</a:t>
            </a:r>
            <a:endParaRPr lang="pt-BR" altLang="pt-BR" sz="2000" dirty="0">
              <a:solidFill>
                <a:srgbClr val="CCFFCC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1714500" y="2708275"/>
            <a:ext cx="5521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rgbClr val="CCFFCC"/>
                </a:solidFill>
                <a:latin typeface="Calibri" panose="020F0502020204030204" pitchFamily="34" charset="0"/>
              </a:rPr>
              <a:t>Música: Ernesto Cortazar _ My heart will go on</a:t>
            </a:r>
            <a:r>
              <a:rPr lang="pt-BR" altLang="pt-BR" sz="2000" b="1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1714500" y="3213100"/>
            <a:ext cx="49291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rgbClr val="CCFFCC"/>
                </a:solidFill>
                <a:latin typeface="Calibri" panose="020F0502020204030204" pitchFamily="34" charset="0"/>
              </a:rPr>
              <a:t>Formatação: Altiva Helena Silva Liboni</a:t>
            </a:r>
          </a:p>
        </p:txBody>
      </p:sp>
      <p:sp>
        <p:nvSpPr>
          <p:cNvPr id="19" name="CaixaDeTexto 18"/>
          <p:cNvSpPr txBox="1">
            <a:spLocks noChangeArrowheads="1"/>
          </p:cNvSpPr>
          <p:nvPr/>
        </p:nvSpPr>
        <p:spPr bwMode="auto">
          <a:xfrm>
            <a:off x="3132138" y="3644900"/>
            <a:ext cx="28686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rgbClr val="CCFFCC"/>
                </a:solidFill>
                <a:latin typeface="Calibri" panose="020F0502020204030204" pitchFamily="34" charset="0"/>
              </a:rPr>
              <a:t>Franca _ SP</a:t>
            </a:r>
          </a:p>
        </p:txBody>
      </p:sp>
      <p:pic>
        <p:nvPicPr>
          <p:cNvPr id="24" name="Imagem 23" descr="girasso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3813" y="0"/>
            <a:ext cx="11430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m 24" descr="girasso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90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m 25" descr="girasso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36627">
            <a:off x="73025" y="5435600"/>
            <a:ext cx="109061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m 26" descr="girasso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6188" y="5373688"/>
            <a:ext cx="1071562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aixaDeTexto 19"/>
          <p:cNvSpPr txBox="1">
            <a:spLocks noChangeArrowheads="1"/>
          </p:cNvSpPr>
          <p:nvPr/>
        </p:nvSpPr>
        <p:spPr bwMode="auto">
          <a:xfrm>
            <a:off x="1500188" y="6357938"/>
            <a:ext cx="5643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 b="1">
              <a:latin typeface="Century Schoolbook"/>
            </a:endParaRPr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3586062" y="4412759"/>
            <a:ext cx="24495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dirty="0">
                <a:solidFill>
                  <a:srgbClr val="CCFFCC"/>
                </a:solidFill>
              </a:rPr>
              <a:t>Visite os sites:</a:t>
            </a:r>
          </a:p>
        </p:txBody>
      </p:sp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120415" y="4832648"/>
            <a:ext cx="45910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dirty="0" smtClean="0">
                <a:ln w="0"/>
                <a:solidFill>
                  <a:schemeClr val="accent1"/>
                </a:solidFill>
                <a:effectLst>
                  <a:glow rad="127000">
                    <a:schemeClr val="accent6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6"/>
              </a:rPr>
              <a:t>www.sergrasan.com</a:t>
            </a:r>
            <a:endParaRPr lang="pt-BR" altLang="pt-BR" dirty="0" smtClean="0">
              <a:ln w="0"/>
              <a:solidFill>
                <a:schemeClr val="accent1"/>
              </a:solidFill>
              <a:effectLst>
                <a:glow rad="127000">
                  <a:schemeClr val="accent6"/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eaLnBrk="1" hangingPunct="1"/>
            <a:r>
              <a:rPr lang="pt-BR" altLang="pt-BR" dirty="0" smtClean="0">
                <a:ln w="0"/>
                <a:solidFill>
                  <a:schemeClr val="accent1"/>
                </a:solidFill>
                <a:effectLst>
                  <a:glow rad="127000">
                    <a:schemeClr val="accent6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7"/>
              </a:rPr>
              <a:t>www.sergrasan.com/altivahelenaslides</a:t>
            </a:r>
            <a:endParaRPr lang="pt-BR" altLang="pt-BR" dirty="0" smtClean="0">
              <a:ln w="0"/>
              <a:solidFill>
                <a:schemeClr val="accent1"/>
              </a:solidFill>
              <a:effectLst>
                <a:glow rad="127000">
                  <a:schemeClr val="accent6"/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eaLnBrk="1" hangingPunct="1"/>
            <a:r>
              <a:rPr lang="pt-BR" altLang="pt-BR" dirty="0" smtClean="0">
                <a:ln w="0"/>
                <a:solidFill>
                  <a:schemeClr val="accent1"/>
                </a:solidFill>
                <a:effectLst>
                  <a:glow rad="127000">
                    <a:schemeClr val="accent6"/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8"/>
              </a:rPr>
              <a:t>www.sergrasan.com/ahlibonislides</a:t>
            </a:r>
            <a:endParaRPr lang="pt-BR" altLang="pt-BR" dirty="0">
              <a:ln w="0"/>
              <a:solidFill>
                <a:schemeClr val="accent1"/>
              </a:solidFill>
              <a:effectLst>
                <a:glow rad="127000">
                  <a:schemeClr val="accent6"/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med" advTm="3275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7669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8|4.3|3.7|4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9|1.7|1.6|2.5|2.1|1.9|-16.3|19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Fundição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601</TotalTime>
  <Words>622</Words>
  <Application>Microsoft Office PowerPoint</Application>
  <PresentationFormat>Apresentação na tela (4:3)</PresentationFormat>
  <Paragraphs>43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Century Schoolbook</vt:lpstr>
      <vt:lpstr>Wingdings</vt:lpstr>
      <vt:lpstr>Wingdings 2</vt:lpstr>
      <vt:lpstr>Calibri</vt:lpstr>
      <vt:lpstr>Balcão Envidraçado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65</cp:revision>
  <dcterms:created xsi:type="dcterms:W3CDTF">2009-11-01T01:04:16Z</dcterms:created>
  <dcterms:modified xsi:type="dcterms:W3CDTF">2015-03-13T15:24:04Z</dcterms:modified>
</cp:coreProperties>
</file>