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70" r:id="rId3"/>
    <p:sldId id="265" r:id="rId4"/>
    <p:sldId id="259" r:id="rId5"/>
    <p:sldId id="271" r:id="rId6"/>
    <p:sldId id="269" r:id="rId7"/>
    <p:sldId id="272" r:id="rId8"/>
    <p:sldId id="261" r:id="rId9"/>
    <p:sldId id="266" r:id="rId10"/>
    <p:sldId id="268" r:id="rId1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8KKGuCZ1ywfcjORikWAZQ==" hashData="Lruykf9KWXS+VivO7NBlAZkh2A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CC00"/>
    <a:srgbClr val="CC9900"/>
    <a:srgbClr val="CC3300"/>
    <a:srgbClr val="008000"/>
    <a:srgbClr val="0000FF"/>
    <a:srgbClr val="996633"/>
    <a:srgbClr val="FF3300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2" autoAdjust="0"/>
    <p:restoredTop sz="94610" autoAdjust="0"/>
  </p:normalViewPr>
  <p:slideViewPr>
    <p:cSldViewPr>
      <p:cViewPr>
        <p:scale>
          <a:sx n="66" d="100"/>
          <a:sy n="66" d="100"/>
        </p:scale>
        <p:origin x="-869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9EFEDB-6759-4533-AB75-F4615E48851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618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751">
        <p14:gallery dir="l"/>
      </p:transition>
    </mc:Choice>
    <mc:Fallback xmlns="">
      <p:transition spd="slow" advTm="9751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A3FB2B-A4CF-4102-9299-04DBF21D4B6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1255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751">
        <p14:gallery dir="l"/>
      </p:transition>
    </mc:Choice>
    <mc:Fallback xmlns="">
      <p:transition spd="slow" advTm="9751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D1A4A6-3A1F-4156-83A4-8772C1BB041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138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751">
        <p14:gallery dir="l"/>
      </p:transition>
    </mc:Choice>
    <mc:Fallback xmlns="">
      <p:transition spd="slow" advTm="9751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C56189-9988-4AA5-9D49-511D16B6C86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0817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751">
        <p14:gallery dir="l"/>
      </p:transition>
    </mc:Choice>
    <mc:Fallback xmlns="">
      <p:transition spd="slow" advTm="9751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2A73D8-D549-422B-AA95-CAC65208EC0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789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751">
        <p14:gallery dir="l"/>
      </p:transition>
    </mc:Choice>
    <mc:Fallback xmlns="">
      <p:transition spd="slow" advTm="9751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1EF3AA-75A6-4CEC-8FAC-F2FFD2BCD54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261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751">
        <p14:gallery dir="l"/>
      </p:transition>
    </mc:Choice>
    <mc:Fallback xmlns="">
      <p:transition spd="slow" advTm="9751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F6300D-338D-4754-A858-D8930D26DA7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165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751">
        <p14:gallery dir="l"/>
      </p:transition>
    </mc:Choice>
    <mc:Fallback xmlns="">
      <p:transition spd="slow" advTm="9751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518F22-6954-45C1-8EC3-A317D8ABDF0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999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751">
        <p14:gallery dir="l"/>
      </p:transition>
    </mc:Choice>
    <mc:Fallback xmlns="">
      <p:transition spd="slow" advTm="9751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637066-2B0F-422C-8AD6-BEFE540C28B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864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751">
        <p14:gallery dir="l"/>
      </p:transition>
    </mc:Choice>
    <mc:Fallback xmlns="">
      <p:transition spd="slow" advTm="9751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5EE0E8-4CBF-4272-8131-4B65B4C0F60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7960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751">
        <p14:gallery dir="l"/>
      </p:transition>
    </mc:Choice>
    <mc:Fallback xmlns="">
      <p:transition spd="slow" advTm="9751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  <a:prstGeom prst="rect">
            <a:avLst/>
          </a:prstGeo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D22362-69B4-4F37-BA03-C526159F66D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055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751">
        <p14:gallery dir="l"/>
      </p:transition>
    </mc:Choice>
    <mc:Fallback xmlns="">
      <p:transition spd="slow" advTm="9751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7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m 1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289" y="404664"/>
            <a:ext cx="8353424" cy="6048524"/>
          </a:xfrm>
          <a:prstGeom prst="rect">
            <a:avLst/>
          </a:prstGeom>
        </p:spPr>
      </p:pic>
      <p:sp>
        <p:nvSpPr>
          <p:cNvPr id="12" name="Retângulo 11"/>
          <p:cNvSpPr/>
          <p:nvPr userDrawn="1"/>
        </p:nvSpPr>
        <p:spPr>
          <a:xfrm>
            <a:off x="827088" y="188913"/>
            <a:ext cx="4321175" cy="6480175"/>
          </a:xfrm>
          <a:prstGeom prst="rect">
            <a:avLst/>
          </a:prstGeom>
          <a:solidFill>
            <a:schemeClr val="accent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9751">
        <p14:gallery dir="l"/>
      </p:transition>
    </mc:Choice>
    <mc:Fallback xmlns="">
      <p:transition spd="slow" advTm="9751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audio" Target="../media/audio1.wav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eticiathompson.net/" TargetMode="External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6" Type="http://schemas.openxmlformats.org/officeDocument/2006/relationships/hyperlink" Target="http://www.sergrasan.com/altivahelenaslides" TargetMode="External"/><Relationship Id="rId5" Type="http://schemas.openxmlformats.org/officeDocument/2006/relationships/hyperlink" Target="http://www.sergrasan.com/ahlibonisilides" TargetMode="Externa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5940152" y="5405438"/>
            <a:ext cx="29527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1800" b="1" dirty="0">
                <a:solidFill>
                  <a:schemeClr val="bg1"/>
                </a:solidFill>
                <a:latin typeface="Comic Sans MS" pitchFamily="66" charset="0"/>
              </a:rPr>
              <a:t>Letícia Thompson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584" y="188640"/>
            <a:ext cx="4320480" cy="6480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tângulo 4"/>
          <p:cNvSpPr/>
          <p:nvPr/>
        </p:nvSpPr>
        <p:spPr>
          <a:xfrm>
            <a:off x="5254785" y="2780928"/>
            <a:ext cx="345799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b="0" cap="none" spc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omic Sans MS" pitchFamily="66" charset="0"/>
              </a:rPr>
              <a:t>A ponte da indiferença</a:t>
            </a:r>
            <a:endParaRPr lang="pt-BR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599">
        <p14:gallery dir="l"/>
        <p:sndAc>
          <p:stSnd loop="1">
            <p:snd r:embed="rId3" name="Ernesto Cortazar II - In Memoriam Anthony Quinn.wav"/>
          </p:stSnd>
        </p:sndAc>
      </p:transition>
    </mc:Choice>
    <mc:Fallback xmlns="">
      <p:transition spd="slow" advTm="3599">
        <p:fade/>
        <p:sndAc>
          <p:stSnd loop="1">
            <p:snd r:embed="rId5" name="Ernesto Cortazar II - In Memoriam Anthony Quin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nascer do sol na pont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188913"/>
            <a:ext cx="4321175" cy="64801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5364163" y="1844675"/>
            <a:ext cx="3141662" cy="2678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As pessoas hesitam atravessar a ponte da indiferença porque temem o encontro com a própria dor ou condição.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5415">
        <p14:gallery dir="l"/>
      </p:transition>
    </mc:Choice>
    <mc:Fallback xmlns="">
      <p:transition spd="slow" advTm="154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ponte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584" y="188640"/>
            <a:ext cx="4320479" cy="64807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5430838" y="1125538"/>
            <a:ext cx="3173412" cy="156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Nos imaginamos sempre </a:t>
            </a: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jovens</a:t>
            </a: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, bonitos, saudáveis e completos.</a:t>
            </a:r>
            <a:r>
              <a:rPr lang="pt-BR" dirty="0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5300663" y="3213100"/>
            <a:ext cx="3460750" cy="2678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pt-BR" b="1" dirty="0">
                <a:solidFill>
                  <a:schemeClr val="bg1"/>
                </a:solidFill>
                <a:latin typeface="Comic Sans MS" pitchFamily="66" charset="0"/>
              </a:rPr>
              <a:t>Não imaginamos as perdas, a solidão, a velhice, a invisibilidade diante de uma sociedade que prefere fazer-se cega. </a:t>
            </a:r>
            <a:endParaRPr lang="pt-BR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2472">
        <p14:gallery dir="l"/>
      </p:transition>
    </mc:Choice>
    <mc:Fallback xmlns="">
      <p:transition spd="slow" advTm="224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300"/>
                            </p:stCondLst>
                            <p:childTnLst>
                              <p:par>
                                <p:cTn id="1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5164138" y="1268413"/>
            <a:ext cx="3529012" cy="3602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b="1" dirty="0">
                <a:solidFill>
                  <a:schemeClr val="bg1"/>
                </a:solidFill>
                <a:latin typeface="Comic Sans MS" pitchFamily="66" charset="0"/>
              </a:rPr>
              <a:t>O “isso só acontece com os outros” toca mais nosso coração que o “e se fosse comigo?</a:t>
            </a:r>
          </a:p>
          <a:p>
            <a:pPr algn="ctr" eaLnBrk="1" hangingPunct="1">
              <a:spcBef>
                <a:spcPct val="50000"/>
              </a:spcBef>
            </a:pPr>
            <a:r>
              <a:rPr lang="pt-BR" b="1" dirty="0">
                <a:solidFill>
                  <a:schemeClr val="bg1"/>
                </a:solidFill>
                <a:latin typeface="Comic Sans MS" pitchFamily="66" charset="0"/>
              </a:rPr>
              <a:t> E se fosse eu a ter perdido uma perna, o emprego, o amor ou minha dignidade?”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100" y="188913"/>
            <a:ext cx="4337050" cy="6480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5573">
        <p14:gallery dir="l"/>
      </p:transition>
    </mc:Choice>
    <mc:Fallback xmlns="">
      <p:transition spd="slow" advTm="2557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700"/>
                            </p:stCondLst>
                            <p:childTnLst>
                              <p:par>
                                <p:cTn id="1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5364163" y="765175"/>
            <a:ext cx="3311525" cy="3416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b="1" dirty="0">
                <a:solidFill>
                  <a:schemeClr val="bg1"/>
                </a:solidFill>
                <a:latin typeface="Comic Sans MS" pitchFamily="66" charset="0"/>
              </a:rPr>
              <a:t>Se os corações conseguissem criar asas de vez em quando e colocar-se no lugar do outro, eles seriam mais abertos, menos cerrados e mais </a:t>
            </a:r>
            <a:r>
              <a:rPr lang="pt-BR" b="1" dirty="0" smtClean="0">
                <a:solidFill>
                  <a:schemeClr val="bg1"/>
                </a:solidFill>
                <a:latin typeface="Comic Sans MS" pitchFamily="66" charset="0"/>
              </a:rPr>
              <a:t>receptivos. </a:t>
            </a:r>
            <a:endParaRPr lang="pt-BR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7411" name="Retângulo 4"/>
          <p:cNvSpPr>
            <a:spLocks noChangeArrowheads="1"/>
          </p:cNvSpPr>
          <p:nvPr/>
        </p:nvSpPr>
        <p:spPr bwMode="auto">
          <a:xfrm>
            <a:off x="5364163" y="4437063"/>
            <a:ext cx="349250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b="1" dirty="0">
                <a:solidFill>
                  <a:schemeClr val="bg1"/>
                </a:solidFill>
                <a:latin typeface="Comic Sans MS" pitchFamily="66" charset="0"/>
              </a:rPr>
              <a:t>Eles teriam olhos, ouvidos atentos, braços imensamente longos.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088" y="188913"/>
            <a:ext cx="4320976" cy="6480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6917">
        <p14:gallery dir="l"/>
      </p:transition>
    </mc:Choice>
    <mc:Fallback xmlns="">
      <p:transition spd="slow" advTm="269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200"/>
                            </p:stCondLst>
                            <p:childTnLst>
                              <p:par>
                                <p:cTn id="1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ponte-vermelhap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584" y="188913"/>
            <a:ext cx="4320479" cy="64801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5292725" y="827088"/>
            <a:ext cx="3386138" cy="2492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pt-BR" b="1" dirty="0">
                <a:solidFill>
                  <a:schemeClr val="bg1"/>
                </a:solidFill>
                <a:latin typeface="Comic Sans MS" pitchFamily="66" charset="0"/>
              </a:rPr>
              <a:t>Evitamos os caminhos pedregosos, evitamos as situações impossíveis e as lágrimas alheias.</a:t>
            </a:r>
          </a:p>
          <a:p>
            <a:pPr>
              <a:spcBef>
                <a:spcPct val="50000"/>
              </a:spcBef>
              <a:defRPr/>
            </a:pP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5378450" y="3573463"/>
            <a:ext cx="3300413" cy="230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b="1" dirty="0">
                <a:solidFill>
                  <a:schemeClr val="bg1"/>
                </a:solidFill>
                <a:latin typeface="Comic Sans MS" pitchFamily="66" charset="0"/>
              </a:rPr>
              <a:t>Pensamos que não somos responsáveis pelos males da sociedade e por isso mesmo não devemos nos envolver.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24514">
        <p14:gallery dir="l"/>
      </p:transition>
    </mc:Choice>
    <mc:Fallback xmlns="">
      <p:transition spd="slow" advTm="245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700"/>
                            </p:stCondLst>
                            <p:childTnLst>
                              <p:par>
                                <p:cTn id="1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tângulo 3"/>
          <p:cNvSpPr>
            <a:spLocks noChangeArrowheads="1"/>
          </p:cNvSpPr>
          <p:nvPr/>
        </p:nvSpPr>
        <p:spPr bwMode="auto">
          <a:xfrm>
            <a:off x="5292725" y="1628775"/>
            <a:ext cx="334645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b="1" dirty="0">
                <a:solidFill>
                  <a:schemeClr val="bg1"/>
                </a:solidFill>
                <a:latin typeface="Comic Sans MS" pitchFamily="66" charset="0"/>
              </a:rPr>
              <a:t>Nunca nos vemos desse lado da ponte onde carências existem e nem nos passa pela cabeça que o fio que separa um lado do outro seja tão </a:t>
            </a:r>
            <a:r>
              <a:rPr lang="pt-BR" b="1" dirty="0" smtClean="0">
                <a:solidFill>
                  <a:schemeClr val="bg1"/>
                </a:solidFill>
                <a:latin typeface="Comic Sans MS" pitchFamily="66" charset="0"/>
              </a:rPr>
              <a:t>intimo, tão </a:t>
            </a:r>
            <a:r>
              <a:rPr lang="pt-BR" b="1" dirty="0">
                <a:solidFill>
                  <a:schemeClr val="bg1"/>
                </a:solidFill>
                <a:latin typeface="Comic Sans MS" pitchFamily="66" charset="0"/>
              </a:rPr>
              <a:t>frágil, tão delicado.</a:t>
            </a:r>
          </a:p>
        </p:txBody>
      </p:sp>
      <p:pic>
        <p:nvPicPr>
          <p:cNvPr id="19459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088" y="188913"/>
            <a:ext cx="4321175" cy="64801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8779">
        <p14:gallery dir="l"/>
      </p:transition>
    </mc:Choice>
    <mc:Fallback xmlns="">
      <p:transition spd="slow" advTm="187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5435600" y="981075"/>
            <a:ext cx="2895600" cy="1570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b="1" dirty="0">
                <a:solidFill>
                  <a:schemeClr val="bg1"/>
                </a:solidFill>
                <a:latin typeface="Comic Sans MS" pitchFamily="66" charset="0"/>
              </a:rPr>
              <a:t>Colocar-se no lugar do outro dói menos que estar no lugar dele.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5435600" y="4076700"/>
            <a:ext cx="3097213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pt-BR" b="1" dirty="0">
                <a:solidFill>
                  <a:schemeClr val="bg1"/>
                </a:solidFill>
                <a:latin typeface="Comic Sans MS" pitchFamily="66" charset="0"/>
              </a:rPr>
              <a:t>Mas nem essa linha queremos atravessar!...</a:t>
            </a:r>
          </a:p>
        </p:txBody>
      </p:sp>
      <p:pic>
        <p:nvPicPr>
          <p:cNvPr id="20485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3913" y="188913"/>
            <a:ext cx="4324350" cy="64801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6777">
        <p14:gallery dir="l"/>
      </p:transition>
    </mc:Choice>
    <mc:Fallback xmlns="">
      <p:transition spd="slow" advTm="167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100"/>
                            </p:stCondLst>
                            <p:childTnLst>
                              <p:par>
                                <p:cTn id="1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ponte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088" y="157163"/>
            <a:ext cx="4338637" cy="65119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5364163" y="612775"/>
            <a:ext cx="3240087" cy="563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b="1" dirty="0">
                <a:solidFill>
                  <a:schemeClr val="bg1"/>
                </a:solidFill>
                <a:latin typeface="Comic Sans MS" pitchFamily="66" charset="0"/>
              </a:rPr>
              <a:t>Se o fizéssemos haveria menos solidão, mais compreensão, menos suicídios, mais esperança, menos marginalização e uma possibilidade muito maior de um dia, se por acaso estivermos, pelos contrários da vida, do outro lado, uma mão estendida na nossa direção.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40575">
        <p14:gallery dir="l"/>
      </p:transition>
    </mc:Choice>
    <mc:Fallback xmlns="">
      <p:transition spd="slow" advTm="405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5837238" y="692150"/>
            <a:ext cx="18732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3200" b="1" i="1" u="sng">
                <a:solidFill>
                  <a:schemeClr val="bg1"/>
                </a:solidFill>
                <a:latin typeface="Comic Sans MS" pitchFamily="66" charset="0"/>
              </a:rPr>
              <a:t>Créditos</a:t>
            </a: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5370513" y="1500188"/>
            <a:ext cx="3522662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sz="2000" b="1">
                <a:solidFill>
                  <a:schemeClr val="bg1"/>
                </a:solidFill>
                <a:latin typeface="Comic Sans MS" pitchFamily="66" charset="0"/>
              </a:rPr>
              <a:t>Texto: Letícia Thompson</a:t>
            </a:r>
          </a:p>
        </p:txBody>
      </p:sp>
      <p:sp>
        <p:nvSpPr>
          <p:cNvPr id="17415" name="Rectangle 7"/>
          <p:cNvSpPr>
            <a:spLocks noChangeArrowheads="1"/>
          </p:cNvSpPr>
          <p:nvPr/>
        </p:nvSpPr>
        <p:spPr bwMode="auto">
          <a:xfrm>
            <a:off x="5818188" y="2336800"/>
            <a:ext cx="2825750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000" b="1">
                <a:solidFill>
                  <a:schemeClr val="bg1"/>
                </a:solidFill>
                <a:latin typeface="Comic Sans MS" pitchFamily="66" charset="0"/>
              </a:rPr>
              <a:t>Imagens: Internet</a:t>
            </a:r>
          </a:p>
        </p:txBody>
      </p:sp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5508104" y="2822536"/>
            <a:ext cx="380523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Música: </a:t>
            </a:r>
            <a:r>
              <a:rPr lang="pt-BR" sz="2000" b="1" dirty="0" smtClean="0">
                <a:solidFill>
                  <a:schemeClr val="bg1"/>
                </a:solidFill>
                <a:latin typeface="Comic Sans MS" pitchFamily="66" charset="0"/>
              </a:rPr>
              <a:t>Instrumental</a:t>
            </a:r>
            <a:endParaRPr lang="pt-BR" sz="2000" b="1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17417" name="Rectangle 9"/>
          <p:cNvSpPr>
            <a:spLocks noChangeArrowheads="1"/>
          </p:cNvSpPr>
          <p:nvPr/>
        </p:nvSpPr>
        <p:spPr bwMode="auto">
          <a:xfrm>
            <a:off x="5198681" y="3284984"/>
            <a:ext cx="3694112" cy="1169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Formatação: Altiva Helena Silva </a:t>
            </a:r>
            <a:r>
              <a:rPr lang="pt-BR" sz="2000" b="1" dirty="0" err="1">
                <a:solidFill>
                  <a:schemeClr val="bg1"/>
                </a:solidFill>
                <a:latin typeface="Comic Sans MS" pitchFamily="66" charset="0"/>
              </a:rPr>
              <a:t>Liboni</a:t>
            </a:r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 – Franca - SP</a:t>
            </a:r>
          </a:p>
          <a:p>
            <a:pPr>
              <a:spcBef>
                <a:spcPct val="50000"/>
              </a:spcBef>
            </a:pPr>
            <a:r>
              <a:rPr lang="pt-BR" sz="2000" b="1" dirty="0">
                <a:solidFill>
                  <a:schemeClr val="bg1"/>
                </a:solidFill>
                <a:latin typeface="Comic Sans MS" pitchFamily="66" charset="0"/>
              </a:rPr>
              <a:t> </a:t>
            </a:r>
          </a:p>
        </p:txBody>
      </p:sp>
      <p:sp>
        <p:nvSpPr>
          <p:cNvPr id="17424" name="Text Box 16"/>
          <p:cNvSpPr txBox="1">
            <a:spLocks noChangeArrowheads="1"/>
          </p:cNvSpPr>
          <p:nvPr/>
        </p:nvSpPr>
        <p:spPr bwMode="auto">
          <a:xfrm>
            <a:off x="5337175" y="1900238"/>
            <a:ext cx="3306763" cy="3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pt-BR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hlinkClick r:id="rId3"/>
              </a:rPr>
              <a:t>http://www.leticiathompson.net</a:t>
            </a:r>
            <a:endParaRPr lang="pt-BR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2536" name="CaixaDeTexto 1"/>
          <p:cNvSpPr txBox="1">
            <a:spLocks noChangeArrowheads="1"/>
          </p:cNvSpPr>
          <p:nvPr/>
        </p:nvSpPr>
        <p:spPr bwMode="auto">
          <a:xfrm>
            <a:off x="5818188" y="4581525"/>
            <a:ext cx="21383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pt-BR" sz="1800" b="1" dirty="0">
                <a:solidFill>
                  <a:schemeClr val="bg1"/>
                </a:solidFill>
                <a:latin typeface="Comic Sans MS" pitchFamily="66" charset="0"/>
              </a:rPr>
              <a:t>Visite os sites: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5337175" y="5008563"/>
            <a:ext cx="3122613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hlinkClick r:id="rId4"/>
              </a:rPr>
              <a:t>www.sergrasan.com/</a:t>
            </a:r>
            <a:endParaRPr lang="pt-BR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218906" y="5413742"/>
            <a:ext cx="3543300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hlinkClick r:id="rId5"/>
              </a:rPr>
              <a:t>www.sergrasan.com/ahlibonislides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979987" y="5794213"/>
            <a:ext cx="3933825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hlinkClick r:id="rId6"/>
              </a:rPr>
              <a:t>Altiva Helena Slides</a:t>
            </a:r>
            <a:endParaRPr lang="pt-BR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7585" y="188640"/>
            <a:ext cx="4377828" cy="6480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3861">
        <p14:gallery dir="l"/>
      </p:transition>
    </mc:Choice>
    <mc:Fallback xmlns="">
      <p:transition spd="slow" advTm="3386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26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22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4" grpId="0"/>
      <p:bldP spid="17415" grpId="0"/>
      <p:bldP spid="17416" grpId="0"/>
      <p:bldP spid="17417" grpId="0"/>
      <p:bldP spid="1742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5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16|14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3|6.5|5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5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2|13.9"/>
</p:tagLst>
</file>

<file path=ppt/theme/theme1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803</TotalTime>
  <Words>308</Words>
  <Application>Microsoft Office PowerPoint</Application>
  <PresentationFormat>Apresentação na tela (4:3)</PresentationFormat>
  <Paragraphs>26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1" baseType="lpstr">
      <vt:lpstr>Estrutura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Altiva Helena Silva Liboni</dc:creator>
  <cp:lastModifiedBy>Altiva Helena Silva Liboni</cp:lastModifiedBy>
  <cp:revision>55</cp:revision>
  <dcterms:created xsi:type="dcterms:W3CDTF">2008-09-21T01:43:19Z</dcterms:created>
  <dcterms:modified xsi:type="dcterms:W3CDTF">2012-02-06T01:21:43Z</dcterms:modified>
</cp:coreProperties>
</file>