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60" r:id="rId5"/>
    <p:sldId id="262" r:id="rId6"/>
    <p:sldId id="259" r:id="rId7"/>
    <p:sldId id="264" r:id="rId8"/>
    <p:sldId id="265" r:id="rId9"/>
    <p:sldId id="266" r:id="rId10"/>
    <p:sldId id="261" r:id="rId11"/>
    <p:sldId id="267" r:id="rId12"/>
    <p:sldId id="268" r:id="rId13"/>
    <p:sldId id="269" r:id="rId14"/>
    <p:sldId id="263"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F4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2" d="100"/>
          <a:sy n="62" d="100"/>
        </p:scale>
        <p:origin x="-798" y="-294"/>
      </p:cViewPr>
      <p:guideLst>
        <p:guide orient="horz" pos="2160"/>
        <p:guide pos="2880"/>
      </p:guideLst>
    </p:cSldViewPr>
  </p:slideViewPr>
  <p:notesTextViewPr>
    <p:cViewPr>
      <p:scale>
        <a:sx n="1" d="1"/>
        <a:sy n="1" d="1"/>
      </p:scale>
      <p:origin x="0" y="0"/>
    </p:cViewPr>
  </p:notesTextViewPr>
  <p:sorterViewPr>
    <p:cViewPr>
      <p:scale>
        <a:sx n="100" d="100"/>
        <a:sy n="100" d="100"/>
      </p:scale>
      <p:origin x="0" y="54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2B3DF7-A021-43E8-9A30-829FC9FB77CD}" type="datetimeFigureOut">
              <a:rPr lang="en-US" smtClean="0"/>
              <a:pPr/>
              <a:t>9/2/2014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30779B-CC10-4495-A4D7-D0478C7752F5}" type="slidenum">
              <a:rPr lang="en-US" smtClean="0"/>
              <a:pPr/>
              <a:t>‹Nº›</a:t>
            </a:fld>
            <a:endParaRPr lang="en-US"/>
          </a:p>
        </p:txBody>
      </p:sp>
    </p:spTree>
    <p:extLst>
      <p:ext uri="{BB962C8B-B14F-4D97-AF65-F5344CB8AC3E}">
        <p14:creationId xmlns:p14="http://schemas.microsoft.com/office/powerpoint/2010/main" xmlns="" val="501930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r>
              <a:rPr lang="en-US" smtClean="0"/>
              <a:t>26/7/2014</a:t>
            </a:r>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0434B646-3812-4F4A-BADB-D15F7496A860}" type="slidenum">
              <a:rPr lang="en-US" smtClean="0"/>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r>
              <a:rPr lang="en-US" smtClean="0"/>
              <a:t>26/7/2014</a:t>
            </a:r>
            <a:endParaRPr lang="en-US"/>
          </a:p>
        </p:txBody>
      </p:sp>
      <p:sp>
        <p:nvSpPr>
          <p:cNvPr id="9" name="Slide Number Placeholder 8"/>
          <p:cNvSpPr>
            <a:spLocks noGrp="1"/>
          </p:cNvSpPr>
          <p:nvPr>
            <p:ph type="sldNum" sz="quarter" idx="15"/>
          </p:nvPr>
        </p:nvSpPr>
        <p:spPr/>
        <p:txBody>
          <a:bodyPr rtlCol="0"/>
          <a:lstStyle/>
          <a:p>
            <a:fld id="{0434B646-3812-4F4A-BADB-D15F7496A860}" type="slidenum">
              <a:rPr lang="en-US" smtClean="0"/>
              <a:pPr/>
              <a:t>‹Nº›</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r>
              <a:rPr lang="en-US" smtClean="0"/>
              <a:t>26/7/2014</a:t>
            </a:r>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0434B646-3812-4F4A-BADB-D15F7496A860}" type="slidenum">
              <a:rPr lang="en-US" smtClean="0"/>
              <a:pPr/>
              <a:t>‹Nº›</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r>
              <a:rPr lang="en-US" smtClean="0"/>
              <a:t>26/7/2014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4B646-3812-4F4A-BADB-D15F7496A860}" type="slidenum">
              <a:rPr lang="en-US" smtClean="0"/>
              <a:pPr/>
              <a:t>‹Nº›</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r>
              <a:rPr lang="en-US" smtClean="0"/>
              <a:t>26/7/2014</a:t>
            </a:r>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34B646-3812-4F4A-BADB-D15F7496A860}" type="slidenum">
              <a:rPr lang="en-US" smtClean="0"/>
              <a:pPr/>
              <a:t>‹Nº›</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r>
              <a:rPr lang="en-US" smtClean="0"/>
              <a:t>26/7/2014</a:t>
            </a:r>
            <a:endParaRPr lang="en-US"/>
          </a:p>
        </p:txBody>
      </p:sp>
      <p:sp>
        <p:nvSpPr>
          <p:cNvPr id="7" name="Slide Number Placeholder 6"/>
          <p:cNvSpPr>
            <a:spLocks noGrp="1"/>
          </p:cNvSpPr>
          <p:nvPr>
            <p:ph type="sldNum" sz="quarter" idx="11"/>
          </p:nvPr>
        </p:nvSpPr>
        <p:spPr/>
        <p:txBody>
          <a:bodyPr rtlCol="0"/>
          <a:lstStyle/>
          <a:p>
            <a:fld id="{0434B646-3812-4F4A-BADB-D15F7496A860}" type="slidenum">
              <a:rPr lang="en-US" smtClean="0"/>
              <a:pPr/>
              <a:t>‹Nº›</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34B646-3812-4F4A-BADB-D15F7496A860}"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r>
              <a:rPr lang="en-US" smtClean="0"/>
              <a:t>26/7/2014</a:t>
            </a:r>
            <a:endParaRPr lang="en-US"/>
          </a:p>
        </p:txBody>
      </p:sp>
      <p:sp>
        <p:nvSpPr>
          <p:cNvPr id="22" name="Slide Number Placeholder 21"/>
          <p:cNvSpPr>
            <a:spLocks noGrp="1"/>
          </p:cNvSpPr>
          <p:nvPr>
            <p:ph type="sldNum" sz="quarter" idx="15"/>
          </p:nvPr>
        </p:nvSpPr>
        <p:spPr/>
        <p:txBody>
          <a:bodyPr rtlCol="0"/>
          <a:lstStyle/>
          <a:p>
            <a:fld id="{0434B646-3812-4F4A-BADB-D15F7496A860}" type="slidenum">
              <a:rPr lang="en-US" smtClean="0"/>
              <a:pPr/>
              <a:t>‹Nº›</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r>
              <a:rPr lang="en-US" smtClean="0"/>
              <a:t>26/7/2014</a:t>
            </a:r>
            <a:endParaRPr lang="en-US"/>
          </a:p>
        </p:txBody>
      </p:sp>
      <p:sp>
        <p:nvSpPr>
          <p:cNvPr id="18" name="Slide Number Placeholder 17"/>
          <p:cNvSpPr>
            <a:spLocks noGrp="1"/>
          </p:cNvSpPr>
          <p:nvPr>
            <p:ph type="sldNum" sz="quarter" idx="11"/>
          </p:nvPr>
        </p:nvSpPr>
        <p:spPr/>
        <p:txBody>
          <a:bodyPr rtlCol="0"/>
          <a:lstStyle/>
          <a:p>
            <a:fld id="{0434B646-3812-4F4A-BADB-D15F7496A860}" type="slidenum">
              <a:rPr lang="en-US" smtClean="0"/>
              <a:pPr/>
              <a:t>‹Nº›</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r>
              <a:rPr lang="en-US" smtClean="0"/>
              <a:t>26/7/2014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4B646-3812-4F4A-BADB-D15F7496A860}"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r>
              <a:rPr lang="en-US" smtClean="0"/>
              <a:t>26/7/2014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4B646-3812-4F4A-BADB-D15F7496A860}"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r>
              <a:rPr lang="en-US" smtClean="0"/>
              <a:t>26/7/2014</a:t>
            </a:r>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434B646-3812-4F4A-BADB-D15F7496A860}"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1.wav"/><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hyperlink" Target="http://www.laboutiquedelpowerpoint.net/" TargetMode="External"/><Relationship Id="rId5" Type="http://schemas.openxmlformats.org/officeDocument/2006/relationships/image" Target="../media/image3.gif"/><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8.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www.laboutiquedelpowerpoint.net/" TargetMode="External"/><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1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1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1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1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www.laboutiquedelpowerpoint.net/"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laboutiquedelpowerpoint.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409" y="4120185"/>
            <a:ext cx="2071255" cy="2308324"/>
          </a:xfrm>
          <a:prstGeom prst="rect">
            <a:avLst/>
          </a:prstGeom>
        </p:spPr>
        <p:txBody>
          <a:bodyPr wrap="square">
            <a:spAutoFit/>
          </a:bodyPr>
          <a:lstStyle/>
          <a:p>
            <a:pPr algn="ctr"/>
            <a:r>
              <a:rPr lang="en-US" sz="3600" b="1" dirty="0" smtClean="0">
                <a:solidFill>
                  <a:srgbClr val="0070C0"/>
                </a:solidFill>
                <a:latin typeface="Bradley Hand ITC" pitchFamily="66" charset="0"/>
              </a:rPr>
              <a:t>The Blue Lake Cave, Brazil!</a:t>
            </a:r>
            <a:endParaRPr lang="en-US" sz="3600" b="1" dirty="0">
              <a:solidFill>
                <a:srgbClr val="0070C0"/>
              </a:solidFill>
              <a:latin typeface="Bradley Hand ITC" pitchFamily="66" charset="0"/>
            </a:endParaRPr>
          </a:p>
        </p:txBody>
      </p:sp>
      <p:sp>
        <p:nvSpPr>
          <p:cNvPr id="5" name="Rectangle 4"/>
          <p:cNvSpPr/>
          <p:nvPr/>
        </p:nvSpPr>
        <p:spPr>
          <a:xfrm>
            <a:off x="-34636" y="228600"/>
            <a:ext cx="2133600" cy="2308324"/>
          </a:xfrm>
          <a:prstGeom prst="rect">
            <a:avLst/>
          </a:prstGeom>
        </p:spPr>
        <p:txBody>
          <a:bodyPr wrap="square">
            <a:spAutoFit/>
          </a:bodyPr>
          <a:lstStyle/>
          <a:p>
            <a:pPr algn="ctr"/>
            <a:r>
              <a:rPr lang="en-US" sz="3600" b="1" dirty="0" smtClean="0">
                <a:solidFill>
                  <a:srgbClr val="0070C0"/>
                </a:solidFill>
                <a:latin typeface="Bradley Hand ITC" pitchFamily="66" charset="0"/>
              </a:rPr>
              <a:t>La </a:t>
            </a:r>
            <a:r>
              <a:rPr lang="en-US" sz="3600" b="1" dirty="0" err="1" smtClean="0">
                <a:solidFill>
                  <a:srgbClr val="0070C0"/>
                </a:solidFill>
                <a:latin typeface="Bradley Hand ITC" pitchFamily="66" charset="0"/>
              </a:rPr>
              <a:t>Gruta</a:t>
            </a:r>
            <a:r>
              <a:rPr lang="en-US" sz="3600" b="1" dirty="0" smtClean="0">
                <a:solidFill>
                  <a:srgbClr val="0070C0"/>
                </a:solidFill>
                <a:latin typeface="Bradley Hand ITC" pitchFamily="66" charset="0"/>
              </a:rPr>
              <a:t> del </a:t>
            </a:r>
            <a:r>
              <a:rPr lang="en-US" sz="3600" b="1" dirty="0" err="1" smtClean="0">
                <a:solidFill>
                  <a:srgbClr val="0070C0"/>
                </a:solidFill>
                <a:latin typeface="Bradley Hand ITC" pitchFamily="66" charset="0"/>
              </a:rPr>
              <a:t>Lago</a:t>
            </a:r>
            <a:r>
              <a:rPr lang="en-US" sz="3600" b="1" dirty="0" smtClean="0">
                <a:solidFill>
                  <a:srgbClr val="0070C0"/>
                </a:solidFill>
                <a:latin typeface="Bradley Hand ITC" pitchFamily="66" charset="0"/>
              </a:rPr>
              <a:t> Azul, </a:t>
            </a:r>
            <a:r>
              <a:rPr lang="en-US" sz="3600" b="1" dirty="0" err="1" smtClean="0">
                <a:solidFill>
                  <a:srgbClr val="0070C0"/>
                </a:solidFill>
                <a:latin typeface="Bradley Hand ITC" pitchFamily="66" charset="0"/>
              </a:rPr>
              <a:t>Brasil</a:t>
            </a:r>
            <a:r>
              <a:rPr lang="en-US" sz="3600" b="1" dirty="0" smtClean="0">
                <a:solidFill>
                  <a:srgbClr val="0070C0"/>
                </a:solidFill>
                <a:latin typeface="Bradley Hand ITC" pitchFamily="66" charset="0"/>
              </a:rPr>
              <a:t>!</a:t>
            </a:r>
            <a:endParaRPr lang="en-US" sz="3600" b="1" dirty="0">
              <a:solidFill>
                <a:srgbClr val="0070C0"/>
              </a:solidFill>
              <a:latin typeface="Bradley Hand ITC" pitchFamily="66" charset="0"/>
            </a:endParaRPr>
          </a:p>
        </p:txBody>
      </p:sp>
      <p:sp>
        <p:nvSpPr>
          <p:cNvPr id="6" name="Date Placeholder 5"/>
          <p:cNvSpPr>
            <a:spLocks noGrp="1"/>
          </p:cNvSpPr>
          <p:nvPr>
            <p:ph type="dt" sz="half" idx="10"/>
          </p:nvPr>
        </p:nvSpPr>
        <p:spPr>
          <a:xfrm>
            <a:off x="-1102591" y="2819400"/>
            <a:ext cx="2286000" cy="381000"/>
          </a:xfrm>
        </p:spPr>
        <p:txBody>
          <a:bodyPr/>
          <a:lstStyle/>
          <a:p>
            <a:r>
              <a:rPr lang="en-US" dirty="0" smtClean="0"/>
              <a:t>26/7/2014</a:t>
            </a:r>
            <a:endParaRPr lang="en-US" dirty="0"/>
          </a:p>
        </p:txBody>
      </p:sp>
      <p:pic>
        <p:nvPicPr>
          <p:cNvPr id="2" name="Picture 1"/>
          <p:cNvPicPr>
            <a:picLocks noChangeAspect="1"/>
          </p:cNvPicPr>
          <p:nvPr/>
        </p:nvPicPr>
        <p:blipFill>
          <a:blip r:embed="rId3" cstate="print">
            <a:extLst>
              <a:ext uri="{BEBA8EAE-BF5A-486C-A8C5-ECC9F3942E4B}">
                <a14:imgProps xmlns:a14="http://schemas.microsoft.com/office/drawing/2010/main" xmlns="">
                  <a14:imgLayer r:embed="rId4">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685800" y="1219200"/>
            <a:ext cx="7219950" cy="4343400"/>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pic>
        <p:nvPicPr>
          <p:cNvPr id="3" name="Picture 2"/>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1002933">
            <a:off x="6313683" y="4434084"/>
            <a:ext cx="2438400" cy="1871915"/>
          </a:xfrm>
          <a:prstGeom prst="rect">
            <a:avLst/>
          </a:prstGeom>
        </p:spPr>
      </p:pic>
      <p:pic>
        <p:nvPicPr>
          <p:cNvPr id="7" name="6 Imagen" descr="firma.jpg">
            <a:hlinkClick r:id="rId6"/>
          </p:cNvPr>
          <p:cNvPicPr>
            <a:picLocks noChangeAspect="1"/>
          </p:cNvPicPr>
          <p:nvPr/>
        </p:nvPicPr>
        <p:blipFill>
          <a:blip r:embed="rId7"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1927195220"/>
      </p:ext>
    </p:extLst>
  </p:cSld>
  <p:clrMapOvr>
    <a:masterClrMapping/>
  </p:clrMapOvr>
  <mc:AlternateContent xmlns:mc="http://schemas.openxmlformats.org/markup-compatibility/2006">
    <mc:Choice xmlns:p14="http://schemas.microsoft.com/office/powerpoint/2010/main" xmlns="" Requires="p14">
      <p:transition spd="slow" p14:dur="4000" advTm="7193">
        <p14:vortex dir="r"/>
        <p:sndAc>
          <p:stSnd>
            <p:snd r:embed="rId8" name="12 - eu sei que vou te amar(2).wav"/>
          </p:stSnd>
        </p:sndAc>
      </p:transition>
    </mc:Choice>
    <mc:Fallback>
      <p:transition spd="slow" advTm="7193">
        <p:fade/>
        <p:sndAc>
          <p:stSnd>
            <p:snd r:embed="rId2" name="12 - eu sei que vou te amar(2).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762000" y="533400"/>
            <a:ext cx="7467600" cy="5673920"/>
          </a:xfrm>
          <a:prstGeom prst="rect">
            <a:avLst/>
          </a:prstGeom>
          <a:effectLst>
            <a:glow rad="1727200">
              <a:schemeClr val="accent4">
                <a:satMod val="175000"/>
                <a:alpha val="40000"/>
              </a:schemeClr>
            </a:glow>
            <a:softEdge rad="304800"/>
          </a:effectLst>
        </p:spPr>
      </p:pic>
      <p:sp>
        <p:nvSpPr>
          <p:cNvPr id="2" name="Rectangle 1"/>
          <p:cNvSpPr/>
          <p:nvPr/>
        </p:nvSpPr>
        <p:spPr>
          <a:xfrm>
            <a:off x="152400" y="150206"/>
            <a:ext cx="3429000" cy="6740307"/>
          </a:xfrm>
          <a:prstGeom prst="rect">
            <a:avLst/>
          </a:prstGeom>
        </p:spPr>
        <p:txBody>
          <a:bodyPr wrap="square">
            <a:spAutoFit/>
          </a:bodyPr>
          <a:lstStyle/>
          <a:p>
            <a:pPr algn="ctr"/>
            <a:r>
              <a:rPr lang="es-ES" sz="2400" b="1" dirty="0" smtClean="0">
                <a:solidFill>
                  <a:schemeClr val="bg1">
                    <a:lumMod val="95000"/>
                  </a:schemeClr>
                </a:solidFill>
                <a:latin typeface="Aharoni" pitchFamily="2" charset="-79"/>
                <a:cs typeface="Aharoni" pitchFamily="2" charset="-79"/>
              </a:rPr>
              <a:t>Situado en la región sur de Brasil, cerca de la tranquila ciudad de Bonito, se encuentra la impresionante Gruta del Lago Azul – ese es el apropiado nombre, teniendo en cuenta los minerales</a:t>
            </a:r>
          </a:p>
          <a:p>
            <a:pPr algn="ctr"/>
            <a:r>
              <a:rPr lang="es-ES" sz="2400" b="1" dirty="0" smtClean="0">
                <a:solidFill>
                  <a:schemeClr val="bg1">
                    <a:lumMod val="95000"/>
                  </a:schemeClr>
                </a:solidFill>
                <a:latin typeface="Aharoni" pitchFamily="2" charset="-79"/>
                <a:cs typeface="Aharoni" pitchFamily="2" charset="-79"/>
              </a:rPr>
              <a:t>En la cueva ayudan a que el agua clara chispeante un hermoso azul celeste, decorado con estalactitas y otras formaciones geológicas de la cueva</a:t>
            </a:r>
            <a:endParaRPr lang="en-US" sz="2400" b="1" dirty="0">
              <a:solidFill>
                <a:schemeClr val="bg1">
                  <a:lumMod val="95000"/>
                </a:schemeClr>
              </a:solidFill>
              <a:latin typeface="Aharoni" pitchFamily="2" charset="-79"/>
              <a:cs typeface="Aharoni" pitchFamily="2" charset="-79"/>
            </a:endParaRPr>
          </a:p>
        </p:txBody>
      </p:sp>
      <p:sp>
        <p:nvSpPr>
          <p:cNvPr id="3" name="Rectangle 2"/>
          <p:cNvSpPr/>
          <p:nvPr/>
        </p:nvSpPr>
        <p:spPr>
          <a:xfrm>
            <a:off x="5334000" y="205677"/>
            <a:ext cx="3352800" cy="6001643"/>
          </a:xfrm>
          <a:prstGeom prst="rect">
            <a:avLst/>
          </a:prstGeom>
        </p:spPr>
        <p:txBody>
          <a:bodyPr wrap="square">
            <a:spAutoFit/>
          </a:bodyPr>
          <a:lstStyle/>
          <a:p>
            <a:pPr algn="ctr"/>
            <a:r>
              <a:rPr lang="en-US" sz="2400" b="1" dirty="0" smtClean="0">
                <a:solidFill>
                  <a:schemeClr val="bg1">
                    <a:lumMod val="95000"/>
                  </a:schemeClr>
                </a:solidFill>
                <a:latin typeface="Aharoni" pitchFamily="2" charset="-79"/>
                <a:cs typeface="Aharoni" pitchFamily="2" charset="-79"/>
              </a:rPr>
              <a:t>Located in the southern region of Brazil near the quiet town of Bonito, you'll find the amazing Blue Lake Cave - </a:t>
            </a:r>
            <a:r>
              <a:rPr lang="en-US" sz="2400" b="1" dirty="0" err="1" smtClean="0">
                <a:solidFill>
                  <a:schemeClr val="bg1">
                    <a:lumMod val="95000"/>
                  </a:schemeClr>
                </a:solidFill>
                <a:latin typeface="Aharoni" pitchFamily="2" charset="-79"/>
                <a:cs typeface="Aharoni" pitchFamily="2" charset="-79"/>
              </a:rPr>
              <a:t>Gruta</a:t>
            </a:r>
            <a:r>
              <a:rPr lang="en-US" sz="2400" b="1" dirty="0" smtClean="0">
                <a:solidFill>
                  <a:schemeClr val="bg1">
                    <a:lumMod val="95000"/>
                  </a:schemeClr>
                </a:solidFill>
                <a:latin typeface="Aharoni" pitchFamily="2" charset="-79"/>
                <a:cs typeface="Aharoni" pitchFamily="2" charset="-79"/>
              </a:rPr>
              <a:t> do </a:t>
            </a:r>
            <a:r>
              <a:rPr lang="en-US" sz="2400" b="1" dirty="0" err="1" smtClean="0">
                <a:solidFill>
                  <a:schemeClr val="bg1">
                    <a:lumMod val="95000"/>
                  </a:schemeClr>
                </a:solidFill>
                <a:latin typeface="Aharoni" pitchFamily="2" charset="-79"/>
                <a:cs typeface="Aharoni" pitchFamily="2" charset="-79"/>
              </a:rPr>
              <a:t>Lago</a:t>
            </a:r>
            <a:r>
              <a:rPr lang="en-US" sz="2400" b="1" dirty="0" smtClean="0">
                <a:solidFill>
                  <a:schemeClr val="bg1">
                    <a:lumMod val="95000"/>
                  </a:schemeClr>
                </a:solidFill>
                <a:latin typeface="Aharoni" pitchFamily="2" charset="-79"/>
                <a:cs typeface="Aharoni" pitchFamily="2" charset="-79"/>
              </a:rPr>
              <a:t> Azul - which is appropriately named, considering the cave minerals help make the sparkling clear water a beautiful azure blue, decorated with stalactites and other geological cave formations</a:t>
            </a:r>
            <a:endParaRPr lang="en-US" sz="2400" b="1" dirty="0">
              <a:solidFill>
                <a:schemeClr val="bg1">
                  <a:lumMod val="95000"/>
                </a:schemeClr>
              </a:solidFill>
              <a:latin typeface="Aharoni" pitchFamily="2" charset="-79"/>
              <a:cs typeface="Aharoni" pitchFamily="2" charset="-79"/>
            </a:endParaRPr>
          </a:p>
        </p:txBody>
      </p:sp>
      <p:sp>
        <p:nvSpPr>
          <p:cNvPr id="4" name="Date Placeholder 3"/>
          <p:cNvSpPr>
            <a:spLocks noGrp="1"/>
          </p:cNvSpPr>
          <p:nvPr>
            <p:ph type="dt" sz="half" idx="10"/>
          </p:nvPr>
        </p:nvSpPr>
        <p:spPr/>
        <p:txBody>
          <a:bodyPr/>
          <a:lstStyle/>
          <a:p>
            <a:r>
              <a:rPr lang="en-US" smtClean="0"/>
              <a:t>26/7/2014</a:t>
            </a:r>
            <a:endParaRPr lang="en-US"/>
          </a:p>
        </p:txBody>
      </p:sp>
      <p:pic>
        <p:nvPicPr>
          <p:cNvPr id="6" name="5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2127879194"/>
      </p:ext>
    </p:extLst>
  </p:cSld>
  <p:clrMapOvr>
    <a:masterClrMapping/>
  </p:clrMapOvr>
  <mc:AlternateContent xmlns:mc="http://schemas.openxmlformats.org/markup-compatibility/2006">
    <mc:Choice xmlns:p14="http://schemas.microsoft.com/office/powerpoint/2010/main" xmlns="" Requires="p14">
      <p:transition spd="slow" p14:dur="1400" advTm="23471">
        <p14:ripple/>
      </p:transition>
    </mc:Choice>
    <mc:Fallback>
      <p:transition spd="slow" advTm="23471">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pic>
        <p:nvPicPr>
          <p:cNvPr id="3" name="Picture 2"/>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685800" y="609600"/>
            <a:ext cx="7772400" cy="5943599"/>
          </a:xfrm>
          <a:prstGeom prst="rect">
            <a:avLst/>
          </a:prstGeom>
          <a:effectLst>
            <a:glow rad="1727200">
              <a:schemeClr val="accent4">
                <a:satMod val="175000"/>
                <a:alpha val="40000"/>
              </a:schemeClr>
            </a:glow>
            <a:softEdge rad="368300"/>
          </a:effectLst>
        </p:spPr>
      </p:pic>
      <p:pic>
        <p:nvPicPr>
          <p:cNvPr id="4" name="3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3097068231"/>
      </p:ext>
    </p:extLst>
  </p:cSld>
  <p:clrMapOvr>
    <a:masterClrMapping/>
  </p:clrMapOvr>
  <mc:AlternateContent xmlns:mc="http://schemas.openxmlformats.org/markup-compatibility/2006">
    <mc:Choice xmlns:p14="http://schemas.microsoft.com/office/powerpoint/2010/main" xmlns="" Requires="p14">
      <p:transition spd="slow" p14:dur="1400" advTm="5334">
        <p14:ripple/>
      </p:transition>
    </mc:Choice>
    <mc:Fallback>
      <p:transition spd="slow" advTm="5334">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pic>
        <p:nvPicPr>
          <p:cNvPr id="3" name="Picture 2"/>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762000" y="563880"/>
            <a:ext cx="7391400" cy="5714999"/>
          </a:xfrm>
          <a:prstGeom prst="rect">
            <a:avLst/>
          </a:prstGeom>
          <a:effectLst>
            <a:glow rad="1117600">
              <a:schemeClr val="accent4">
                <a:satMod val="175000"/>
                <a:alpha val="40000"/>
              </a:schemeClr>
            </a:glow>
            <a:softEdge rad="292100"/>
          </a:effectLst>
        </p:spPr>
      </p:pic>
      <p:pic>
        <p:nvPicPr>
          <p:cNvPr id="4" name="3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3730608338"/>
      </p:ext>
    </p:extLst>
  </p:cSld>
  <p:clrMapOvr>
    <a:masterClrMapping/>
  </p:clrMapOvr>
  <mc:AlternateContent xmlns:mc="http://schemas.openxmlformats.org/markup-compatibility/2006">
    <mc:Choice xmlns:p14="http://schemas.microsoft.com/office/powerpoint/2010/main" xmlns="" Requires="p14">
      <p:transition spd="slow" p14:dur="1400" advTm="7253">
        <p14:ripple/>
      </p:transition>
    </mc:Choice>
    <mc:Fallback>
      <p:transition spd="slow" advTm="7253">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pic>
        <p:nvPicPr>
          <p:cNvPr id="6" name="Picture 5"/>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609600" y="533400"/>
            <a:ext cx="7772400" cy="5867399"/>
          </a:xfrm>
          <a:prstGeom prst="rect">
            <a:avLst/>
          </a:prstGeom>
          <a:effectLst>
            <a:glow rad="1219200">
              <a:schemeClr val="accent4">
                <a:satMod val="175000"/>
                <a:alpha val="40000"/>
              </a:schemeClr>
            </a:glow>
            <a:softEdge rad="609600"/>
          </a:effectLst>
        </p:spPr>
      </p:pic>
      <p:pic>
        <p:nvPicPr>
          <p:cNvPr id="4" name="3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1665968314"/>
      </p:ext>
    </p:extLst>
  </p:cSld>
  <p:clrMapOvr>
    <a:masterClrMapping/>
  </p:clrMapOvr>
  <p:transition spd="slow" advTm="6821">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609600" y="685801"/>
            <a:ext cx="7848600" cy="5606482"/>
          </a:xfrm>
          <a:prstGeom prst="rect">
            <a:avLst/>
          </a:prstGeom>
          <a:effectLst>
            <a:glow rad="1790700">
              <a:schemeClr val="accent4">
                <a:satMod val="175000"/>
                <a:alpha val="40000"/>
              </a:schemeClr>
            </a:glow>
            <a:softEdge rad="368300"/>
          </a:effectLst>
        </p:spPr>
      </p:pic>
      <p:sp>
        <p:nvSpPr>
          <p:cNvPr id="2" name="Rectangle 1"/>
          <p:cNvSpPr/>
          <p:nvPr/>
        </p:nvSpPr>
        <p:spPr>
          <a:xfrm>
            <a:off x="6324600" y="506084"/>
            <a:ext cx="2514600" cy="5632311"/>
          </a:xfrm>
          <a:prstGeom prst="rect">
            <a:avLst/>
          </a:prstGeom>
        </p:spPr>
        <p:txBody>
          <a:bodyPr wrap="square">
            <a:spAutoFit/>
          </a:bodyPr>
          <a:lstStyle/>
          <a:p>
            <a:pPr algn="ctr"/>
            <a:r>
              <a:rPr lang="en-US" sz="2000" b="1" dirty="0" smtClean="0">
                <a:solidFill>
                  <a:schemeClr val="bg1"/>
                </a:solidFill>
                <a:latin typeface="Aharoni" pitchFamily="2" charset="-79"/>
                <a:cs typeface="Aharoni" pitchFamily="2" charset="-79"/>
              </a:rPr>
              <a:t>There are many caves in the southern region of Brazil which have underground lakes, but Blue Lake Cave near the sleepy town of Bonito is the most spectacular. After descending for about a hundred meters down into the cave, pool of astonishingly clear blue water is presented before your eyes</a:t>
            </a:r>
            <a:r>
              <a:rPr lang="en-US" sz="2000" dirty="0" smtClean="0">
                <a:solidFill>
                  <a:schemeClr val="bg1"/>
                </a:solidFill>
              </a:rPr>
              <a:t>.</a:t>
            </a:r>
            <a:endParaRPr lang="en-US" sz="2000" dirty="0">
              <a:solidFill>
                <a:schemeClr val="bg1"/>
              </a:solidFill>
            </a:endParaRPr>
          </a:p>
        </p:txBody>
      </p:sp>
      <p:sp>
        <p:nvSpPr>
          <p:cNvPr id="3" name="Rectangle 2"/>
          <p:cNvSpPr/>
          <p:nvPr/>
        </p:nvSpPr>
        <p:spPr>
          <a:xfrm>
            <a:off x="228600" y="352195"/>
            <a:ext cx="2755900" cy="5940088"/>
          </a:xfrm>
          <a:prstGeom prst="rect">
            <a:avLst/>
          </a:prstGeom>
        </p:spPr>
        <p:txBody>
          <a:bodyPr wrap="square">
            <a:spAutoFit/>
          </a:bodyPr>
          <a:lstStyle/>
          <a:p>
            <a:pPr algn="ctr"/>
            <a:r>
              <a:rPr lang="es-ES" sz="2000" dirty="0" smtClean="0">
                <a:solidFill>
                  <a:schemeClr val="bg1"/>
                </a:solidFill>
                <a:latin typeface="Aharoni" pitchFamily="2" charset="-79"/>
                <a:cs typeface="Aharoni" pitchFamily="2" charset="-79"/>
              </a:rPr>
              <a:t>Hay muchas cuevas en la región sur de Brasil, que tiene lagos subterráneos, pero Gruta del Lago Azul, cerca de la tranquila ciudad de Bonito es la más espectacular. Después de descender por cerca de un centenar de metros de profundidad en la cueva, piscina de agua azul asombrosamente clara se presenta ante sus ojos.</a:t>
            </a:r>
            <a:endParaRPr lang="en-US" sz="2000" dirty="0">
              <a:solidFill>
                <a:schemeClr val="bg1"/>
              </a:solidFill>
              <a:latin typeface="Aharoni" pitchFamily="2" charset="-79"/>
              <a:cs typeface="Aharoni" pitchFamily="2" charset="-79"/>
            </a:endParaRPr>
          </a:p>
        </p:txBody>
      </p:sp>
      <p:sp>
        <p:nvSpPr>
          <p:cNvPr id="4" name="Date Placeholder 3"/>
          <p:cNvSpPr>
            <a:spLocks noGrp="1"/>
          </p:cNvSpPr>
          <p:nvPr>
            <p:ph type="dt" sz="half" idx="10"/>
          </p:nvPr>
        </p:nvSpPr>
        <p:spPr/>
        <p:txBody>
          <a:bodyPr/>
          <a:lstStyle/>
          <a:p>
            <a:r>
              <a:rPr lang="en-US" smtClean="0"/>
              <a:t>26/7/2014</a:t>
            </a:r>
            <a:endParaRPr lang="en-US"/>
          </a:p>
        </p:txBody>
      </p:sp>
      <p:pic>
        <p:nvPicPr>
          <p:cNvPr id="6" name="5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2823045494"/>
      </p:ext>
    </p:extLst>
  </p:cSld>
  <p:clrMapOvr>
    <a:masterClrMapping/>
  </p:clrMapOvr>
  <mc:AlternateContent xmlns:mc="http://schemas.openxmlformats.org/markup-compatibility/2006">
    <mc:Choice xmlns:p14="http://schemas.microsoft.com/office/powerpoint/2010/main" xmlns="" Requires="p14">
      <p:transition spd="slow" p14:dur="1400" advTm="22303">
        <p14:ripple/>
      </p:transition>
    </mc:Choice>
    <mc:Fallback>
      <p:transition spd="slow" advTm="22303">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pic>
        <p:nvPicPr>
          <p:cNvPr id="3" name="Picture 2"/>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457200" y="533400"/>
            <a:ext cx="7924800" cy="5867399"/>
          </a:xfrm>
          <a:prstGeom prst="rect">
            <a:avLst/>
          </a:prstGeom>
          <a:effectLst>
            <a:glow rad="1066800">
              <a:schemeClr val="accent4">
                <a:satMod val="175000"/>
                <a:alpha val="40000"/>
              </a:schemeClr>
            </a:glow>
            <a:softEdge rad="381000"/>
          </a:effectLst>
        </p:spPr>
      </p:pic>
      <p:pic>
        <p:nvPicPr>
          <p:cNvPr id="4" name="3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2639045937"/>
      </p:ext>
    </p:extLst>
  </p:cSld>
  <p:clrMapOvr>
    <a:masterClrMapping/>
  </p:clrMapOvr>
  <mc:AlternateContent xmlns:mc="http://schemas.openxmlformats.org/markup-compatibility/2006">
    <mc:Choice xmlns:p14="http://schemas.microsoft.com/office/powerpoint/2010/main" xmlns="" Requires="p14">
      <p:transition spd="slow" p14:dur="1400" advTm="6344">
        <p14:ripple/>
      </p:transition>
    </mc:Choice>
    <mc:Fallback>
      <p:transition spd="slow" advTm="6344">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pic>
        <p:nvPicPr>
          <p:cNvPr id="3" name="Picture 2"/>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533400" y="609600"/>
            <a:ext cx="7772400" cy="5715000"/>
          </a:xfrm>
          <a:prstGeom prst="rect">
            <a:avLst/>
          </a:prstGeom>
          <a:effectLst>
            <a:glow rad="1117600">
              <a:schemeClr val="accent4">
                <a:satMod val="175000"/>
                <a:alpha val="40000"/>
              </a:schemeClr>
            </a:glow>
            <a:softEdge rad="292100"/>
          </a:effectLst>
        </p:spPr>
      </p:pic>
      <p:pic>
        <p:nvPicPr>
          <p:cNvPr id="4" name="3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1555596260"/>
      </p:ext>
    </p:extLst>
  </p:cSld>
  <p:clrMapOvr>
    <a:masterClrMapping/>
  </p:clrMapOvr>
  <mc:AlternateContent xmlns:mc="http://schemas.openxmlformats.org/markup-compatibility/2006">
    <mc:Choice xmlns:p14="http://schemas.microsoft.com/office/powerpoint/2010/main" xmlns="" Requires="p14">
      <p:transition spd="slow" p14:dur="1400" advTm="9323">
        <p14:ripple/>
      </p:transition>
    </mc:Choice>
    <mc:Fallback>
      <p:transition spd="slow" advTm="9323">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pic>
        <p:nvPicPr>
          <p:cNvPr id="3" name="Pictur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57200" y="381000"/>
            <a:ext cx="8001000" cy="6096000"/>
          </a:xfrm>
          <a:prstGeom prst="rect">
            <a:avLst/>
          </a:prstGeom>
          <a:effectLst>
            <a:glow rad="901700">
              <a:schemeClr val="accent4">
                <a:satMod val="175000"/>
                <a:alpha val="76000"/>
              </a:schemeClr>
            </a:glow>
            <a:softEdge rad="850900"/>
          </a:effectLst>
        </p:spPr>
      </p:pic>
      <p:pic>
        <p:nvPicPr>
          <p:cNvPr id="4" name="3 Imagen" descr="firma.jpg">
            <a:hlinkClick r:id="rId3"/>
          </p:cNvPr>
          <p:cNvPicPr>
            <a:picLocks noChangeAspect="1"/>
          </p:cNvPicPr>
          <p:nvPr/>
        </p:nvPicPr>
        <p:blipFill>
          <a:blip r:embed="rId4"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34565929"/>
      </p:ext>
    </p:extLst>
  </p:cSld>
  <p:clrMapOvr>
    <a:masterClrMapping/>
  </p:clrMapOvr>
  <mc:AlternateContent xmlns:mc="http://schemas.openxmlformats.org/markup-compatibility/2006">
    <mc:Choice xmlns:p14="http://schemas.microsoft.com/office/powerpoint/2010/main" xmlns="" Requires="p14">
      <p:transition spd="slow" p14:dur="1400" advTm="6094">
        <p14:ripple/>
      </p:transition>
    </mc:Choice>
    <mc:Fallback>
      <p:transition spd="slow" advTm="6094">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381000" y="664577"/>
            <a:ext cx="8077200" cy="5601533"/>
          </a:xfrm>
          <a:prstGeom prst="rect">
            <a:avLst/>
          </a:prstGeom>
          <a:effectLst>
            <a:glow rad="1257300">
              <a:schemeClr val="accent4">
                <a:satMod val="175000"/>
                <a:alpha val="40000"/>
              </a:schemeClr>
            </a:glow>
            <a:softEdge rad="711200"/>
          </a:effectLst>
        </p:spPr>
      </p:pic>
      <p:sp>
        <p:nvSpPr>
          <p:cNvPr id="2" name="Rectangle 1"/>
          <p:cNvSpPr/>
          <p:nvPr/>
        </p:nvSpPr>
        <p:spPr>
          <a:xfrm>
            <a:off x="6172200" y="664577"/>
            <a:ext cx="2743200" cy="5601533"/>
          </a:xfrm>
          <a:prstGeom prst="rect">
            <a:avLst/>
          </a:prstGeom>
        </p:spPr>
        <p:txBody>
          <a:bodyPr wrap="square">
            <a:spAutoFit/>
          </a:bodyPr>
          <a:lstStyle/>
          <a:p>
            <a:pPr algn="ctr"/>
            <a:r>
              <a:rPr lang="en-US" sz="2000" b="1" dirty="0" smtClean="0">
                <a:solidFill>
                  <a:schemeClr val="bg2"/>
                </a:solidFill>
                <a:latin typeface="Aharoni" pitchFamily="2" charset="-79"/>
                <a:cs typeface="Aharoni" pitchFamily="2" charset="-79"/>
              </a:rPr>
              <a:t>The water gets its remarkable color from its high magnesium content, as well as from the interplay of light through the long, sloping entrance. The cave also has some of the world's most unusual formations, with stalactites that jut out from the overhanging rock at radically skewed angles, almost horizontal in some places</a:t>
            </a:r>
            <a:r>
              <a:rPr lang="en-US" dirty="0" smtClean="0"/>
              <a:t>.</a:t>
            </a:r>
            <a:endParaRPr lang="en-US" dirty="0"/>
          </a:p>
        </p:txBody>
      </p:sp>
      <p:sp>
        <p:nvSpPr>
          <p:cNvPr id="3" name="Rectangle 2"/>
          <p:cNvSpPr/>
          <p:nvPr/>
        </p:nvSpPr>
        <p:spPr>
          <a:xfrm>
            <a:off x="152400" y="508000"/>
            <a:ext cx="2819400" cy="5940088"/>
          </a:xfrm>
          <a:prstGeom prst="rect">
            <a:avLst/>
          </a:prstGeom>
        </p:spPr>
        <p:txBody>
          <a:bodyPr wrap="square">
            <a:spAutoFit/>
          </a:bodyPr>
          <a:lstStyle/>
          <a:p>
            <a:pPr algn="ctr"/>
            <a:r>
              <a:rPr lang="es-ES" sz="2000" b="1" dirty="0" smtClean="0">
                <a:solidFill>
                  <a:schemeClr val="bg2"/>
                </a:solidFill>
                <a:latin typeface="Aharoni" pitchFamily="2" charset="-79"/>
                <a:cs typeface="Aharoni" pitchFamily="2" charset="-79"/>
              </a:rPr>
              <a:t>El agua debe su notable color a su alto contenido de magnesio, así como de la interacción de la luz a través de la larga entrada, en pendiente. La cueva también tiene algunas de las formaciones más singulares del mundo, con estalactitas que sobresalen de la roca saliente en ángulo radicalmente asimétricas, casi horizontal en algunos lugares.</a:t>
            </a:r>
            <a:endParaRPr lang="en-US" sz="2000" b="1" dirty="0">
              <a:solidFill>
                <a:schemeClr val="bg2"/>
              </a:solidFill>
              <a:latin typeface="Aharoni" pitchFamily="2" charset="-79"/>
              <a:cs typeface="Aharoni" pitchFamily="2" charset="-79"/>
            </a:endParaRPr>
          </a:p>
        </p:txBody>
      </p:sp>
      <p:sp>
        <p:nvSpPr>
          <p:cNvPr id="4" name="Date Placeholder 3"/>
          <p:cNvSpPr>
            <a:spLocks noGrp="1"/>
          </p:cNvSpPr>
          <p:nvPr>
            <p:ph type="dt" sz="half" idx="10"/>
          </p:nvPr>
        </p:nvSpPr>
        <p:spPr/>
        <p:txBody>
          <a:bodyPr/>
          <a:lstStyle/>
          <a:p>
            <a:r>
              <a:rPr lang="en-US" smtClean="0"/>
              <a:t>26/7/2014</a:t>
            </a:r>
            <a:endParaRPr lang="en-US"/>
          </a:p>
        </p:txBody>
      </p:sp>
      <p:pic>
        <p:nvPicPr>
          <p:cNvPr id="6" name="5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1530201632"/>
      </p:ext>
    </p:extLst>
  </p:cSld>
  <p:clrMapOvr>
    <a:masterClrMapping/>
  </p:clrMapOvr>
  <mc:AlternateContent xmlns:mc="http://schemas.openxmlformats.org/markup-compatibility/2006">
    <mc:Choice xmlns:p14="http://schemas.microsoft.com/office/powerpoint/2010/main" xmlns="" Requires="p14">
      <p:transition spd="slow" p14:dur="1400" advTm="25467">
        <p14:ripple/>
      </p:transition>
    </mc:Choice>
    <mc:Fallback>
      <p:transition spd="slow" advTm="25467">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pic>
        <p:nvPicPr>
          <p:cNvPr id="3" name="Picture 2"/>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457200" y="533400"/>
            <a:ext cx="8001000" cy="5791200"/>
          </a:xfrm>
          <a:prstGeom prst="rect">
            <a:avLst/>
          </a:prstGeom>
          <a:effectLst>
            <a:glow rad="914400">
              <a:schemeClr val="accent4">
                <a:satMod val="175000"/>
                <a:alpha val="72000"/>
              </a:schemeClr>
            </a:glow>
            <a:softEdge rad="533400"/>
          </a:effectLst>
        </p:spPr>
      </p:pic>
      <p:pic>
        <p:nvPicPr>
          <p:cNvPr id="4" name="3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3757035347"/>
      </p:ext>
    </p:extLst>
  </p:cSld>
  <p:clrMapOvr>
    <a:masterClrMapping/>
  </p:clrMapOvr>
  <mc:AlternateContent xmlns:mc="http://schemas.openxmlformats.org/markup-compatibility/2006">
    <mc:Choice xmlns:p14="http://schemas.microsoft.com/office/powerpoint/2010/main" xmlns="" Requires="p14">
      <p:transition spd="slow" p14:dur="1400" advTm="7551">
        <p14:ripple/>
      </p:transition>
    </mc:Choice>
    <mc:Fallback>
      <p:transition spd="slow" advTm="7551">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pic>
        <p:nvPicPr>
          <p:cNvPr id="4" name="Picture 3"/>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533400" y="533400"/>
            <a:ext cx="7924800" cy="5791200"/>
          </a:xfrm>
          <a:prstGeom prst="rect">
            <a:avLst/>
          </a:prstGeom>
          <a:effectLst>
            <a:glow rad="1117600">
              <a:schemeClr val="accent4">
                <a:satMod val="175000"/>
                <a:alpha val="40000"/>
              </a:schemeClr>
            </a:glow>
            <a:softEdge rad="406400"/>
          </a:effectLst>
        </p:spPr>
      </p:pic>
      <p:pic>
        <p:nvPicPr>
          <p:cNvPr id="5" name="4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572476732"/>
      </p:ext>
    </p:extLst>
  </p:cSld>
  <p:clrMapOvr>
    <a:masterClrMapping/>
  </p:clrMapOvr>
  <mc:AlternateContent xmlns:mc="http://schemas.openxmlformats.org/markup-compatibility/2006">
    <mc:Choice xmlns:p14="http://schemas.microsoft.com/office/powerpoint/2010/main" xmlns="" Requires="p14">
      <p:transition spd="slow" p14:dur="1400" advTm="8547">
        <p14:ripple/>
      </p:transition>
    </mc:Choice>
    <mc:Fallback>
      <p:transition spd="slow" advTm="8547">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26/7/2014</a:t>
            </a:r>
            <a:endParaRPr lang="en-US"/>
          </a:p>
        </p:txBody>
      </p:sp>
      <p:pic>
        <p:nvPicPr>
          <p:cNvPr id="4" name="Picture 3"/>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609600" y="609600"/>
            <a:ext cx="7772400" cy="5715000"/>
          </a:xfrm>
          <a:prstGeom prst="rect">
            <a:avLst/>
          </a:prstGeom>
          <a:effectLst>
            <a:glow rad="1193800">
              <a:schemeClr val="accent4">
                <a:satMod val="175000"/>
                <a:alpha val="40000"/>
              </a:schemeClr>
            </a:glow>
            <a:softEdge rad="406400"/>
          </a:effectLst>
        </p:spPr>
      </p:pic>
      <p:pic>
        <p:nvPicPr>
          <p:cNvPr id="5" name="4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2210895825"/>
      </p:ext>
    </p:extLst>
  </p:cSld>
  <p:clrMapOvr>
    <a:masterClrMapping/>
  </p:clrMapOvr>
  <p:transition spd="slow" advTm="7145">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xmlns="">
                  <a14:imgLayer r:embed="rId3">
                    <a14:imgEffect>
                      <a14:sharpenSoften amount="50000"/>
                    </a14:imgEffect>
                  </a14:imgLayer>
                </a14:imgProps>
              </a:ext>
              <a:ext uri="{28A0092B-C50C-407E-A947-70E740481C1C}">
                <a14:useLocalDpi xmlns:a14="http://schemas.microsoft.com/office/drawing/2010/main" xmlns="" val="0"/>
              </a:ext>
            </a:extLst>
          </a:blip>
          <a:stretch>
            <a:fillRect/>
          </a:stretch>
        </p:blipFill>
        <p:spPr>
          <a:xfrm>
            <a:off x="1238250" y="928687"/>
            <a:ext cx="6667500" cy="5000625"/>
          </a:xfrm>
          <a:prstGeom prst="rect">
            <a:avLst/>
          </a:prstGeom>
          <a:effectLst>
            <a:glow rad="1739900">
              <a:schemeClr val="accent4">
                <a:satMod val="175000"/>
                <a:alpha val="40000"/>
              </a:schemeClr>
            </a:glow>
            <a:softEdge rad="228600"/>
          </a:effectLst>
        </p:spPr>
      </p:pic>
      <p:sp>
        <p:nvSpPr>
          <p:cNvPr id="2" name="Rectangle 1"/>
          <p:cNvSpPr/>
          <p:nvPr/>
        </p:nvSpPr>
        <p:spPr>
          <a:xfrm>
            <a:off x="6248400" y="304800"/>
            <a:ext cx="2667000" cy="5324535"/>
          </a:xfrm>
          <a:prstGeom prst="rect">
            <a:avLst/>
          </a:prstGeom>
        </p:spPr>
        <p:txBody>
          <a:bodyPr wrap="square">
            <a:spAutoFit/>
          </a:bodyPr>
          <a:lstStyle/>
          <a:p>
            <a:pPr algn="ctr"/>
            <a:r>
              <a:rPr lang="en-US" sz="2000" b="1" dirty="0" smtClean="0">
                <a:solidFill>
                  <a:schemeClr val="bg2"/>
                </a:solidFill>
                <a:latin typeface="Aharoni" pitchFamily="2" charset="-79"/>
                <a:cs typeface="Aharoni" pitchFamily="2" charset="-79"/>
              </a:rPr>
              <a:t>Thought to be over two hundred feet deep, the water turns a particularly beautiful blue when the sunlight shines through a hole in the ceiling of the cave, and makes the water shimmering in the light. With its marvelous scenery, Blue Lake Cave is now a popular spot in Brazil and has been listed as a World Heritage site</a:t>
            </a:r>
            <a:r>
              <a:rPr lang="en-US" sz="2000" b="1" dirty="0" smtClean="0">
                <a:latin typeface="Aharoni" pitchFamily="2" charset="-79"/>
                <a:cs typeface="Aharoni" pitchFamily="2" charset="-79"/>
              </a:rPr>
              <a:t>.</a:t>
            </a:r>
            <a:endParaRPr lang="en-US" sz="2000" b="1" dirty="0">
              <a:latin typeface="Aharoni" pitchFamily="2" charset="-79"/>
              <a:cs typeface="Aharoni" pitchFamily="2" charset="-79"/>
            </a:endParaRPr>
          </a:p>
        </p:txBody>
      </p:sp>
      <p:sp>
        <p:nvSpPr>
          <p:cNvPr id="3" name="Rectangle 2"/>
          <p:cNvSpPr/>
          <p:nvPr/>
        </p:nvSpPr>
        <p:spPr>
          <a:xfrm>
            <a:off x="152400" y="159017"/>
            <a:ext cx="2971800" cy="6247864"/>
          </a:xfrm>
          <a:prstGeom prst="rect">
            <a:avLst/>
          </a:prstGeom>
        </p:spPr>
        <p:txBody>
          <a:bodyPr wrap="square">
            <a:spAutoFit/>
          </a:bodyPr>
          <a:lstStyle/>
          <a:p>
            <a:pPr algn="ctr"/>
            <a:r>
              <a:rPr lang="es-ES" sz="2000" b="1" dirty="0" smtClean="0">
                <a:solidFill>
                  <a:schemeClr val="bg2"/>
                </a:solidFill>
                <a:latin typeface="Aharoni" pitchFamily="2" charset="-79"/>
                <a:cs typeface="Aharoni" pitchFamily="2" charset="-79"/>
              </a:rPr>
              <a:t>Se piensa </a:t>
            </a:r>
            <a:r>
              <a:rPr lang="es-ES" sz="2000" b="1" dirty="0" smtClean="0">
                <a:solidFill>
                  <a:schemeClr val="bg2"/>
                </a:solidFill>
                <a:latin typeface="Aharoni" pitchFamily="2" charset="-79"/>
                <a:cs typeface="Aharoni" pitchFamily="2" charset="-79"/>
              </a:rPr>
              <a:t>que tiene </a:t>
            </a:r>
            <a:r>
              <a:rPr lang="es-ES" sz="2000" b="1" dirty="0" smtClean="0">
                <a:solidFill>
                  <a:schemeClr val="bg2"/>
                </a:solidFill>
                <a:latin typeface="Aharoni" pitchFamily="2" charset="-79"/>
                <a:cs typeface="Aharoni" pitchFamily="2" charset="-79"/>
              </a:rPr>
              <a:t>más de doscientos metros de profundidad, el agua se vuelve particularmente hermosa en azul cuando la luz del sol brilla a través de un agujero en el techo de la cueva, y hace que el agua resplandezca en la luz. Con su maravilloso paisaje, Gruta del Lago Azul es ahora un lugar muy popular en Brasil y ha sido catalogado como Patrimonio de la Humanidad.</a:t>
            </a:r>
            <a:endParaRPr lang="en-US" sz="2000" b="1" dirty="0">
              <a:solidFill>
                <a:schemeClr val="bg2"/>
              </a:solidFill>
              <a:latin typeface="Aharoni" pitchFamily="2" charset="-79"/>
              <a:cs typeface="Aharoni" pitchFamily="2" charset="-79"/>
            </a:endParaRPr>
          </a:p>
        </p:txBody>
      </p:sp>
      <p:sp>
        <p:nvSpPr>
          <p:cNvPr id="4" name="Date Placeholder 3"/>
          <p:cNvSpPr>
            <a:spLocks noGrp="1"/>
          </p:cNvSpPr>
          <p:nvPr>
            <p:ph type="dt" sz="half" idx="10"/>
          </p:nvPr>
        </p:nvSpPr>
        <p:spPr/>
        <p:txBody>
          <a:bodyPr/>
          <a:lstStyle/>
          <a:p>
            <a:r>
              <a:rPr lang="en-US" smtClean="0"/>
              <a:t>26/7/2014</a:t>
            </a:r>
            <a:endParaRPr lang="en-US"/>
          </a:p>
        </p:txBody>
      </p:sp>
      <p:pic>
        <p:nvPicPr>
          <p:cNvPr id="6" name="5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2088417594"/>
      </p:ext>
    </p:extLst>
  </p:cSld>
  <p:clrMapOvr>
    <a:masterClrMapping/>
  </p:clrMapOvr>
  <mc:AlternateContent xmlns:mc="http://schemas.openxmlformats.org/markup-compatibility/2006">
    <mc:Choice xmlns:p14="http://schemas.microsoft.com/office/powerpoint/2010/main" xmlns="" Requires="p14">
      <p:transition spd="slow" p14:dur="1400" advTm="25076">
        <p14:ripple/>
      </p:transition>
    </mc:Choice>
    <mc:Fallback>
      <p:transition spd="slow" advTm="25076">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1173480" y="6477000"/>
            <a:ext cx="2286000" cy="381000"/>
          </a:xfrm>
        </p:spPr>
        <p:txBody>
          <a:bodyPr/>
          <a:lstStyle/>
          <a:p>
            <a:r>
              <a:rPr lang="en-US" dirty="0" smtClean="0"/>
              <a:t>26/7/2014</a:t>
            </a:r>
            <a:endParaRPr lang="en-US" dirty="0"/>
          </a:p>
        </p:txBody>
      </p:sp>
      <p:sp>
        <p:nvSpPr>
          <p:cNvPr id="5" name="TextBox 4"/>
          <p:cNvSpPr txBox="1"/>
          <p:nvPr/>
        </p:nvSpPr>
        <p:spPr>
          <a:xfrm rot="805435">
            <a:off x="5253199" y="5991077"/>
            <a:ext cx="1819729" cy="830997"/>
          </a:xfrm>
          <a:prstGeom prst="rect">
            <a:avLst/>
          </a:prstGeom>
          <a:noFill/>
        </p:spPr>
        <p:txBody>
          <a:bodyPr wrap="none" rtlCol="0">
            <a:spAutoFit/>
          </a:bodyPr>
          <a:lstStyle/>
          <a:p>
            <a:r>
              <a:rPr lang="en-US" sz="4800" b="1" dirty="0" err="1" smtClean="0">
                <a:solidFill>
                  <a:srgbClr val="002060"/>
                </a:solidFill>
                <a:latin typeface="Vivaldi" pitchFamily="66" charset="0"/>
              </a:rPr>
              <a:t>Kriska</a:t>
            </a:r>
            <a:endParaRPr lang="en-US" sz="4800" b="1" dirty="0">
              <a:solidFill>
                <a:srgbClr val="002060"/>
              </a:solidFill>
              <a:latin typeface="Vivaldi" pitchFamily="66"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62000" y="1240316"/>
            <a:ext cx="7147416" cy="4343400"/>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pic>
        <p:nvPicPr>
          <p:cNvPr id="6" name="Picture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1064949">
            <a:off x="6605594" y="4632088"/>
            <a:ext cx="2302844" cy="1905000"/>
          </a:xfrm>
          <a:prstGeom prst="rect">
            <a:avLst/>
          </a:prstGeom>
        </p:spPr>
      </p:pic>
      <p:pic>
        <p:nvPicPr>
          <p:cNvPr id="7" name="6 Imagen" descr="firma.jpg">
            <a:hlinkClick r:id="rId4"/>
          </p:cNvPr>
          <p:cNvPicPr>
            <a:picLocks noChangeAspect="1"/>
          </p:cNvPicPr>
          <p:nvPr/>
        </p:nvPicPr>
        <p:blipFill>
          <a:blip r:embed="rId5" cstate="print"/>
          <a:stretch>
            <a:fillRect/>
          </a:stretch>
        </p:blipFill>
        <p:spPr>
          <a:xfrm>
            <a:off x="7543800" y="6248400"/>
            <a:ext cx="1238250" cy="444500"/>
          </a:xfrm>
          <a:prstGeom prst="rect">
            <a:avLst/>
          </a:prstGeom>
        </p:spPr>
      </p:pic>
    </p:spTree>
    <p:extLst>
      <p:ext uri="{BB962C8B-B14F-4D97-AF65-F5344CB8AC3E}">
        <p14:creationId xmlns:p14="http://schemas.microsoft.com/office/powerpoint/2010/main" xmlns="" val="2913239005"/>
      </p:ext>
    </p:extLst>
  </p:cSld>
  <p:clrMapOvr>
    <a:masterClrMapping/>
  </p:clrMapOvr>
  <mc:AlternateContent xmlns:mc="http://schemas.openxmlformats.org/markup-compatibility/2006">
    <mc:Choice xmlns:p14="http://schemas.microsoft.com/office/powerpoint/2010/main" xmlns="" Requires="p14">
      <p:transition spd="slow" p14:dur="4000" advTm="13401">
        <p14:vortex/>
      </p:transition>
    </mc:Choice>
    <mc:Fallback>
      <p:transition spd="slow" advTm="13401">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 name="4 Marcador de contenido" descr="boutique50.jpg">
            <a:hlinkClick r:id="rId2"/>
          </p:cNvPr>
          <p:cNvPicPr>
            <a:picLocks noGrp="1" noChangeAspect="1"/>
          </p:cNvPicPr>
          <p:nvPr>
            <p:ph sz="quarter" idx="1"/>
          </p:nvPr>
        </p:nvPicPr>
        <p:blipFill>
          <a:blip r:embed="rId3" cstate="print"/>
          <a:stretch>
            <a:fillRect/>
          </a:stretch>
        </p:blipFill>
        <p:spPr>
          <a:xfrm>
            <a:off x="932686" y="1600200"/>
            <a:ext cx="6516627" cy="4873625"/>
          </a:xfrm>
        </p:spPr>
      </p:pic>
      <p:sp>
        <p:nvSpPr>
          <p:cNvPr id="4" name="3 Marcador de fecha"/>
          <p:cNvSpPr>
            <a:spLocks noGrp="1"/>
          </p:cNvSpPr>
          <p:nvPr>
            <p:ph type="dt" sz="half" idx="14"/>
          </p:nvPr>
        </p:nvSpPr>
        <p:spPr/>
        <p:txBody>
          <a:bodyPr/>
          <a:lstStyle/>
          <a:p>
            <a:r>
              <a:rPr lang="en-US" smtClean="0"/>
              <a:t>26/7/2014</a:t>
            </a:r>
            <a:endParaRPr 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342</TotalTime>
  <Words>523</Words>
  <Application>Microsoft Office PowerPoint</Application>
  <PresentationFormat>Presentación en pantalla (4:3)</PresentationFormat>
  <Paragraphs>28</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Oriel</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Cristina</dc:creator>
  <cp:lastModifiedBy>Anita Dinamita</cp:lastModifiedBy>
  <cp:revision>25</cp:revision>
  <dcterms:created xsi:type="dcterms:W3CDTF">2014-07-26T18:42:56Z</dcterms:created>
  <dcterms:modified xsi:type="dcterms:W3CDTF">2014-09-02T19:44:36Z</dcterms:modified>
</cp:coreProperties>
</file>