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bmp" ContentType="image/bmp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0"/>
  </p:notesMasterIdLst>
  <p:sldIdLst>
    <p:sldId id="256" r:id="rId2"/>
    <p:sldId id="317" r:id="rId3"/>
    <p:sldId id="330" r:id="rId4"/>
    <p:sldId id="309" r:id="rId5"/>
    <p:sldId id="308" r:id="rId6"/>
    <p:sldId id="262" r:id="rId7"/>
    <p:sldId id="261" r:id="rId8"/>
    <p:sldId id="260" r:id="rId9"/>
    <p:sldId id="281" r:id="rId10"/>
    <p:sldId id="277" r:id="rId11"/>
    <p:sldId id="316" r:id="rId12"/>
    <p:sldId id="284" r:id="rId13"/>
    <p:sldId id="315" r:id="rId14"/>
    <p:sldId id="289" r:id="rId15"/>
    <p:sldId id="313" r:id="rId16"/>
    <p:sldId id="269" r:id="rId17"/>
    <p:sldId id="278" r:id="rId18"/>
    <p:sldId id="273" r:id="rId19"/>
    <p:sldId id="285" r:id="rId20"/>
    <p:sldId id="267" r:id="rId21"/>
    <p:sldId id="327" r:id="rId22"/>
    <p:sldId id="272" r:id="rId23"/>
    <p:sldId id="270" r:id="rId24"/>
    <p:sldId id="326" r:id="rId25"/>
    <p:sldId id="324" r:id="rId26"/>
    <p:sldId id="329" r:id="rId27"/>
    <p:sldId id="318" r:id="rId28"/>
    <p:sldId id="319" r:id="rId29"/>
    <p:sldId id="321" r:id="rId30"/>
    <p:sldId id="320" r:id="rId31"/>
    <p:sldId id="322" r:id="rId32"/>
    <p:sldId id="323" r:id="rId33"/>
    <p:sldId id="331" r:id="rId34"/>
    <p:sldId id="328" r:id="rId35"/>
    <p:sldId id="288" r:id="rId36"/>
    <p:sldId id="287" r:id="rId37"/>
    <p:sldId id="290" r:id="rId38"/>
    <p:sldId id="293" r:id="rId39"/>
    <p:sldId id="291" r:id="rId40"/>
    <p:sldId id="297" r:id="rId41"/>
    <p:sldId id="295" r:id="rId42"/>
    <p:sldId id="296" r:id="rId43"/>
    <p:sldId id="292" r:id="rId44"/>
    <p:sldId id="283" r:id="rId45"/>
    <p:sldId id="301" r:id="rId46"/>
    <p:sldId id="280" r:id="rId47"/>
    <p:sldId id="282" r:id="rId48"/>
    <p:sldId id="265" r:id="rId49"/>
    <p:sldId id="276" r:id="rId50"/>
    <p:sldId id="302" r:id="rId51"/>
    <p:sldId id="299" r:id="rId52"/>
    <p:sldId id="311" r:id="rId53"/>
    <p:sldId id="275" r:id="rId54"/>
    <p:sldId id="274" r:id="rId55"/>
    <p:sldId id="307" r:id="rId56"/>
    <p:sldId id="257" r:id="rId57"/>
    <p:sldId id="304" r:id="rId58"/>
    <p:sldId id="312" r:id="rId59"/>
  </p:sldIdLst>
  <p:sldSz cx="9144000" cy="6858000" type="screen4x3"/>
  <p:notesSz cx="6858000" cy="9144000"/>
  <p:embeddedFontLst>
    <p:embeddedFont>
      <p:font typeface="Formal436 BT" pitchFamily="66" charset="0"/>
      <p:regular r:id="rId61"/>
    </p:embeddedFont>
    <p:embeddedFont>
      <p:font typeface="Calligraph421 BT" pitchFamily="66" charset="0"/>
      <p:regular r:id="rId62"/>
    </p:embeddedFont>
    <p:embeddedFont>
      <p:font typeface="Calibri" pitchFamily="34" charset="0"/>
      <p:regular r:id="rId63"/>
      <p:bold r:id="rId64"/>
      <p:italic r:id="rId65"/>
      <p:boldItalic r:id="rId66"/>
    </p:embeddedFont>
  </p:embeddedFontLst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q7UVqRPDF4Izfdn+RwolQ==" hashData="UuJvdlrnpeUfyOF7GqFnfmOXsM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CD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11" autoAdjust="0"/>
  </p:normalViewPr>
  <p:slideViewPr>
    <p:cSldViewPr>
      <p:cViewPr varScale="1">
        <p:scale>
          <a:sx n="83" d="100"/>
          <a:sy n="83" d="100"/>
        </p:scale>
        <p:origin x="-11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3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3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4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2.fntdata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670B45-E265-403F-906F-A82DB387F0AB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58962-CB60-41AD-8013-C72191299F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616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92216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0171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8015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22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77980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24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99810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34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77221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42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34989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46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587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58962-CB60-41AD-8013-C72191299F46}" type="slidenum">
              <a:rPr lang="pt-PT" smtClean="0"/>
              <a:t>57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65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21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74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100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487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8985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851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3331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1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0359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685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316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4C53-832C-42CB-8F42-86C665BE0001}" type="datetimeFigureOut">
              <a:rPr lang="pt-PT" smtClean="0"/>
              <a:t>12-02-2013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39ADE-D701-4C73-BE06-FD150F0F0E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34193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bm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rwincafe.com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pt.wikipedia.org/wiki/Ant%C3%B3nio_de_Sommer_Champalimaud" TargetMode="External"/><Relationship Id="rId4" Type="http://schemas.openxmlformats.org/officeDocument/2006/relationships/hyperlink" Target="http://www.fchampalimaud.org/newsroom/detail/centro-de-investigacaeo/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20325"/>
          </a:xfrm>
          <a:prstGeom prst="rect">
            <a:avLst/>
          </a:prstGeom>
        </p:spPr>
      </p:pic>
      <p:cxnSp>
        <p:nvCxnSpPr>
          <p:cNvPr id="7" name="Conexão recta 6"/>
          <p:cNvCxnSpPr/>
          <p:nvPr/>
        </p:nvCxnSpPr>
        <p:spPr>
          <a:xfrm>
            <a:off x="0" y="4641706"/>
            <a:ext cx="9144000" cy="0"/>
          </a:xfrm>
          <a:prstGeom prst="line">
            <a:avLst/>
          </a:prstGeom>
          <a:ln w="571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xão recta 7"/>
          <p:cNvCxnSpPr/>
          <p:nvPr/>
        </p:nvCxnSpPr>
        <p:spPr>
          <a:xfrm>
            <a:off x="0" y="6824806"/>
            <a:ext cx="9144000" cy="0"/>
          </a:xfrm>
          <a:prstGeom prst="line">
            <a:avLst/>
          </a:prstGeom>
          <a:ln w="571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xão recta 9"/>
          <p:cNvCxnSpPr/>
          <p:nvPr/>
        </p:nvCxnSpPr>
        <p:spPr>
          <a:xfrm>
            <a:off x="0" y="4725144"/>
            <a:ext cx="9144000" cy="0"/>
          </a:xfrm>
          <a:prstGeom prst="line">
            <a:avLst/>
          </a:prstGeom>
          <a:ln w="571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xão recta 10"/>
          <p:cNvCxnSpPr/>
          <p:nvPr/>
        </p:nvCxnSpPr>
        <p:spPr>
          <a:xfrm>
            <a:off x="0" y="6741368"/>
            <a:ext cx="9144000" cy="0"/>
          </a:xfrm>
          <a:prstGeom prst="line">
            <a:avLst/>
          </a:prstGeom>
          <a:ln w="571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4808" y="4918969"/>
            <a:ext cx="9419396" cy="111353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6021288"/>
            <a:ext cx="9143245" cy="49373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0" y="6391198"/>
            <a:ext cx="190500" cy="123825"/>
          </a:xfrm>
          <a:prstGeom prst="rect">
            <a:avLst/>
          </a:prstGeom>
        </p:spPr>
      </p:pic>
      <p:pic>
        <p:nvPicPr>
          <p:cNvPr id="9" name="Memorias-co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64432" y="2005362"/>
            <a:ext cx="609600" cy="6096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06" y="5646832"/>
            <a:ext cx="7632848" cy="41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63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0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52" y="1852188"/>
            <a:ext cx="7857095" cy="3114799"/>
          </a:xfrm>
          <a:prstGeom prst="rect">
            <a:avLst/>
          </a:prstGeom>
        </p:spPr>
      </p:pic>
      <p:cxnSp>
        <p:nvCxnSpPr>
          <p:cNvPr id="3" name="Conexão recta 2"/>
          <p:cNvCxnSpPr/>
          <p:nvPr/>
        </p:nvCxnSpPr>
        <p:spPr>
          <a:xfrm>
            <a:off x="0" y="4077072"/>
            <a:ext cx="9144000" cy="0"/>
          </a:xfrm>
          <a:prstGeom prst="line">
            <a:avLst/>
          </a:prstGeom>
          <a:ln w="571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xão recta 4"/>
          <p:cNvCxnSpPr/>
          <p:nvPr/>
        </p:nvCxnSpPr>
        <p:spPr>
          <a:xfrm>
            <a:off x="0" y="4160510"/>
            <a:ext cx="9144000" cy="0"/>
          </a:xfrm>
          <a:prstGeom prst="line">
            <a:avLst/>
          </a:prstGeom>
          <a:ln w="571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4221088"/>
            <a:ext cx="9143245" cy="493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95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5000">
        <p14:ripple dir="lu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49" y="322088"/>
            <a:ext cx="8661701" cy="145072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22" y="1662276"/>
            <a:ext cx="8588555" cy="479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9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0">
        <p14:ripple dir="lu"/>
      </p:transition>
    </mc:Choice>
    <mc:Fallback xmlns="">
      <p:transition spd="slow" advClick="0" advTm="5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Centro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de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Investigação e Centro Clínico – edifício A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7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Edifício A e B ligados por ponte envidraçada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00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Entrada da Fundação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57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Entrada do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auditório e restaurante</a:t>
            </a:r>
          </a:p>
        </p:txBody>
      </p:sp>
    </p:spTree>
    <p:extLst>
      <p:ext uri="{BB962C8B-B14F-4D97-AF65-F5344CB8AC3E}">
        <p14:creationId xmlns:p14="http://schemas.microsoft.com/office/powerpoint/2010/main" val="207897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Entrada do Centro de Exposições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50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450" y="3717032"/>
            <a:ext cx="2205960" cy="1525215"/>
          </a:xfrm>
          <a:prstGeom prst="rect">
            <a:avLst/>
          </a:prstGeom>
          <a:ln w="57150" cmpd="dbl">
            <a:solidFill>
              <a:schemeClr val="tx2">
                <a:lumMod val="75000"/>
              </a:schemeClr>
            </a:solidFill>
          </a:ln>
        </p:spPr>
      </p:pic>
      <p:cxnSp>
        <p:nvCxnSpPr>
          <p:cNvPr id="8" name="Conexão recta 7"/>
          <p:cNvCxnSpPr/>
          <p:nvPr/>
        </p:nvCxnSpPr>
        <p:spPr>
          <a:xfrm>
            <a:off x="5170924" y="0"/>
            <a:ext cx="0" cy="6861631"/>
          </a:xfrm>
          <a:prstGeom prst="line">
            <a:avLst/>
          </a:prstGeom>
          <a:ln w="57150" cmpd="sng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788" y="1561096"/>
            <a:ext cx="3181849" cy="165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47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14:ripple dir="lu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Os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pilares simbolizam o desconhecido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8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>
                <a:solidFill>
                  <a:schemeClr val="bg1"/>
                </a:solidFill>
                <a:latin typeface="Formal436 BT" pitchFamily="66" charset="0"/>
              </a:rPr>
              <a:t>Leonor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Beleza </a:t>
            </a:r>
            <a:r>
              <a:rPr lang="pt-PT" sz="1400">
                <a:solidFill>
                  <a:schemeClr val="bg1"/>
                </a:solidFill>
                <a:latin typeface="Formal436 BT" pitchFamily="66" charset="0"/>
              </a:rPr>
              <a:t>presidente da Fundação, n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o </a:t>
            </a:r>
            <a:r>
              <a:rPr lang="pt-PT" sz="1400">
                <a:solidFill>
                  <a:schemeClr val="bg1"/>
                </a:solidFill>
                <a:latin typeface="Formal436 BT" pitchFamily="66" charset="0"/>
              </a:rPr>
              <a:t>dia da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inauguração escreveu e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assinou num dos pilares</a:t>
            </a:r>
          </a:p>
        </p:txBody>
      </p:sp>
    </p:spTree>
    <p:extLst>
      <p:ext uri="{BB962C8B-B14F-4D97-AF65-F5344CB8AC3E}">
        <p14:creationId xmlns:p14="http://schemas.microsoft.com/office/powerpoint/2010/main" val="301368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14:ripple dir="lu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Junto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ao lago, uma vista sobre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o rio Tejo</a:t>
            </a:r>
          </a:p>
        </p:txBody>
      </p:sp>
    </p:spTree>
    <p:extLst>
      <p:ext uri="{BB962C8B-B14F-4D97-AF65-F5344CB8AC3E}">
        <p14:creationId xmlns:p14="http://schemas.microsoft.com/office/powerpoint/2010/main" val="387088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Pormenor da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junção pavimento / lago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28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Vista inferior da pequena queda de água do lago</a:t>
            </a:r>
          </a:p>
        </p:txBody>
      </p:sp>
    </p:spTree>
    <p:extLst>
      <p:ext uri="{BB962C8B-B14F-4D97-AF65-F5344CB8AC3E}">
        <p14:creationId xmlns:p14="http://schemas.microsoft.com/office/powerpoint/2010/main" val="115152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Os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bancos nos espaços exteriores são simples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70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Do auditório tem-se vista para o rio Tejo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29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Jogos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de planos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e cor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49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Um dos acessos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à zona ribeirinha</a:t>
            </a:r>
          </a:p>
        </p:txBody>
      </p:sp>
    </p:spTree>
    <p:extLst>
      <p:ext uri="{BB962C8B-B14F-4D97-AF65-F5344CB8AC3E}">
        <p14:creationId xmlns:p14="http://schemas.microsoft.com/office/powerpoint/2010/main" val="88509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A esplanada “</a:t>
            </a:r>
            <a:r>
              <a:rPr lang="pt-PT" sz="1400" dirty="0" err="1" smtClean="0">
                <a:solidFill>
                  <a:schemeClr val="bg1"/>
                </a:solidFill>
                <a:latin typeface="Formal436 BT" pitchFamily="66" charset="0"/>
              </a:rPr>
              <a:t>Darwin’s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 Café” à beira rio</a:t>
            </a:r>
          </a:p>
        </p:txBody>
      </p:sp>
    </p:spTree>
    <p:extLst>
      <p:ext uri="{BB962C8B-B14F-4D97-AF65-F5344CB8AC3E}">
        <p14:creationId xmlns:p14="http://schemas.microsoft.com/office/powerpoint/2010/main" val="29901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8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O visitante desfruta dos espaços ao ar livre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68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98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4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66360" cy="6869450"/>
          </a:xfrm>
          <a:prstGeom prst="rect">
            <a:avLst/>
          </a:prstGeom>
        </p:spPr>
      </p:pic>
      <p:cxnSp>
        <p:nvCxnSpPr>
          <p:cNvPr id="5" name="Conexão recta 4"/>
          <p:cNvCxnSpPr/>
          <p:nvPr/>
        </p:nvCxnSpPr>
        <p:spPr>
          <a:xfrm>
            <a:off x="5182354" y="0"/>
            <a:ext cx="0" cy="6869450"/>
          </a:xfrm>
          <a:prstGeom prst="line">
            <a:avLst/>
          </a:prstGeom>
          <a:ln w="57150" cmpd="sng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ângulo 5"/>
          <p:cNvSpPr/>
          <p:nvPr/>
        </p:nvSpPr>
        <p:spPr>
          <a:xfrm>
            <a:off x="5182354" y="5694347"/>
            <a:ext cx="39616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200" smtClean="0">
                <a:solidFill>
                  <a:schemeClr val="bg2">
                    <a:lumMod val="10000"/>
                  </a:schemeClr>
                </a:solidFill>
                <a:latin typeface="Calligraph421 BT" pitchFamily="66" charset="0"/>
              </a:rPr>
              <a:t>Avenida </a:t>
            </a:r>
            <a:r>
              <a:rPr lang="pt-PT" sz="1200" dirty="0">
                <a:solidFill>
                  <a:schemeClr val="bg2">
                    <a:lumMod val="10000"/>
                  </a:schemeClr>
                </a:solidFill>
                <a:latin typeface="Calligraph421 BT" pitchFamily="66" charset="0"/>
              </a:rPr>
              <a:t>de Brasília</a:t>
            </a:r>
          </a:p>
          <a:p>
            <a:pPr algn="ctr"/>
            <a:r>
              <a:rPr lang="pt-PT" sz="1200" dirty="0">
                <a:solidFill>
                  <a:schemeClr val="bg2">
                    <a:lumMod val="10000"/>
                  </a:schemeClr>
                </a:solidFill>
                <a:latin typeface="Calligraph421 BT" pitchFamily="66" charset="0"/>
              </a:rPr>
              <a:t>Edifício </a:t>
            </a:r>
            <a:r>
              <a:rPr lang="pt-PT" sz="1200">
                <a:solidFill>
                  <a:schemeClr val="bg2">
                    <a:lumMod val="10000"/>
                  </a:schemeClr>
                </a:solidFill>
                <a:latin typeface="Calligraph421 BT" pitchFamily="66" charset="0"/>
              </a:rPr>
              <a:t>B - Fundação </a:t>
            </a:r>
            <a:r>
              <a:rPr lang="pt-PT" sz="1200" dirty="0">
                <a:solidFill>
                  <a:schemeClr val="bg2">
                    <a:lumMod val="10000"/>
                  </a:schemeClr>
                </a:solidFill>
                <a:latin typeface="Calligraph421 BT" pitchFamily="66" charset="0"/>
              </a:rPr>
              <a:t>Champalimaud</a:t>
            </a:r>
            <a:br>
              <a:rPr lang="pt-PT" sz="1200" dirty="0">
                <a:solidFill>
                  <a:schemeClr val="bg2">
                    <a:lumMod val="10000"/>
                  </a:schemeClr>
                </a:solidFill>
                <a:latin typeface="Calligraph421 BT" pitchFamily="66" charset="0"/>
              </a:rPr>
            </a:br>
            <a:r>
              <a:rPr lang="pt-PT" sz="1200" dirty="0">
                <a:solidFill>
                  <a:schemeClr val="bg2">
                    <a:lumMod val="10000"/>
                  </a:schemeClr>
                </a:solidFill>
                <a:latin typeface="Calligraph421 BT" pitchFamily="66" charset="0"/>
              </a:rPr>
              <a:t>1400-038 LISBOA</a:t>
            </a:r>
          </a:p>
          <a:p>
            <a:pPr algn="ctr"/>
            <a:r>
              <a:rPr lang="pt-PT" sz="1200" dirty="0">
                <a:solidFill>
                  <a:schemeClr val="bg2">
                    <a:lumMod val="25000"/>
                  </a:schemeClr>
                </a:solidFill>
                <a:latin typeface="Calligraph421 BT" pitchFamily="66" charset="0"/>
                <a:hlinkClick r:id="rId3"/>
              </a:rPr>
              <a:t>www.darwincafe.com</a:t>
            </a:r>
            <a:endParaRPr lang="pt-PT" sz="1200" dirty="0">
              <a:solidFill>
                <a:schemeClr val="bg2">
                  <a:lumMod val="25000"/>
                </a:schemeClr>
              </a:solidFill>
              <a:latin typeface="Calligraph421 BT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348" y="836712"/>
            <a:ext cx="3169658" cy="4577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2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14:ripple dir="lu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0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9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38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02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6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31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083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Charles  Robert  Darwin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10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Passeio à beira Tejo</a:t>
            </a:r>
          </a:p>
        </p:txBody>
      </p:sp>
    </p:spTree>
    <p:extLst>
      <p:ext uri="{BB962C8B-B14F-4D97-AF65-F5344CB8AC3E}">
        <p14:creationId xmlns:p14="http://schemas.microsoft.com/office/powerpoint/2010/main" val="269233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Vista para a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Torre de Belém</a:t>
            </a:r>
          </a:p>
        </p:txBody>
      </p:sp>
    </p:spTree>
    <p:extLst>
      <p:ext uri="{BB962C8B-B14F-4D97-AF65-F5344CB8AC3E}">
        <p14:creationId xmlns:p14="http://schemas.microsoft.com/office/powerpoint/2010/main" val="336754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91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Esplanada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“Darwin’Café”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66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99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Anfiteatro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6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0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86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59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Vista para o edifício A, desde </a:t>
            </a:r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os grandes pilares</a:t>
            </a:r>
          </a:p>
        </p:txBody>
      </p:sp>
    </p:spTree>
    <p:extLst>
      <p:ext uri="{BB962C8B-B14F-4D97-AF65-F5344CB8AC3E}">
        <p14:creationId xmlns:p14="http://schemas.microsoft.com/office/powerpoint/2010/main" val="359261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45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Vista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parcial dos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dois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edifícios e da ponte que os liga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90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Interior do jardim tropical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11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66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Aberturas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gigantes revelam o jardim interior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29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39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 dir="lu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1387"/>
            <a:ext cx="9144000" cy="5215226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smtClean="0">
                <a:solidFill>
                  <a:schemeClr val="tx2">
                    <a:lumMod val="75000"/>
                  </a:schemeClr>
                </a:solidFill>
                <a:latin typeface="Formal436 BT" pitchFamily="66" charset="0"/>
              </a:rPr>
              <a:t>Vista panorâmica</a:t>
            </a:r>
            <a:endParaRPr lang="pt-PT" sz="1400" dirty="0" smtClean="0">
              <a:solidFill>
                <a:schemeClr val="tx2">
                  <a:lumMod val="75000"/>
                </a:schemeClr>
              </a:solidFill>
              <a:latin typeface="Formal436 BT" pitchFamily="66" charset="0"/>
            </a:endParaRPr>
          </a:p>
        </p:txBody>
      </p:sp>
      <p:cxnSp>
        <p:nvCxnSpPr>
          <p:cNvPr id="4" name="Conexão recta 3"/>
          <p:cNvCxnSpPr/>
          <p:nvPr/>
        </p:nvCxnSpPr>
        <p:spPr>
          <a:xfrm>
            <a:off x="0" y="6059006"/>
            <a:ext cx="9144000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xão recta 9"/>
          <p:cNvCxnSpPr/>
          <p:nvPr/>
        </p:nvCxnSpPr>
        <p:spPr>
          <a:xfrm flipH="1">
            <a:off x="0" y="798994"/>
            <a:ext cx="9144000" cy="0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76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Pormenor da junção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da ponte / parede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1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Vista </a:t>
            </a:r>
            <a:r>
              <a:rPr lang="pt-PT" sz="1400" smtClean="0">
                <a:solidFill>
                  <a:schemeClr val="bg1"/>
                </a:solidFill>
                <a:latin typeface="Formal436 BT" pitchFamily="66" charset="0"/>
              </a:rPr>
              <a:t>inferior da ponte</a:t>
            </a:r>
            <a:endParaRPr lang="pt-PT" sz="1400" dirty="0" smtClean="0">
              <a:solidFill>
                <a:schemeClr val="bg1"/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86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Pormenor da sinalética de pavimento</a:t>
            </a:r>
          </a:p>
        </p:txBody>
      </p:sp>
    </p:spTree>
    <p:extLst>
      <p:ext uri="{BB962C8B-B14F-4D97-AF65-F5344CB8AC3E}">
        <p14:creationId xmlns:p14="http://schemas.microsoft.com/office/powerpoint/2010/main" val="18625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453336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400" dirty="0" smtClean="0">
                <a:solidFill>
                  <a:schemeClr val="bg1"/>
                </a:solidFill>
                <a:latin typeface="Formal436 BT" pitchFamily="66" charset="0"/>
              </a:rPr>
              <a:t>… não deixe de visitar a Fundação Champalimaud</a:t>
            </a:r>
          </a:p>
        </p:txBody>
      </p:sp>
    </p:spTree>
    <p:extLst>
      <p:ext uri="{BB962C8B-B14F-4D97-AF65-F5344CB8AC3E}">
        <p14:creationId xmlns:p14="http://schemas.microsoft.com/office/powerpoint/2010/main" val="200621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14:ripple dir="lu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528122" y="514390"/>
            <a:ext cx="2733274" cy="5832648"/>
          </a:xfrm>
          <a:prstGeom prst="rect">
            <a:avLst/>
          </a:prstGeom>
          <a:solidFill>
            <a:schemeClr val="accent1">
              <a:lumMod val="20000"/>
              <a:lumOff val="8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" name="CaixaDeTexto 2"/>
          <p:cNvSpPr txBox="1"/>
          <p:nvPr/>
        </p:nvSpPr>
        <p:spPr>
          <a:xfrm>
            <a:off x="556215" y="1212756"/>
            <a:ext cx="2635273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Imagens e formatação</a:t>
            </a:r>
          </a:p>
          <a:p>
            <a:pPr algn="ctr"/>
            <a:r>
              <a:rPr lang="pt-PT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Clara Moura</a:t>
            </a:r>
            <a:endParaRPr lang="pt-PT" sz="1600" smtClean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endParaRPr lang="pt-PT" sz="1400" dirty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r>
              <a:rPr lang="pt-PT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Música de fundo</a:t>
            </a:r>
            <a:endParaRPr lang="pt-PT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r>
              <a:rPr lang="pt-PT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Rodrigo Leão - Memórias</a:t>
            </a:r>
          </a:p>
          <a:p>
            <a:pPr algn="ctr"/>
            <a:endParaRPr lang="pt-PT" sz="1400" b="1" dirty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r>
              <a:rPr lang="pt-PT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Referência de texto</a:t>
            </a:r>
          </a:p>
          <a:p>
            <a:pPr algn="ctr"/>
            <a:r>
              <a:rPr lang="pt-PT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  <a:hlinkClick r:id="rId4"/>
              </a:rPr>
              <a:t>Fundação Champalimaud</a:t>
            </a:r>
            <a:endParaRPr lang="pt-PT" sz="1400" smtClean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endParaRPr lang="pt-PT" sz="1400" smtClean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r>
              <a:rPr lang="pt-PT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  <a:hlinkClick r:id="rId5"/>
              </a:rPr>
              <a:t>Wikipédia</a:t>
            </a:r>
            <a:endParaRPr lang="pt-PT" sz="1400" smtClean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endParaRPr lang="pt-PT" sz="1400" b="1" dirty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r>
              <a:rPr lang="pt-P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Edição</a:t>
            </a:r>
          </a:p>
          <a:p>
            <a:pPr algn="ctr"/>
            <a:r>
              <a:rPr lang="pt-PT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Fevereiro 2013</a:t>
            </a:r>
          </a:p>
          <a:p>
            <a:pPr algn="ctr"/>
            <a:endParaRPr lang="pt-PT" sz="1400" b="1" smtClean="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r>
              <a:rPr lang="pt-PT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Imagem aérea</a:t>
            </a:r>
            <a:endParaRPr lang="pt-PT" sz="1400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  <a:p>
            <a:pPr algn="ctr"/>
            <a:r>
              <a:rPr lang="pt-PT" sz="16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Formal436 BT" pitchFamily="66" charset="0"/>
              </a:rPr>
              <a:t>Google Earth</a:t>
            </a:r>
            <a:endParaRPr lang="pt-PT" sz="1600" b="1">
              <a:solidFill>
                <a:schemeClr val="tx1">
                  <a:lumMod val="75000"/>
                  <a:lumOff val="25000"/>
                </a:schemeClr>
              </a:solidFill>
              <a:latin typeface="Formal436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64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14:ripple dir="lu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184" y="3710176"/>
            <a:ext cx="4298256" cy="2857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59" y="3732368"/>
            <a:ext cx="3651223" cy="283530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1" b="-6511"/>
          <a:stretch/>
        </p:blipFill>
        <p:spPr>
          <a:xfrm>
            <a:off x="779660" y="314370"/>
            <a:ext cx="7752780" cy="3263406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955646" y="2708920"/>
            <a:ext cx="12811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smtClean="0">
                <a:solidFill>
                  <a:schemeClr val="bg2">
                    <a:lumMod val="90000"/>
                  </a:schemeClr>
                </a:solidFill>
                <a:latin typeface="Formal436 BT" pitchFamily="66" charset="0"/>
              </a:rPr>
              <a:t>Lisboa</a:t>
            </a:r>
            <a:endParaRPr lang="pt-PT" sz="2800">
              <a:solidFill>
                <a:schemeClr val="bg2">
                  <a:lumMod val="90000"/>
                </a:schemeClr>
              </a:solidFill>
              <a:latin typeface="Formal436 BT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121204" y="5936163"/>
            <a:ext cx="13147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PT" sz="1200" smtClean="0">
                <a:solidFill>
                  <a:schemeClr val="bg2">
                    <a:lumMod val="90000"/>
                  </a:schemeClr>
                </a:solidFill>
                <a:latin typeface="Formal436 BT" pitchFamily="66" charset="0"/>
              </a:rPr>
              <a:t>António</a:t>
            </a:r>
          </a:p>
          <a:p>
            <a:pPr algn="r"/>
            <a:r>
              <a:rPr lang="pt-PT" sz="1200" smtClean="0">
                <a:solidFill>
                  <a:schemeClr val="bg2">
                    <a:lumMod val="90000"/>
                  </a:schemeClr>
                </a:solidFill>
                <a:latin typeface="Formal436 BT" pitchFamily="66" charset="0"/>
              </a:rPr>
              <a:t>de Sommer</a:t>
            </a:r>
          </a:p>
          <a:p>
            <a:pPr algn="r"/>
            <a:r>
              <a:rPr lang="pt-PT" sz="1200" smtClean="0">
                <a:solidFill>
                  <a:schemeClr val="bg2">
                    <a:lumMod val="90000"/>
                  </a:schemeClr>
                </a:solidFill>
                <a:latin typeface="Formal436 BT" pitchFamily="66" charset="0"/>
              </a:rPr>
              <a:t>Champalimaud</a:t>
            </a:r>
            <a:endParaRPr lang="pt-PT" sz="1200">
              <a:solidFill>
                <a:schemeClr val="bg2">
                  <a:lumMod val="90000"/>
                </a:schemeClr>
              </a:solidFill>
              <a:latin typeface="Formal436 BT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233672" y="6116671"/>
            <a:ext cx="1314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PT" sz="1200" smtClean="0">
                <a:solidFill>
                  <a:schemeClr val="bg2">
                    <a:lumMod val="90000"/>
                  </a:schemeClr>
                </a:solidFill>
                <a:latin typeface="Formal436 BT" pitchFamily="66" charset="0"/>
              </a:rPr>
              <a:t>Fundação</a:t>
            </a:r>
          </a:p>
          <a:p>
            <a:pPr algn="r"/>
            <a:r>
              <a:rPr lang="pt-PT" sz="1200" smtClean="0">
                <a:solidFill>
                  <a:schemeClr val="bg2">
                    <a:lumMod val="90000"/>
                  </a:schemeClr>
                </a:solidFill>
                <a:latin typeface="Formal436 BT" pitchFamily="66" charset="0"/>
              </a:rPr>
              <a:t>Champalimaud</a:t>
            </a:r>
            <a:endParaRPr lang="pt-PT" sz="1200">
              <a:solidFill>
                <a:schemeClr val="bg2">
                  <a:lumMod val="90000"/>
                </a:schemeClr>
              </a:solidFill>
              <a:latin typeface="Formal436 BT" pitchFamily="66" charset="0"/>
            </a:endParaRPr>
          </a:p>
        </p:txBody>
      </p:sp>
      <p:sp>
        <p:nvSpPr>
          <p:cNvPr id="13" name="Estrela de 5 pontas 12"/>
          <p:cNvSpPr/>
          <p:nvPr/>
        </p:nvSpPr>
        <p:spPr>
          <a:xfrm>
            <a:off x="3503310" y="2729374"/>
            <a:ext cx="228600" cy="228600"/>
          </a:xfrm>
          <a:prstGeom prst="star5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bg2">
                  <a:lumMod val="90000"/>
                </a:schemeClr>
              </a:solidFill>
            </a:endParaRPr>
          </a:p>
        </p:txBody>
      </p:sp>
      <p:cxnSp>
        <p:nvCxnSpPr>
          <p:cNvPr id="3" name="Conexão recta 2"/>
          <p:cNvCxnSpPr/>
          <p:nvPr/>
        </p:nvCxnSpPr>
        <p:spPr>
          <a:xfrm flipH="1">
            <a:off x="539552" y="3717072"/>
            <a:ext cx="8136904" cy="0"/>
          </a:xfrm>
          <a:prstGeom prst="line">
            <a:avLst/>
          </a:prstGeom>
          <a:ln w="57150" cmpd="sng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xão recta 8"/>
          <p:cNvCxnSpPr/>
          <p:nvPr/>
        </p:nvCxnSpPr>
        <p:spPr>
          <a:xfrm>
            <a:off x="4430882" y="3747854"/>
            <a:ext cx="0" cy="2857500"/>
          </a:xfrm>
          <a:prstGeom prst="line">
            <a:avLst/>
          </a:prstGeom>
          <a:ln w="57150" cmpd="sng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xão recta 14"/>
          <p:cNvCxnSpPr/>
          <p:nvPr/>
        </p:nvCxnSpPr>
        <p:spPr>
          <a:xfrm>
            <a:off x="4488562" y="3710176"/>
            <a:ext cx="0" cy="2857500"/>
          </a:xfrm>
          <a:prstGeom prst="line">
            <a:avLst/>
          </a:prstGeom>
          <a:ln w="57150" cmpd="sng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ângulo 1"/>
          <p:cNvSpPr/>
          <p:nvPr/>
        </p:nvSpPr>
        <p:spPr>
          <a:xfrm>
            <a:off x="0" y="3376424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mtClean="0">
                <a:latin typeface="Calligraph421 BT" pitchFamily="66" charset="0"/>
              </a:rPr>
              <a:t>…aberto </a:t>
            </a:r>
            <a:r>
              <a:rPr lang="pt-PT">
                <a:latin typeface="Calligraph421 BT" pitchFamily="66" charset="0"/>
              </a:rPr>
              <a:t>ao público, para ser usado por todos</a:t>
            </a:r>
          </a:p>
        </p:txBody>
      </p:sp>
      <p:sp>
        <p:nvSpPr>
          <p:cNvPr id="6" name="Rectângulo 5"/>
          <p:cNvSpPr/>
          <p:nvPr/>
        </p:nvSpPr>
        <p:spPr>
          <a:xfrm>
            <a:off x="665360" y="3747854"/>
            <a:ext cx="182561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000" smtClean="0">
                <a:solidFill>
                  <a:schemeClr val="bg2"/>
                </a:solidFill>
                <a:latin typeface="Formal436 BT" pitchFamily="66" charset="0"/>
              </a:rPr>
              <a:t>Imagem retirada </a:t>
            </a:r>
            <a:r>
              <a:rPr lang="pt-PT" sz="1000">
                <a:solidFill>
                  <a:schemeClr val="bg2"/>
                </a:solidFill>
                <a:latin typeface="Formal436 BT" pitchFamily="66" charset="0"/>
              </a:rPr>
              <a:t>da web</a:t>
            </a:r>
          </a:p>
        </p:txBody>
      </p:sp>
      <p:sp>
        <p:nvSpPr>
          <p:cNvPr id="14" name="Rectângulo 13"/>
          <p:cNvSpPr/>
          <p:nvPr/>
        </p:nvSpPr>
        <p:spPr>
          <a:xfrm>
            <a:off x="6778838" y="3764289"/>
            <a:ext cx="182561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000" smtClean="0">
                <a:solidFill>
                  <a:schemeClr val="bg2"/>
                </a:solidFill>
                <a:latin typeface="Formal436 BT" pitchFamily="66" charset="0"/>
              </a:rPr>
              <a:t>Imagem retirada </a:t>
            </a:r>
            <a:r>
              <a:rPr lang="pt-PT" sz="1000">
                <a:solidFill>
                  <a:schemeClr val="bg2"/>
                </a:solidFill>
                <a:latin typeface="Formal436 BT" pitchFamily="66" charset="0"/>
              </a:rPr>
              <a:t>da web</a:t>
            </a:r>
          </a:p>
        </p:txBody>
      </p:sp>
    </p:spTree>
    <p:extLst>
      <p:ext uri="{BB962C8B-B14F-4D97-AF65-F5344CB8AC3E}">
        <p14:creationId xmlns:p14="http://schemas.microsoft.com/office/powerpoint/2010/main" val="15424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14:ripple dir="lu"/>
      </p:transition>
    </mc:Choice>
    <mc:Fallback xmlns="">
      <p:transition spd="slow" advClick="0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bg1">
              <a:lumMod val="95000"/>
            </a:schemeClr>
          </a:solidFill>
        </a:ln>
      </a:spPr>
      <a:bodyPr rtlCol="0" anchor="ctr"/>
      <a:lstStyle>
        <a:defPPr algn="ctr">
          <a:defRPr>
            <a:solidFill>
              <a:schemeClr val="bg2">
                <a:lumMod val="9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57150" cmpd="sng">
          <a:solidFill>
            <a:schemeClr val="bg2">
              <a:lumMod val="9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1636</TotalTime>
  <Words>261</Words>
  <Application>Microsoft Office PowerPoint</Application>
  <PresentationFormat>Apresentação no Ecrã (4:3)</PresentationFormat>
  <Paragraphs>67</Paragraphs>
  <Slides>58</Slides>
  <Notes>9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58</vt:i4>
      </vt:variant>
    </vt:vector>
  </HeadingPairs>
  <TitlesOfParts>
    <vt:vector size="63" baseType="lpstr">
      <vt:lpstr>Arial</vt:lpstr>
      <vt:lpstr>Formal436 BT</vt:lpstr>
      <vt:lpstr>Calligraph421 BT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Operador Privado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HouseOfMoura</dc:creator>
  <cp:lastModifiedBy>HouseOfMoura</cp:lastModifiedBy>
  <cp:revision>98</cp:revision>
  <dcterms:created xsi:type="dcterms:W3CDTF">2013-01-27T20:48:34Z</dcterms:created>
  <dcterms:modified xsi:type="dcterms:W3CDTF">2013-02-12T20:04:26Z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8770357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D5.0.8</vt:lpwstr>
  </property>
</Properties>
</file>