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6"/>
  </p:notesMasterIdLst>
  <p:sldIdLst>
    <p:sldId id="1049" r:id="rId2"/>
    <p:sldId id="532" r:id="rId3"/>
    <p:sldId id="1445" r:id="rId4"/>
    <p:sldId id="1326" r:id="rId5"/>
    <p:sldId id="1394" r:id="rId6"/>
    <p:sldId id="1395" r:id="rId7"/>
    <p:sldId id="1396" r:id="rId8"/>
    <p:sldId id="1400" r:id="rId9"/>
    <p:sldId id="1397" r:id="rId10"/>
    <p:sldId id="1399" r:id="rId11"/>
    <p:sldId id="1401" r:id="rId12"/>
    <p:sldId id="1402" r:id="rId13"/>
    <p:sldId id="1403" r:id="rId14"/>
    <p:sldId id="1404" r:id="rId15"/>
    <p:sldId id="1413" r:id="rId16"/>
    <p:sldId id="1405" r:id="rId17"/>
    <p:sldId id="1406" r:id="rId18"/>
    <p:sldId id="1407" r:id="rId19"/>
    <p:sldId id="1408" r:id="rId20"/>
    <p:sldId id="1410" r:id="rId21"/>
    <p:sldId id="1414" r:id="rId22"/>
    <p:sldId id="1411" r:id="rId23"/>
    <p:sldId id="1412" r:id="rId24"/>
    <p:sldId id="1415" r:id="rId25"/>
    <p:sldId id="1416" r:id="rId26"/>
    <p:sldId id="1417" r:id="rId27"/>
    <p:sldId id="1418" r:id="rId28"/>
    <p:sldId id="1421" r:id="rId29"/>
    <p:sldId id="1422" r:id="rId30"/>
    <p:sldId id="1420" r:id="rId31"/>
    <p:sldId id="1423" r:id="rId32"/>
    <p:sldId id="1424" r:id="rId33"/>
    <p:sldId id="1425" r:id="rId34"/>
    <p:sldId id="1430" r:id="rId35"/>
    <p:sldId id="1431" r:id="rId36"/>
    <p:sldId id="1419" r:id="rId37"/>
    <p:sldId id="1426" r:id="rId38"/>
    <p:sldId id="1427" r:id="rId39"/>
    <p:sldId id="1428" r:id="rId40"/>
    <p:sldId id="1429" r:id="rId41"/>
    <p:sldId id="1409" r:id="rId42"/>
    <p:sldId id="1432" r:id="rId43"/>
    <p:sldId id="1433" r:id="rId44"/>
    <p:sldId id="1434" r:id="rId45"/>
    <p:sldId id="1435" r:id="rId46"/>
    <p:sldId id="1438" r:id="rId47"/>
    <p:sldId id="1436" r:id="rId48"/>
    <p:sldId id="1437" r:id="rId49"/>
    <p:sldId id="1439" r:id="rId50"/>
    <p:sldId id="1440" r:id="rId51"/>
    <p:sldId id="1441" r:id="rId52"/>
    <p:sldId id="1442" r:id="rId53"/>
    <p:sldId id="1444" r:id="rId54"/>
    <p:sldId id="407" r:id="rId55"/>
  </p:sldIdLst>
  <p:sldSz cx="9144000" cy="5143500" type="screen16x9"/>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100000" saltData="x7BMUTjxAs7COb1b7PjmTw==" hashData="pB0Aqxkz0e2VtYzIplGPl7jJBJ8="/>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01A00"/>
    <a:srgbClr val="E2D4AC"/>
    <a:srgbClr val="4F6228"/>
    <a:srgbClr val="FFEFBD"/>
    <a:srgbClr val="28130A"/>
    <a:srgbClr val="381B0E"/>
    <a:srgbClr val="381514"/>
    <a:srgbClr val="F7F4E1"/>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2068" autoAdjust="0"/>
    <p:restoredTop sz="98077" autoAdjust="0"/>
  </p:normalViewPr>
  <p:slideViewPr>
    <p:cSldViewPr>
      <p:cViewPr>
        <p:scale>
          <a:sx n="70" d="100"/>
          <a:sy n="70" d="100"/>
        </p:scale>
        <p:origin x="-1170" y="-1164"/>
      </p:cViewPr>
      <p:guideLst>
        <p:guide orient="horz" pos="1620"/>
        <p:guide pos="2880"/>
      </p:guideLst>
    </p:cSldViewPr>
  </p:slideViewPr>
  <p:outlineViewPr>
    <p:cViewPr>
      <p:scale>
        <a:sx n="33" d="100"/>
        <a:sy n="33" d="100"/>
      </p:scale>
      <p:origin x="0" y="186"/>
    </p:cViewPr>
  </p:outlineViewPr>
  <p:notesTextViewPr>
    <p:cViewPr>
      <p:scale>
        <a:sx n="100" d="100"/>
        <a:sy n="100" d="100"/>
      </p:scale>
      <p:origin x="0" y="0"/>
    </p:cViewPr>
  </p:notesTextViewPr>
  <p:sorterViewPr>
    <p:cViewPr>
      <p:scale>
        <a:sx n="80" d="100"/>
        <a:sy n="80" d="100"/>
      </p:scale>
      <p:origin x="0" y="0"/>
    </p:cViewPr>
  </p:sorterViewPr>
  <p:notesViewPr>
    <p:cSldViewPr>
      <p:cViewPr varScale="1">
        <p:scale>
          <a:sx n="73" d="100"/>
          <a:sy n="73" d="100"/>
        </p:scale>
        <p:origin x="-2100" y="-90"/>
      </p:cViewPr>
      <p:guideLst>
        <p:guide orient="horz" pos="2880"/>
        <p:guide pos="2160"/>
      </p:guideLst>
    </p:cSldViewPr>
  </p:notes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defRPr>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defRPr>
            </a:lvl1pPr>
          </a:lstStyle>
          <a:p>
            <a:pPr>
              <a:defRPr/>
            </a:pPr>
            <a:fld id="{C8397148-7B31-49B6-B184-DA1923E6CA5E}" type="datetimeFigureOut">
              <a:rPr lang="en-US"/>
              <a:pPr>
                <a:defRPr/>
              </a:pPr>
              <a:t>10/12/2013</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en-US" noProof="0" smtClean="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defRPr>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a:latin typeface="+mn-lt"/>
              </a:defRPr>
            </a:lvl1pPr>
          </a:lstStyle>
          <a:p>
            <a:pPr>
              <a:defRPr/>
            </a:pPr>
            <a:fld id="{D18D77F5-0303-4BB4-8F8A-85778D2230E8}" type="slidenum">
              <a:rPr lang="en-US"/>
              <a:pPr>
                <a:defRPr/>
              </a:pPr>
              <a:t>‹#›</a:t>
            </a:fld>
            <a:endParaRPr 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Slide Image Placeholder 1"/>
          <p:cNvSpPr>
            <a:spLocks noGrp="1" noRot="1" noChangeAspect="1" noTextEdit="1"/>
          </p:cNvSpPr>
          <p:nvPr>
            <p:ph type="sldImg"/>
          </p:nvPr>
        </p:nvSpPr>
        <p:spPr bwMode="auto">
          <a:noFill/>
          <a:ln>
            <a:solidFill>
              <a:srgbClr val="000000"/>
            </a:solidFill>
            <a:miter lim="800000"/>
            <a:headEnd/>
            <a:tailEnd/>
          </a:ln>
        </p:spPr>
      </p:sp>
      <p:sp>
        <p:nvSpPr>
          <p:cNvPr id="57347" name="Notes Placeholder 2"/>
          <p:cNvSpPr>
            <a:spLocks noGrp="1"/>
          </p:cNvSpPr>
          <p:nvPr>
            <p:ph type="body" idx="1"/>
          </p:nvPr>
        </p:nvSpPr>
        <p:spPr bwMode="auto">
          <a:xfrm>
            <a:off x="620713" y="4356100"/>
            <a:ext cx="5486400" cy="4114800"/>
          </a:xfrm>
          <a:noFill/>
        </p:spPr>
        <p:txBody>
          <a:bodyPr wrap="square" numCol="1" anchor="t" anchorCtr="0" compatLnSpc="1">
            <a:prstTxWarp prst="textNoShape">
              <a:avLst/>
            </a:prstTxWarp>
          </a:bodyPr>
          <a:lstStyle/>
          <a:p>
            <a:pPr algn="just"/>
            <a:endParaRPr lang="en-US" smtClean="0">
              <a:solidFill>
                <a:srgbClr val="601A00"/>
              </a:solidFill>
            </a:endParaRPr>
          </a:p>
        </p:txBody>
      </p:sp>
      <p:sp>
        <p:nvSpPr>
          <p:cNvPr id="36868" name="Slide Number Placeholder 3"/>
          <p:cNvSpPr>
            <a:spLocks noGrp="1"/>
          </p:cNvSpPr>
          <p:nvPr>
            <p:ph type="sldNum" sz="quarter" idx="5"/>
          </p:nvPr>
        </p:nvSpPr>
        <p:spPr>
          <a:xfrm>
            <a:off x="3884613" y="8604250"/>
            <a:ext cx="2971800" cy="457200"/>
          </a:xfrm>
        </p:spPr>
        <p:txBody>
          <a:bodyPr/>
          <a:lstStyle/>
          <a:p>
            <a:pPr>
              <a:defRPr/>
            </a:pPr>
            <a:fld id="{C7108D50-8FBC-40FD-A329-B91E113721BF}" type="slidenum">
              <a:rPr lang="en-US" smtClean="0"/>
              <a:pPr>
                <a:defRPr/>
              </a:pPr>
              <a:t>1</a:t>
            </a:fld>
            <a:endParaRPr 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Slide Image Placeholder 1"/>
          <p:cNvSpPr>
            <a:spLocks noGrp="1" noRot="1" noChangeAspect="1" noTextEdit="1"/>
          </p:cNvSpPr>
          <p:nvPr>
            <p:ph type="sldImg"/>
          </p:nvPr>
        </p:nvSpPr>
        <p:spPr bwMode="auto">
          <a:noFill/>
          <a:ln>
            <a:solidFill>
              <a:srgbClr val="000000"/>
            </a:solidFill>
            <a:miter lim="800000"/>
            <a:headEnd/>
            <a:tailEnd/>
          </a:ln>
        </p:spPr>
      </p:sp>
      <p:sp>
        <p:nvSpPr>
          <p:cNvPr id="58371"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4" name="Slide Number Placeholder 3"/>
          <p:cNvSpPr>
            <a:spLocks noGrp="1"/>
          </p:cNvSpPr>
          <p:nvPr>
            <p:ph type="sldNum" sz="quarter" idx="5"/>
          </p:nvPr>
        </p:nvSpPr>
        <p:spPr/>
        <p:txBody>
          <a:bodyPr/>
          <a:lstStyle/>
          <a:p>
            <a:pPr>
              <a:defRPr/>
            </a:pPr>
            <a:fld id="{AA67C669-C8D1-404A-8B89-2CBA2B277CC1}" type="slidenum">
              <a:rPr lang="en-US" smtClean="0"/>
              <a:pPr>
                <a:defRPr/>
              </a:pPr>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7"/>
          <p:cNvSpPr>
            <a:spLocks noGrp="1" noChangeArrowheads="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F8476B73-753E-4EEB-976C-C0B6C8C26C0A}" type="slidenum">
              <a:rPr lang="en-US" smtClean="0">
                <a:solidFill>
                  <a:srgbClr val="000000"/>
                </a:solidFill>
              </a:rPr>
              <a:pPr fontAlgn="base">
                <a:spcBef>
                  <a:spcPct val="0"/>
                </a:spcBef>
                <a:spcAft>
                  <a:spcPct val="0"/>
                </a:spcAft>
                <a:defRPr/>
              </a:pPr>
              <a:t>54</a:t>
            </a:fld>
            <a:endParaRPr lang="en-US" smtClean="0">
              <a:solidFill>
                <a:srgbClr val="000000"/>
              </a:solidFill>
            </a:endParaRPr>
          </a:p>
        </p:txBody>
      </p:sp>
      <p:sp>
        <p:nvSpPr>
          <p:cNvPr id="59395"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59396" name="Rectangle 3"/>
          <p:cNvSpPr>
            <a:spLocks noGrp="1" noChangeArrowheads="1"/>
          </p:cNvSpPr>
          <p:nvPr>
            <p:ph type="body" idx="1"/>
          </p:nvPr>
        </p:nvSpPr>
        <p:spPr bwMode="auto">
          <a:xfrm>
            <a:off x="685800" y="4343400"/>
            <a:ext cx="5911850" cy="4114800"/>
          </a:xfrm>
          <a:noFill/>
        </p:spPr>
        <p:txBody>
          <a:bodyPr wrap="square" numCol="1" anchor="t" anchorCtr="0" compatLnSpc="1">
            <a:prstTxWarp prst="textNoShape">
              <a:avLst/>
            </a:prstTxWarp>
          </a:bodyPr>
          <a:lstStyle/>
          <a:p>
            <a:endParaRPr lang="en-U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597820"/>
            <a:ext cx="7772400" cy="1102519"/>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fld id="{DC126CD5-C274-4438-B06A-5450651B29DA}" type="datetimeFigureOut">
              <a:rPr lang="en-US"/>
              <a:pPr>
                <a:defRPr/>
              </a:pPr>
              <a:t>10/12/2013</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37DD23DB-4F0F-4FEA-BA9C-086C24F847B6}" type="slidenum">
              <a:rPr lang="en-US"/>
              <a:pPr>
                <a:defRPr/>
              </a:pPr>
              <a:t>‹#›</a:t>
            </a:fld>
            <a:endParaRPr lang="en-US"/>
          </a:p>
        </p:txBody>
      </p:sp>
    </p:spTree>
  </p:cSld>
  <p:clrMapOvr>
    <a:masterClrMapping/>
  </p:clrMapOvr>
  <p:transition spd="slow" advTm="12000">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F5273C19-CAA1-4141-86FC-4A0955D745BE}" type="datetimeFigureOut">
              <a:rPr lang="en-US"/>
              <a:pPr>
                <a:defRPr/>
              </a:pPr>
              <a:t>10/12/2013</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A3BE2C78-D076-44FB-B347-414299A210C7}" type="slidenum">
              <a:rPr lang="en-US"/>
              <a:pPr>
                <a:defRPr/>
              </a:pPr>
              <a:t>‹#›</a:t>
            </a:fld>
            <a:endParaRPr lang="en-US"/>
          </a:p>
        </p:txBody>
      </p:sp>
    </p:spTree>
  </p:cSld>
  <p:clrMapOvr>
    <a:masterClrMapping/>
  </p:clrMapOvr>
  <p:transition spd="slow" advTm="12000">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3305176"/>
            <a:ext cx="7772400" cy="1021556"/>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90379AC7-27C6-449D-B38C-4CE0EB8C7AAB}" type="datetimeFigureOut">
              <a:rPr lang="en-US"/>
              <a:pPr>
                <a:defRPr/>
              </a:pPr>
              <a:t>10/12/2013</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6A44A885-89C8-482E-8B1F-5665ED6205FC}" type="slidenum">
              <a:rPr lang="en-US"/>
              <a:pPr>
                <a:defRPr/>
              </a:pPr>
              <a:t>‹#›</a:t>
            </a:fld>
            <a:endParaRPr lang="en-US"/>
          </a:p>
        </p:txBody>
      </p:sp>
    </p:spTree>
  </p:cSld>
  <p:clrMapOvr>
    <a:masterClrMapping/>
  </p:clrMapOvr>
  <p:transition spd="slow" advTm="12000">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900114"/>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900114"/>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EAF0459D-764B-4A4C-98B9-5D2098DF9BE5}" type="datetimeFigureOut">
              <a:rPr lang="en-US"/>
              <a:pPr>
                <a:defRPr/>
              </a:pPr>
              <a:t>10/12/2013</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1CD3122D-F3DD-47C9-ACFF-066246FA814C}" type="slidenum">
              <a:rPr lang="en-US"/>
              <a:pPr>
                <a:defRPr/>
              </a:pPr>
              <a:t>‹#›</a:t>
            </a:fld>
            <a:endParaRPr lang="en-US"/>
          </a:p>
        </p:txBody>
      </p:sp>
    </p:spTree>
  </p:cSld>
  <p:clrMapOvr>
    <a:masterClrMapping/>
  </p:clrMapOvr>
  <p:transition spd="slow" advTm="12000">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05979"/>
            <a:ext cx="8229600" cy="85725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8"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8"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fld id="{6D082EE9-EDE8-48F8-BBC2-22A0019ACC76}" type="datetimeFigureOut">
              <a:rPr lang="en-US"/>
              <a:pPr>
                <a:defRPr/>
              </a:pPr>
              <a:t>10/12/2013</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DA3AD2DB-5A5D-463E-97EA-13FB360561DC}" type="slidenum">
              <a:rPr lang="en-US"/>
              <a:pPr>
                <a:defRPr/>
              </a:pPr>
              <a:t>‹#›</a:t>
            </a:fld>
            <a:endParaRPr lang="en-US"/>
          </a:p>
        </p:txBody>
      </p:sp>
    </p:spTree>
  </p:cSld>
  <p:clrMapOvr>
    <a:masterClrMapping/>
  </p:clrMapOvr>
  <p:transition spd="slow" advTm="12000">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9E95AEFE-04CB-4B22-AEB0-5013D231C4A0}" type="datetimeFigureOut">
              <a:rPr lang="en-US"/>
              <a:pPr>
                <a:defRPr/>
              </a:pPr>
              <a:t>10/12/2013</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9E16D95B-D40B-4E1C-BAFC-C5425E5AEDD2}" type="slidenum">
              <a:rPr lang="en-US"/>
              <a:pPr>
                <a:defRPr/>
              </a:pPr>
              <a:t>‹#›</a:t>
            </a:fld>
            <a:endParaRPr lang="en-US"/>
          </a:p>
        </p:txBody>
      </p:sp>
    </p:spTree>
  </p:cSld>
  <p:clrMapOvr>
    <a:masterClrMapping/>
  </p:clrMapOvr>
  <p:transition spd="slow" advTm="12000">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70FB822B-A1D4-434F-9550-C137E53090CA}" type="datetimeFigureOut">
              <a:rPr lang="en-US"/>
              <a:pPr>
                <a:defRPr/>
              </a:pPr>
              <a:t>10/12/2013</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4CF12B88-A2A7-4ABF-9FDE-DCFB6B65DB21}" type="slidenum">
              <a:rPr lang="en-US"/>
              <a:pPr>
                <a:defRPr/>
              </a:pPr>
              <a:t>‹#›</a:t>
            </a:fld>
            <a:endParaRPr lang="en-US"/>
          </a:p>
        </p:txBody>
      </p:sp>
    </p:spTree>
  </p:cSld>
  <p:clrMapOvr>
    <a:masterClrMapping/>
  </p:clrMapOvr>
  <p:transition spd="slow" advTm="12000">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3" y="204787"/>
            <a:ext cx="3008313" cy="871538"/>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04789"/>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3" y="1076327"/>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ABCBED3A-B3F4-4B8E-AB73-3BC606AB283F}" type="datetimeFigureOut">
              <a:rPr lang="en-US"/>
              <a:pPr>
                <a:defRPr/>
              </a:pPr>
              <a:t>10/12/2013</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28112388-7B53-4AB2-A634-B6F767657F81}" type="slidenum">
              <a:rPr lang="en-US"/>
              <a:pPr>
                <a:defRPr/>
              </a:pPr>
              <a:t>‹#›</a:t>
            </a:fld>
            <a:endParaRPr lang="en-US"/>
          </a:p>
        </p:txBody>
      </p:sp>
    </p:spTree>
  </p:cSld>
  <p:clrMapOvr>
    <a:masterClrMapping/>
  </p:clrMapOvr>
  <p:transition spd="slow" advTm="12000">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3600451"/>
            <a:ext cx="5486400" cy="425054"/>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459581"/>
            <a:ext cx="5486400" cy="30861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en-US" noProof="0" smtClean="0"/>
          </a:p>
        </p:txBody>
      </p:sp>
      <p:sp>
        <p:nvSpPr>
          <p:cNvPr id="4" name="Text Placeholder 3"/>
          <p:cNvSpPr>
            <a:spLocks noGrp="1"/>
          </p:cNvSpPr>
          <p:nvPr>
            <p:ph type="body" sz="half" idx="2"/>
          </p:nvPr>
        </p:nvSpPr>
        <p:spPr>
          <a:xfrm>
            <a:off x="1792288" y="4025504"/>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DCAD9AFA-68E0-4BF1-BF17-13AAF3DA55D5}" type="datetimeFigureOut">
              <a:rPr lang="en-US"/>
              <a:pPr>
                <a:defRPr/>
              </a:pPr>
              <a:t>10/12/2013</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825DCCDE-F7D1-407E-8144-83FB45AB8BA9}" type="slidenum">
              <a:rPr lang="en-US"/>
              <a:pPr>
                <a:defRPr/>
              </a:pPr>
              <a:t>‹#›</a:t>
            </a:fld>
            <a:endParaRPr lang="en-US"/>
          </a:p>
        </p:txBody>
      </p:sp>
    </p:spTree>
  </p:cSld>
  <p:clrMapOvr>
    <a:masterClrMapping/>
  </p:clrMapOvr>
  <p:transition spd="slow" advTm="12000">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FEFF72E5-720A-47B3-B4B7-8CCF9D9B46AC}" type="datetimeFigureOut">
              <a:rPr lang="en-US"/>
              <a:pPr>
                <a:defRPr/>
              </a:pPr>
              <a:t>10/12/2013</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7AC82683-0275-489E-937D-7958360B36C2}" type="slidenum">
              <a:rPr lang="en-US"/>
              <a:pPr>
                <a:defRPr/>
              </a:pPr>
              <a:t>‹#›</a:t>
            </a:fld>
            <a:endParaRPr lang="en-US"/>
          </a:p>
        </p:txBody>
      </p:sp>
    </p:spTree>
  </p:cSld>
  <p:clrMapOvr>
    <a:masterClrMapping/>
  </p:clrMapOvr>
  <p:transition spd="slow" advTm="12000">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154782"/>
            <a:ext cx="2057400" cy="329088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154782"/>
            <a:ext cx="6019800" cy="329088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96722B3D-DF0C-428F-84D8-55AE52601214}" type="datetimeFigureOut">
              <a:rPr lang="en-US"/>
              <a:pPr>
                <a:defRPr/>
              </a:pPr>
              <a:t>10/12/2013</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1A759363-8894-40DB-9650-A5F9E9A4B8C9}" type="slidenum">
              <a:rPr lang="en-US"/>
              <a:pPr>
                <a:defRPr/>
              </a:pPr>
              <a:t>‹#›</a:t>
            </a:fld>
            <a:endParaRPr lang="en-US"/>
          </a:p>
        </p:txBody>
      </p:sp>
    </p:spTree>
  </p:cSld>
  <p:clrMapOvr>
    <a:masterClrMapping/>
  </p:clrMapOvr>
  <p:transition spd="slow" advTm="12000">
    <p:split orient="vert"/>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06375"/>
            <a:ext cx="8229600" cy="85725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endParaRPr lang="en-US" smtClean="0"/>
          </a:p>
        </p:txBody>
      </p:sp>
      <p:sp>
        <p:nvSpPr>
          <p:cNvPr id="1027" name="Text Placeholder 2"/>
          <p:cNvSpPr>
            <a:spLocks noGrp="1"/>
          </p:cNvSpPr>
          <p:nvPr>
            <p:ph type="body" idx="1"/>
          </p:nvPr>
        </p:nvSpPr>
        <p:spPr bwMode="auto">
          <a:xfrm>
            <a:off x="457200" y="1200150"/>
            <a:ext cx="8229600" cy="339407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smtClean="0"/>
          </a:p>
        </p:txBody>
      </p:sp>
      <p:sp>
        <p:nvSpPr>
          <p:cNvPr id="4" name="Date Placeholder 3"/>
          <p:cNvSpPr>
            <a:spLocks noGrp="1"/>
          </p:cNvSpPr>
          <p:nvPr>
            <p:ph type="dt" sz="half" idx="2"/>
          </p:nvPr>
        </p:nvSpPr>
        <p:spPr>
          <a:xfrm>
            <a:off x="457200" y="4767263"/>
            <a:ext cx="2133600" cy="274637"/>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defRPr>
            </a:lvl1pPr>
          </a:lstStyle>
          <a:p>
            <a:pPr>
              <a:defRPr/>
            </a:pPr>
            <a:fld id="{544B7656-C802-4D91-B377-E1DFBCB0FE6C}" type="datetimeFigureOut">
              <a:rPr lang="en-US"/>
              <a:pPr>
                <a:defRPr/>
              </a:pPr>
              <a:t>10/12/2013</a:t>
            </a:fld>
            <a:endParaRPr lang="en-US"/>
          </a:p>
        </p:txBody>
      </p:sp>
      <p:sp>
        <p:nvSpPr>
          <p:cNvPr id="5" name="Footer Placeholder 4"/>
          <p:cNvSpPr>
            <a:spLocks noGrp="1"/>
          </p:cNvSpPr>
          <p:nvPr>
            <p:ph type="ftr" sz="quarter" idx="3"/>
          </p:nvPr>
        </p:nvSpPr>
        <p:spPr>
          <a:xfrm>
            <a:off x="3124200" y="4767263"/>
            <a:ext cx="2895600" cy="274637"/>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en-US"/>
          </a:p>
        </p:txBody>
      </p:sp>
      <p:sp>
        <p:nvSpPr>
          <p:cNvPr id="6" name="Slide Number Placeholder 5"/>
          <p:cNvSpPr>
            <a:spLocks noGrp="1"/>
          </p:cNvSpPr>
          <p:nvPr>
            <p:ph type="sldNum" sz="quarter" idx="4"/>
          </p:nvPr>
        </p:nvSpPr>
        <p:spPr>
          <a:xfrm>
            <a:off x="6553200" y="4767263"/>
            <a:ext cx="2133600" cy="274637"/>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defRPr>
            </a:lvl1pPr>
          </a:lstStyle>
          <a:p>
            <a:pPr>
              <a:defRPr/>
            </a:pPr>
            <a:fld id="{8BC0E1E5-4D34-4C77-AD78-7C821E075161}"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2000">
    <p:split orient="vert"/>
  </p:transition>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notesSlide" Target="../notesSlides/notesSlide1.xml"/><Relationship Id="rId7" Type="http://schemas.openxmlformats.org/officeDocument/2006/relationships/image" Target="../media/image5.png"/><Relationship Id="rId2" Type="http://schemas.openxmlformats.org/officeDocument/2006/relationships/slideLayout" Target="../slideLayouts/slideLayout7.xml"/><Relationship Id="rId1" Type="http://schemas.openxmlformats.org/officeDocument/2006/relationships/audio" Target="../media/audio1.wav"/><Relationship Id="rId6" Type="http://schemas.openxmlformats.org/officeDocument/2006/relationships/image" Target="../media/image4.jpeg"/><Relationship Id="rId5" Type="http://schemas.openxmlformats.org/officeDocument/2006/relationships/image" Target="../media/image3.jpeg"/><Relationship Id="rId4" Type="http://schemas.openxmlformats.org/officeDocument/2006/relationships/image" Target="../media/image2.jpeg"/><Relationship Id="rId9" Type="http://schemas.openxmlformats.org/officeDocument/2006/relationships/hyperlink" Target="http://www.authorstream.com/Presentation/sandamichaela-1960666-coimbra4/"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8.jpeg"/></Relationships>
</file>

<file path=ppt/slides/_rels/slide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7.xml"/><Relationship Id="rId4" Type="http://schemas.openxmlformats.org/officeDocument/2006/relationships/image" Target="../media/image40.jpeg"/></Relationships>
</file>

<file path=ppt/slides/_rels/slide25.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48.jpeg"/><Relationship Id="rId1" Type="http://schemas.openxmlformats.org/officeDocument/2006/relationships/slideLayout" Target="../slideLayouts/slideLayout7.xml"/><Relationship Id="rId4" Type="http://schemas.openxmlformats.org/officeDocument/2006/relationships/image" Target="../media/image50.jpeg"/></Relationships>
</file>

<file path=ppt/slides/_rels/slide31.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image" Target="../media/image60.jpeg"/><Relationship Id="rId1" Type="http://schemas.openxmlformats.org/officeDocument/2006/relationships/slideLayout" Target="../slideLayouts/slideLayout7.xml"/><Relationship Id="rId4" Type="http://schemas.openxmlformats.org/officeDocument/2006/relationships/image" Target="../media/image62.jpeg"/></Relationships>
</file>

<file path=ppt/slides/_rels/slide38.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66.jpeg"/><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68.jpeg"/><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69.jpeg"/><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72.jpeg"/><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76.jpeg"/><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82.jpeg"/><Relationship Id="rId2" Type="http://schemas.openxmlformats.org/officeDocument/2006/relationships/image" Target="../media/image81.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83.jpe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85.gif"/><Relationship Id="rId5" Type="http://schemas.openxmlformats.org/officeDocument/2006/relationships/image" Target="../media/image84.gif"/><Relationship Id="rId4" Type="http://schemas.openxmlformats.org/officeDocument/2006/relationships/hyperlink" Target="http://www.slideshare.net/michaelasanda"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4" cstate="print"/>
          <a:srcRect/>
          <a:stretch>
            <a:fillRect/>
          </a:stretch>
        </a:blipFill>
        <a:effectLst/>
      </p:bgPr>
    </p:bg>
    <p:spTree>
      <p:nvGrpSpPr>
        <p:cNvPr id="1" name=""/>
        <p:cNvGrpSpPr/>
        <p:nvPr/>
      </p:nvGrpSpPr>
      <p:grpSpPr>
        <a:xfrm>
          <a:off x="0" y="0"/>
          <a:ext cx="0" cy="0"/>
          <a:chOff x="0" y="0"/>
          <a:chExt cx="0" cy="0"/>
        </a:xfrm>
      </p:grpSpPr>
      <p:pic>
        <p:nvPicPr>
          <p:cNvPr id="9" name="Picture 8" descr="DSC08787 plaça Catalunya.JPG"/>
          <p:cNvPicPr>
            <a:picLocks noChangeAspect="1"/>
          </p:cNvPicPr>
          <p:nvPr/>
        </p:nvPicPr>
        <p:blipFill>
          <a:blip r:embed="rId5" cstate="print"/>
          <a:srcRect/>
          <a:stretch>
            <a:fillRect/>
          </a:stretch>
        </p:blipFill>
        <p:spPr bwMode="auto">
          <a:xfrm>
            <a:off x="0" y="1588"/>
            <a:ext cx="9140825" cy="5141912"/>
          </a:xfrm>
          <a:prstGeom prst="rect">
            <a:avLst/>
          </a:prstGeom>
          <a:noFill/>
          <a:ln w="9525">
            <a:noFill/>
            <a:miter lim="800000"/>
            <a:headEnd/>
            <a:tailEnd/>
          </a:ln>
        </p:spPr>
      </p:pic>
      <p:sp>
        <p:nvSpPr>
          <p:cNvPr id="15" name="Rectangle 14"/>
          <p:cNvSpPr/>
          <p:nvPr/>
        </p:nvSpPr>
        <p:spPr>
          <a:xfrm>
            <a:off x="8676456" y="123478"/>
            <a:ext cx="360040" cy="360040"/>
          </a:xfrm>
          <a:prstGeom prst="rect">
            <a:avLst/>
          </a:prstGeom>
          <a:noFill/>
        </p:spPr>
        <p:txBody>
          <a:bodyPr>
            <a:prstTxWarp prst="textCurveUp">
              <a:avLst>
                <a:gd name="adj" fmla="val 0"/>
              </a:avLst>
            </a:prstTxWarp>
            <a:spAutoFit/>
            <a:scene3d>
              <a:camera prst="orthographicFront"/>
              <a:lightRig rig="flat" dir="tl">
                <a:rot lat="0" lon="0" rev="6600000"/>
              </a:lightRig>
            </a:scene3d>
            <a:sp3d extrusionH="25400" contourW="8890">
              <a:bevelT w="38100" h="31750"/>
              <a:contourClr>
                <a:srgbClr val="190905"/>
              </a:contourClr>
            </a:sp3d>
          </a:bodyPr>
          <a:lstStyle/>
          <a:p>
            <a:pPr algn="ctr">
              <a:defRPr/>
            </a:pPr>
            <a:r>
              <a:rPr lang="en-US" sz="5400" b="1" dirty="0">
                <a:ln w="11430">
                  <a:solidFill>
                    <a:srgbClr val="190905"/>
                  </a:solidFill>
                </a:ln>
                <a:blipFill>
                  <a:blip r:embed="rId6"/>
                  <a:stretch>
                    <a:fillRect/>
                  </a:stretch>
                </a:blipFill>
                <a:effectLst>
                  <a:outerShdw blurRad="38100" dist="38100" dir="2700000" algn="tl">
                    <a:srgbClr val="000000">
                      <a:alpha val="43137"/>
                    </a:srgbClr>
                  </a:outerShdw>
                </a:effectLst>
                <a:latin typeface="Garamond" pitchFamily="18" charset="0"/>
                <a:cs typeface="Arial" pitchFamily="34" charset="0"/>
              </a:rPr>
              <a:t>4</a:t>
            </a:r>
          </a:p>
        </p:txBody>
      </p:sp>
      <p:pic>
        <p:nvPicPr>
          <p:cNvPr id="10" name="Picture 9" descr="CBR.png"/>
          <p:cNvPicPr>
            <a:picLocks noChangeAspect="1"/>
          </p:cNvPicPr>
          <p:nvPr/>
        </p:nvPicPr>
        <p:blipFill>
          <a:blip r:embed="rId7" cstate="print"/>
          <a:srcRect/>
          <a:stretch>
            <a:fillRect/>
          </a:stretch>
        </p:blipFill>
        <p:spPr bwMode="auto">
          <a:xfrm>
            <a:off x="5148263" y="0"/>
            <a:ext cx="4214812" cy="4659313"/>
          </a:xfrm>
          <a:prstGeom prst="rect">
            <a:avLst/>
          </a:prstGeom>
          <a:noFill/>
          <a:ln w="9525">
            <a:noFill/>
            <a:miter lim="800000"/>
            <a:headEnd/>
            <a:tailEnd/>
          </a:ln>
        </p:spPr>
      </p:pic>
      <p:sp>
        <p:nvSpPr>
          <p:cNvPr id="11" name="WordArt 6"/>
          <p:cNvSpPr>
            <a:spLocks noChangeArrowheads="1" noChangeShapeType="1" noTextEdit="1"/>
          </p:cNvSpPr>
          <p:nvPr/>
        </p:nvSpPr>
        <p:spPr bwMode="auto">
          <a:xfrm>
            <a:off x="179388" y="3508375"/>
            <a:ext cx="6551612" cy="1635125"/>
          </a:xfrm>
          <a:prstGeom prst="rect">
            <a:avLst/>
          </a:prstGeom>
        </p:spPr>
        <p:txBody>
          <a:bodyPr wrap="none" fromWordArt="1">
            <a:prstTxWarp prst="textPlain">
              <a:avLst>
                <a:gd name="adj" fmla="val 50000"/>
              </a:avLst>
            </a:prstTxWarp>
          </a:bodyPr>
          <a:lstStyle/>
          <a:p>
            <a:pPr algn="ctr"/>
            <a:r>
              <a:rPr lang="en-US" sz="9600" b="1" kern="10" dirty="0">
                <a:ln w="60325">
                  <a:solidFill>
                    <a:schemeClr val="tx1"/>
                  </a:solidFill>
                  <a:round/>
                  <a:headEnd/>
                  <a:tailEnd/>
                </a:ln>
                <a:gradFill rotWithShape="1">
                  <a:gsLst>
                    <a:gs pos="0">
                      <a:srgbClr val="FFF200"/>
                    </a:gs>
                    <a:gs pos="45000">
                      <a:srgbClr val="FF7A00"/>
                    </a:gs>
                    <a:gs pos="70000">
                      <a:srgbClr val="FF0300"/>
                    </a:gs>
                    <a:gs pos="100000">
                      <a:srgbClr val="4D0808"/>
                    </a:gs>
                  </a:gsLst>
                  <a:lin ang="5400000" scaled="1"/>
                </a:gradFill>
                <a:effectLst>
                  <a:outerShdw dist="35921" dir="2700000" algn="ctr" rotWithShape="0">
                    <a:srgbClr val="990000"/>
                  </a:outerShdw>
                </a:effectLst>
                <a:latin typeface="Showcard Gothic"/>
              </a:rPr>
              <a:t>Coimbra</a:t>
            </a:r>
          </a:p>
        </p:txBody>
      </p:sp>
      <p:pic>
        <p:nvPicPr>
          <p:cNvPr id="13" name="As nossas capas1.wav">
            <a:hlinkClick r:id="" action="ppaction://media"/>
          </p:cNvPr>
          <p:cNvPicPr>
            <a:picLocks noRot="1" noChangeAspect="1"/>
          </p:cNvPicPr>
          <p:nvPr>
            <a:wavAudioFile r:embed="rId1" name="As nossas capas1.wav"/>
          </p:nvPr>
        </p:nvPicPr>
        <p:blipFill>
          <a:blip r:embed="rId8" cstate="print"/>
          <a:srcRect/>
          <a:stretch>
            <a:fillRect/>
          </a:stretch>
        </p:blipFill>
        <p:spPr bwMode="auto">
          <a:xfrm>
            <a:off x="0" y="5143500"/>
            <a:ext cx="304800" cy="304800"/>
          </a:xfrm>
          <a:prstGeom prst="rect">
            <a:avLst/>
          </a:prstGeom>
          <a:noFill/>
          <a:ln w="9525">
            <a:noFill/>
            <a:miter lim="800000"/>
            <a:headEnd/>
            <a:tailEnd/>
          </a:ln>
        </p:spPr>
      </p:pic>
      <p:sp>
        <p:nvSpPr>
          <p:cNvPr id="8" name="TextBox 7"/>
          <p:cNvSpPr txBox="1"/>
          <p:nvPr/>
        </p:nvSpPr>
        <p:spPr>
          <a:xfrm>
            <a:off x="2987824" y="4876006"/>
            <a:ext cx="6156176" cy="261610"/>
          </a:xfrm>
          <a:prstGeom prst="rect">
            <a:avLst/>
          </a:prstGeom>
          <a:noFill/>
        </p:spPr>
        <p:txBody>
          <a:bodyPr wrap="square" rtlCol="0">
            <a:spAutoFit/>
          </a:bodyPr>
          <a:lstStyle/>
          <a:p>
            <a:pPr algn="r"/>
            <a:r>
              <a:rPr lang="en-US" sz="1100" u="sng" dirty="0" smtClean="0">
                <a:hlinkClick r:id="rId9"/>
              </a:rPr>
              <a:t>http://www.authorstream.com/Presentation/sandamichaela-1960666-coimbra4/</a:t>
            </a:r>
            <a:endParaRPr lang="en-US" sz="1100" dirty="0"/>
          </a:p>
        </p:txBody>
      </p:sp>
    </p:spTree>
  </p:cSld>
  <p:clrMapOvr>
    <a:masterClrMapping/>
  </p:clrMapOvr>
  <p:transition spd="slow" advTm="18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3"/>
                                        </p:tgtEl>
                                      </p:cBhvr>
                                    </p:cmd>
                                  </p:childTnLst>
                                </p:cTn>
                              </p:par>
                            </p:childTnLst>
                          </p:cTn>
                        </p:par>
                        <p:par>
                          <p:cTn id="7" fill="hold">
                            <p:stCondLst>
                              <p:cond delay="0"/>
                            </p:stCondLst>
                            <p:childTnLst>
                              <p:par>
                                <p:cTn id="8" presetID="42" presetClass="exit" presetSubtype="0" fill="hold" nodeType="afterEffect">
                                  <p:stCondLst>
                                    <p:cond delay="6000"/>
                                  </p:stCondLst>
                                  <p:childTnLst>
                                    <p:animEffect transition="out" filter="fade">
                                      <p:cBhvr>
                                        <p:cTn id="9" dur="3000"/>
                                        <p:tgtEl>
                                          <p:spTgt spid="9"/>
                                        </p:tgtEl>
                                      </p:cBhvr>
                                    </p:animEffect>
                                    <p:anim calcmode="lin" valueType="num">
                                      <p:cBhvr>
                                        <p:cTn id="10" dur="3000"/>
                                        <p:tgtEl>
                                          <p:spTgt spid="9"/>
                                        </p:tgtEl>
                                        <p:attrNameLst>
                                          <p:attrName>ppt_x</p:attrName>
                                        </p:attrNameLst>
                                      </p:cBhvr>
                                      <p:tavLst>
                                        <p:tav tm="0">
                                          <p:val>
                                            <p:strVal val="ppt_x"/>
                                          </p:val>
                                        </p:tav>
                                        <p:tav tm="100000">
                                          <p:val>
                                            <p:strVal val="ppt_x"/>
                                          </p:val>
                                        </p:tav>
                                      </p:tavLst>
                                    </p:anim>
                                    <p:anim calcmode="lin" valueType="num">
                                      <p:cBhvr>
                                        <p:cTn id="11" dur="3000"/>
                                        <p:tgtEl>
                                          <p:spTgt spid="9"/>
                                        </p:tgtEl>
                                        <p:attrNameLst>
                                          <p:attrName>ppt_y</p:attrName>
                                        </p:attrNameLst>
                                      </p:cBhvr>
                                      <p:tavLst>
                                        <p:tav tm="0">
                                          <p:val>
                                            <p:strVal val="ppt_y"/>
                                          </p:val>
                                        </p:tav>
                                        <p:tav tm="100000">
                                          <p:val>
                                            <p:strVal val="ppt_y+.1"/>
                                          </p:val>
                                        </p:tav>
                                      </p:tavLst>
                                    </p:anim>
                                    <p:set>
                                      <p:cBhvr>
                                        <p:cTn id="12" dur="1" fill="hold">
                                          <p:stCondLst>
                                            <p:cond delay="2999"/>
                                          </p:stCondLst>
                                        </p:cTn>
                                        <p:tgtEl>
                                          <p:spTgt spid="9"/>
                                        </p:tgtEl>
                                        <p:attrNameLst>
                                          <p:attrName>style.visibility</p:attrName>
                                        </p:attrNameLst>
                                      </p:cBhvr>
                                      <p:to>
                                        <p:strVal val="hidden"/>
                                      </p:to>
                                    </p:set>
                                  </p:childTnLst>
                                </p:cTn>
                              </p:par>
                              <p:par>
                                <p:cTn id="13" presetID="53" presetClass="entr" presetSubtype="0" fill="hold" grpId="0" nodeType="withEffect">
                                  <p:stCondLst>
                                    <p:cond delay="3000"/>
                                  </p:stCondLst>
                                  <p:childTnLst>
                                    <p:set>
                                      <p:cBhvr>
                                        <p:cTn id="14" dur="1" fill="hold">
                                          <p:stCondLst>
                                            <p:cond delay="0"/>
                                          </p:stCondLst>
                                        </p:cTn>
                                        <p:tgtEl>
                                          <p:spTgt spid="11"/>
                                        </p:tgtEl>
                                        <p:attrNameLst>
                                          <p:attrName>style.visibility</p:attrName>
                                        </p:attrNameLst>
                                      </p:cBhvr>
                                      <p:to>
                                        <p:strVal val="visible"/>
                                      </p:to>
                                    </p:set>
                                    <p:anim calcmode="lin" valueType="num">
                                      <p:cBhvr>
                                        <p:cTn id="15" dur="5000" fill="hold"/>
                                        <p:tgtEl>
                                          <p:spTgt spid="11"/>
                                        </p:tgtEl>
                                        <p:attrNameLst>
                                          <p:attrName>ppt_w</p:attrName>
                                        </p:attrNameLst>
                                      </p:cBhvr>
                                      <p:tavLst>
                                        <p:tav tm="0">
                                          <p:val>
                                            <p:fltVal val="0"/>
                                          </p:val>
                                        </p:tav>
                                        <p:tav tm="100000">
                                          <p:val>
                                            <p:strVal val="#ppt_w"/>
                                          </p:val>
                                        </p:tav>
                                      </p:tavLst>
                                    </p:anim>
                                    <p:anim calcmode="lin" valueType="num">
                                      <p:cBhvr>
                                        <p:cTn id="16" dur="5000" fill="hold"/>
                                        <p:tgtEl>
                                          <p:spTgt spid="11"/>
                                        </p:tgtEl>
                                        <p:attrNameLst>
                                          <p:attrName>ppt_h</p:attrName>
                                        </p:attrNameLst>
                                      </p:cBhvr>
                                      <p:tavLst>
                                        <p:tav tm="0">
                                          <p:val>
                                            <p:fltVal val="0"/>
                                          </p:val>
                                        </p:tav>
                                        <p:tav tm="100000">
                                          <p:val>
                                            <p:strVal val="#ppt_h"/>
                                          </p:val>
                                        </p:tav>
                                      </p:tavLst>
                                    </p:anim>
                                    <p:animEffect transition="in" filter="fade">
                                      <p:cBhvr>
                                        <p:cTn id="17" dur="5000"/>
                                        <p:tgtEl>
                                          <p:spTgt spid="11"/>
                                        </p:tgtEl>
                                      </p:cBhvr>
                                    </p:animEffect>
                                  </p:childTnLst>
                                </p:cTn>
                              </p:par>
                            </p:childTnLst>
                          </p:cTn>
                        </p:par>
                        <p:par>
                          <p:cTn id="18" fill="hold">
                            <p:stCondLst>
                              <p:cond delay="9000"/>
                            </p:stCondLst>
                            <p:childTnLst>
                              <p:par>
                                <p:cTn id="19" presetID="10" presetClass="entr" presetSubtype="0" fill="hold" nodeType="after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numSld="77">
                <p:cTn id="22" repeatCount="indefinite" fill="hold" display="0">
                  <p:stCondLst>
                    <p:cond delay="indefinite"/>
                  </p:stCondLst>
                  <p:endCondLst>
                    <p:cond evt="onPrev" delay="0">
                      <p:tgtEl>
                        <p:sldTgt/>
                      </p:tgtEl>
                    </p:cond>
                    <p:cond evt="onStopAudio" delay="0">
                      <p:tgtEl>
                        <p:sldTgt/>
                      </p:tgtEl>
                    </p:cond>
                  </p:endCondLst>
                </p:cTn>
                <p:tgtEl>
                  <p:spTgt spid="13"/>
                </p:tgtEl>
              </p:cMediaNode>
            </p:audio>
          </p:childTnLst>
        </p:cTn>
      </p:par>
    </p:tnLst>
    <p:bldLst>
      <p:bldP spid="11"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1 Coimbra on Portugal Map.JPG"/>
          <p:cNvPicPr>
            <a:picLocks noChangeAspect="1"/>
          </p:cNvPicPr>
          <p:nvPr/>
        </p:nvPicPr>
        <p:blipFill>
          <a:blip r:embed="rId3" cstate="print"/>
          <a:stretch>
            <a:fillRect/>
          </a:stretch>
        </p:blipFill>
        <p:spPr>
          <a:xfrm>
            <a:off x="0" y="0"/>
            <a:ext cx="3154363" cy="5143500"/>
          </a:xfrm>
          <a:prstGeom prst="rect">
            <a:avLst/>
          </a:prstGeom>
          <a:ln>
            <a:noFill/>
          </a:ln>
          <a:effectLst>
            <a:outerShdw blurRad="292100" dist="139700" dir="2700000" algn="tl" rotWithShape="0">
              <a:srgbClr val="333333">
                <a:alpha val="65000"/>
              </a:srgbClr>
            </a:outerShdw>
          </a:effectLst>
        </p:spPr>
      </p:pic>
      <p:sp>
        <p:nvSpPr>
          <p:cNvPr id="8" name="Oval 7"/>
          <p:cNvSpPr/>
          <p:nvPr/>
        </p:nvSpPr>
        <p:spPr>
          <a:xfrm>
            <a:off x="1187450" y="1924050"/>
            <a:ext cx="144463" cy="144463"/>
          </a:xfrm>
          <a:prstGeom prst="ellipse">
            <a:avLst/>
          </a:prstGeom>
          <a:solidFill>
            <a:srgbClr val="FF0000"/>
          </a:solidFill>
          <a:ln>
            <a:solidFill>
              <a:srgbClr val="8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9" name="4-Point Star 8"/>
          <p:cNvSpPr/>
          <p:nvPr/>
        </p:nvSpPr>
        <p:spPr>
          <a:xfrm>
            <a:off x="971550" y="1347788"/>
            <a:ext cx="576263" cy="555625"/>
          </a:xfrm>
          <a:prstGeom prst="star4">
            <a:avLst>
              <a:gd name="adj" fmla="val 9815"/>
            </a:avLst>
          </a:prstGeom>
          <a:solidFill>
            <a:srgbClr val="FFC000"/>
          </a:solidFill>
          <a:ln>
            <a:solidFill>
              <a:srgbClr val="4F6228"/>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fontAlgn="base">
              <a:spcBef>
                <a:spcPct val="0"/>
              </a:spcBef>
              <a:spcAft>
                <a:spcPct val="0"/>
              </a:spcAft>
              <a:defRPr kern="1200">
                <a:solidFill>
                  <a:schemeClr val="lt1"/>
                </a:solidFill>
                <a:latin typeface="+mn-lt"/>
                <a:ea typeface="+mn-ea"/>
                <a:cs typeface="+mn-cs"/>
              </a:defRPr>
            </a:lvl1pPr>
            <a:lvl2pPr marL="457200" algn="l" rtl="0" fontAlgn="base">
              <a:spcBef>
                <a:spcPct val="0"/>
              </a:spcBef>
              <a:spcAft>
                <a:spcPct val="0"/>
              </a:spcAft>
              <a:defRPr kern="1200">
                <a:solidFill>
                  <a:schemeClr val="lt1"/>
                </a:solidFill>
                <a:latin typeface="+mn-lt"/>
                <a:ea typeface="+mn-ea"/>
                <a:cs typeface="+mn-cs"/>
              </a:defRPr>
            </a:lvl2pPr>
            <a:lvl3pPr marL="914400" algn="l" rtl="0" fontAlgn="base">
              <a:spcBef>
                <a:spcPct val="0"/>
              </a:spcBef>
              <a:spcAft>
                <a:spcPct val="0"/>
              </a:spcAft>
              <a:defRPr kern="1200">
                <a:solidFill>
                  <a:schemeClr val="lt1"/>
                </a:solidFill>
                <a:latin typeface="+mn-lt"/>
                <a:ea typeface="+mn-ea"/>
                <a:cs typeface="+mn-cs"/>
              </a:defRPr>
            </a:lvl3pPr>
            <a:lvl4pPr marL="1371600" algn="l" rtl="0" fontAlgn="base">
              <a:spcBef>
                <a:spcPct val="0"/>
              </a:spcBef>
              <a:spcAft>
                <a:spcPct val="0"/>
              </a:spcAft>
              <a:defRPr kern="1200">
                <a:solidFill>
                  <a:schemeClr val="lt1"/>
                </a:solidFill>
                <a:latin typeface="+mn-lt"/>
                <a:ea typeface="+mn-ea"/>
                <a:cs typeface="+mn-cs"/>
              </a:defRPr>
            </a:lvl4pPr>
            <a:lvl5pPr marL="1828800" algn="l" rtl="0" fontAlgn="base">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endParaRPr lang="en-US">
              <a:solidFill>
                <a:srgbClr val="FFFFFF"/>
              </a:solidFill>
            </a:endParaRPr>
          </a:p>
        </p:txBody>
      </p:sp>
      <p:sp>
        <p:nvSpPr>
          <p:cNvPr id="3077" name="TextBox 15"/>
          <p:cNvSpPr txBox="1">
            <a:spLocks noChangeArrowheads="1"/>
          </p:cNvSpPr>
          <p:nvPr/>
        </p:nvSpPr>
        <p:spPr bwMode="auto">
          <a:xfrm>
            <a:off x="3203575" y="4011613"/>
            <a:ext cx="5761038" cy="1016000"/>
          </a:xfrm>
          <a:prstGeom prst="rect">
            <a:avLst/>
          </a:prstGeom>
          <a:noFill/>
          <a:ln w="9525">
            <a:noFill/>
            <a:miter lim="800000"/>
            <a:headEnd/>
            <a:tailEnd/>
          </a:ln>
        </p:spPr>
        <p:txBody>
          <a:bodyPr>
            <a:spAutoFit/>
          </a:bodyPr>
          <a:lstStyle/>
          <a:p>
            <a:pPr algn="just"/>
            <a:r>
              <a:rPr lang="en-US" sz="1200">
                <a:solidFill>
                  <a:srgbClr val="601A00"/>
                </a:solidFill>
              </a:rPr>
              <a:t>Coimbra has been called A cidade dos estudantes (The city of the students) or Lusa-Atenas (Lusitan-Athens), mainly because it is the site of the oldest and one of the largest universities in Portugal – the University of Coimbra, a public university whose origins can betraced back to the 13th century.  On June 22, 2013, UNESCO added The University of Coimbra to its World Heritage List</a:t>
            </a:r>
          </a:p>
        </p:txBody>
      </p:sp>
      <p:pic>
        <p:nvPicPr>
          <p:cNvPr id="3078" name="Picture 9" descr="Coimbra1axa.jpg"/>
          <p:cNvPicPr>
            <a:picLocks noChangeAspect="1"/>
          </p:cNvPicPr>
          <p:nvPr/>
        </p:nvPicPr>
        <p:blipFill>
          <a:blip r:embed="rId4" cstate="print"/>
          <a:srcRect/>
          <a:stretch>
            <a:fillRect/>
          </a:stretch>
        </p:blipFill>
        <p:spPr bwMode="auto">
          <a:xfrm>
            <a:off x="3189288" y="0"/>
            <a:ext cx="5954712" cy="3940175"/>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spd="slow" advTm="25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3000"/>
                                        <p:tgtEl>
                                          <p:spTgt spid="7"/>
                                        </p:tgtEl>
                                      </p:cBhvr>
                                    </p:animEffect>
                                  </p:childTnLst>
                                </p:cTn>
                              </p:par>
                            </p:childTnLst>
                          </p:cTn>
                        </p:par>
                        <p:par>
                          <p:cTn id="8" fill="hold">
                            <p:stCondLst>
                              <p:cond delay="3000"/>
                            </p:stCondLst>
                            <p:childTnLst>
                              <p:par>
                                <p:cTn id="9" presetID="17" presetClass="entr" presetSubtype="10"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p:cTn id="11" dur="500" fill="hold"/>
                                        <p:tgtEl>
                                          <p:spTgt spid="9"/>
                                        </p:tgtEl>
                                        <p:attrNameLst>
                                          <p:attrName>ppt_w</p:attrName>
                                        </p:attrNameLst>
                                      </p:cBhvr>
                                      <p:tavLst>
                                        <p:tav tm="0">
                                          <p:val>
                                            <p:fltVal val="0"/>
                                          </p:val>
                                        </p:tav>
                                        <p:tav tm="100000">
                                          <p:val>
                                            <p:strVal val="#ppt_w"/>
                                          </p:val>
                                        </p:tav>
                                      </p:tavLst>
                                    </p:anim>
                                    <p:anim calcmode="lin" valueType="num">
                                      <p:cBhvr>
                                        <p:cTn id="12" dur="500" fill="hold"/>
                                        <p:tgtEl>
                                          <p:spTgt spid="9"/>
                                        </p:tgtEl>
                                        <p:attrNameLst>
                                          <p:attrName>ppt_h</p:attrName>
                                        </p:attrNameLst>
                                      </p:cBhvr>
                                      <p:tavLst>
                                        <p:tav tm="0">
                                          <p:val>
                                            <p:strVal val="#ppt_h"/>
                                          </p:val>
                                        </p:tav>
                                        <p:tav tm="100000">
                                          <p:val>
                                            <p:strVal val="#ppt_h"/>
                                          </p:val>
                                        </p:tav>
                                      </p:tavLst>
                                    </p:anim>
                                  </p:childTnLst>
                                </p:cTn>
                              </p:par>
                              <p:par>
                                <p:cTn id="13" presetID="10" presetClass="entr" presetSubtype="0" fill="hold" grpId="0" nodeType="with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2000"/>
                                        <p:tgtEl>
                                          <p:spTgt spid="8"/>
                                        </p:tgtEl>
                                      </p:cBhvr>
                                    </p:animEffect>
                                  </p:childTnLst>
                                </p:cTn>
                              </p:par>
                            </p:childTnLst>
                          </p:cTn>
                        </p:par>
                        <p:par>
                          <p:cTn id="16" fill="hold">
                            <p:stCondLst>
                              <p:cond delay="5000"/>
                            </p:stCondLst>
                            <p:childTnLst>
                              <p:par>
                                <p:cTn id="17" presetID="19" presetClass="entr" presetSubtype="10" fill="hold" grpId="1" nodeType="after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p:cTn id="19" dur="5000" fill="hold"/>
                                        <p:tgtEl>
                                          <p:spTgt spid="9"/>
                                        </p:tgtEl>
                                        <p:attrNameLst>
                                          <p:attrName>ppt_w</p:attrName>
                                        </p:attrNameLst>
                                      </p:cBhvr>
                                      <p:tavLst>
                                        <p:tav tm="0" fmla="#ppt_w*sin(2.5*pi*$)">
                                          <p:val>
                                            <p:fltVal val="0"/>
                                          </p:val>
                                        </p:tav>
                                        <p:tav tm="100000">
                                          <p:val>
                                            <p:fltVal val="1"/>
                                          </p:val>
                                        </p:tav>
                                      </p:tavLst>
                                    </p:anim>
                                    <p:anim calcmode="lin" valueType="num">
                                      <p:cBhvr>
                                        <p:cTn id="20" dur="5000" fill="hold"/>
                                        <p:tgtEl>
                                          <p:spTgt spid="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9" grpId="1"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Coimbra_University.jpg"/>
          <p:cNvPicPr>
            <a:picLocks noChangeAspect="1"/>
          </p:cNvPicPr>
          <p:nvPr/>
        </p:nvPicPr>
        <p:blipFill>
          <a:blip r:embed="rId2" cstate="print"/>
          <a:stretch>
            <a:fillRect/>
          </a:stretch>
        </p:blipFill>
        <p:spPr>
          <a:xfrm>
            <a:off x="0" y="0"/>
            <a:ext cx="9144000" cy="5143500"/>
          </a:xfrm>
          <a:prstGeom prst="rect">
            <a:avLst/>
          </a:prstGeom>
        </p:spPr>
      </p:pic>
    </p:spTree>
  </p:cSld>
  <p:clrMapOvr>
    <a:masterClrMapping/>
  </p:clrMapOvr>
  <p:transition spd="slow" advTm="8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outVertical)">
                                      <p:cBhvr>
                                        <p:cTn id="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1 Coimbra antes da reforma pombalina gravura.jpg"/>
          <p:cNvPicPr>
            <a:picLocks noChangeAspect="1"/>
          </p:cNvPicPr>
          <p:nvPr/>
        </p:nvPicPr>
        <p:blipFill>
          <a:blip r:embed="rId2" cstate="print"/>
          <a:srcRect l="4174" r="5244"/>
          <a:stretch>
            <a:fillRect/>
          </a:stretch>
        </p:blipFill>
        <p:spPr>
          <a:xfrm>
            <a:off x="0" y="0"/>
            <a:ext cx="7019925" cy="5143500"/>
          </a:xfrm>
          <a:prstGeom prst="rect">
            <a:avLst/>
          </a:prstGeom>
          <a:ln>
            <a:noFill/>
          </a:ln>
          <a:effectLst>
            <a:outerShdw blurRad="292100" dist="139700" dir="2700000" algn="tl" rotWithShape="0">
              <a:srgbClr val="333333">
                <a:alpha val="65000"/>
              </a:srgbClr>
            </a:outerShdw>
          </a:effectLst>
        </p:spPr>
      </p:pic>
      <p:sp>
        <p:nvSpPr>
          <p:cNvPr id="4099" name="Rectangle 2"/>
          <p:cNvSpPr>
            <a:spLocks noChangeArrowheads="1"/>
          </p:cNvSpPr>
          <p:nvPr/>
        </p:nvSpPr>
        <p:spPr bwMode="auto">
          <a:xfrm>
            <a:off x="7092950" y="495300"/>
            <a:ext cx="2016125" cy="4524375"/>
          </a:xfrm>
          <a:prstGeom prst="rect">
            <a:avLst/>
          </a:prstGeom>
          <a:noFill/>
          <a:ln w="9525">
            <a:noFill/>
            <a:miter lim="800000"/>
            <a:headEnd/>
            <a:tailEnd/>
          </a:ln>
        </p:spPr>
        <p:txBody>
          <a:bodyPr>
            <a:spAutoFit/>
          </a:bodyPr>
          <a:lstStyle/>
          <a:p>
            <a:pPr algn="just"/>
            <a:r>
              <a:rPr lang="en-US" sz="1200">
                <a:solidFill>
                  <a:srgbClr val="601A00"/>
                </a:solidFill>
              </a:rPr>
              <a:t>The University was definitively transferred to the premises of Coimbra Royal Palace in 1537 by King John III. Since then, the city life has revolved around the state-run university. </a:t>
            </a:r>
          </a:p>
          <a:p>
            <a:pPr algn="just"/>
            <a:r>
              <a:rPr lang="en-US" sz="1200">
                <a:solidFill>
                  <a:srgbClr val="601A00"/>
                </a:solidFill>
              </a:rPr>
              <a:t>Notable university buildings include the 12th century Cathedral of Santa Cruz and a number of 16th century colleges, the Royal Palace of Alcáçova, which has housed the University since 1537, the Joanine Library with its rich baroque decor, the 18th century Botanical Garden and University Press, as well as the large “University City” created during the 1940</a:t>
            </a:r>
          </a:p>
        </p:txBody>
      </p:sp>
    </p:spTree>
  </p:cSld>
  <p:clrMapOvr>
    <a:masterClrMapping/>
  </p:clrMapOvr>
  <p:transition spd="slow" advTm="34000">
    <p:split orient="vert"/>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IMG_2292 Coimbra The University's São Miguel Chapel.JPG"/>
          <p:cNvPicPr>
            <a:picLocks noChangeAspect="1"/>
          </p:cNvPicPr>
          <p:nvPr/>
        </p:nvPicPr>
        <p:blipFill>
          <a:blip r:embed="rId2" cstate="print"/>
          <a:stretch>
            <a:fillRect/>
          </a:stretch>
        </p:blipFill>
        <p:spPr>
          <a:xfrm>
            <a:off x="0" y="-46038"/>
            <a:ext cx="2916238" cy="5189538"/>
          </a:xfrm>
          <a:prstGeom prst="rect">
            <a:avLst/>
          </a:prstGeom>
          <a:ln>
            <a:noFill/>
          </a:ln>
          <a:effectLst>
            <a:outerShdw blurRad="292100" dist="139700" dir="2700000" algn="tl" rotWithShape="0">
              <a:srgbClr val="333333">
                <a:alpha val="65000"/>
              </a:srgbClr>
            </a:outerShdw>
          </a:effectLst>
        </p:spPr>
      </p:pic>
      <p:pic>
        <p:nvPicPr>
          <p:cNvPr id="3" name="Picture 2" descr="coimbra The University's Palace Gate1.JPG"/>
          <p:cNvPicPr>
            <a:picLocks noChangeAspect="1"/>
          </p:cNvPicPr>
          <p:nvPr/>
        </p:nvPicPr>
        <p:blipFill>
          <a:blip r:embed="rId3" cstate="print"/>
          <a:stretch>
            <a:fillRect/>
          </a:stretch>
        </p:blipFill>
        <p:spPr>
          <a:xfrm>
            <a:off x="3203575" y="0"/>
            <a:ext cx="3960813" cy="5143500"/>
          </a:xfrm>
          <a:prstGeom prst="rect">
            <a:avLst/>
          </a:prstGeom>
          <a:ln>
            <a:noFill/>
          </a:ln>
          <a:effectLst>
            <a:outerShdw blurRad="292100" dist="139700" dir="2700000" algn="tl" rotWithShape="0">
              <a:srgbClr val="333333">
                <a:alpha val="65000"/>
              </a:srgbClr>
            </a:outerShdw>
          </a:effectLst>
        </p:spPr>
      </p:pic>
      <p:sp>
        <p:nvSpPr>
          <p:cNvPr id="5124" name="Rectangle 2"/>
          <p:cNvSpPr>
            <a:spLocks noChangeArrowheads="1"/>
          </p:cNvSpPr>
          <p:nvPr/>
        </p:nvSpPr>
        <p:spPr bwMode="auto">
          <a:xfrm>
            <a:off x="7308850" y="3219450"/>
            <a:ext cx="1655763" cy="1754188"/>
          </a:xfrm>
          <a:prstGeom prst="rect">
            <a:avLst/>
          </a:prstGeom>
          <a:noFill/>
          <a:ln w="9525">
            <a:noFill/>
            <a:miter lim="800000"/>
            <a:headEnd/>
            <a:tailEnd/>
          </a:ln>
        </p:spPr>
        <p:txBody>
          <a:bodyPr>
            <a:spAutoFit/>
          </a:bodyPr>
          <a:lstStyle/>
          <a:p>
            <a:pPr algn="just"/>
            <a:r>
              <a:rPr lang="en-US" sz="1200">
                <a:solidFill>
                  <a:srgbClr val="601A00"/>
                </a:solidFill>
              </a:rPr>
              <a:t>St Michael's Chapel was planned by Marco Pires between 1517 and 1522. The Chapel has a Manueline doorway; entry is by a side door in neo-classical style. </a:t>
            </a:r>
          </a:p>
        </p:txBody>
      </p:sp>
      <p:pic>
        <p:nvPicPr>
          <p:cNvPr id="5" name="Picture 4" descr="coimbra index.jpeg"/>
          <p:cNvPicPr>
            <a:picLocks noChangeAspect="1"/>
          </p:cNvPicPr>
          <p:nvPr/>
        </p:nvPicPr>
        <p:blipFill>
          <a:blip r:embed="rId4" cstate="print"/>
          <a:stretch>
            <a:fillRect/>
          </a:stretch>
        </p:blipFill>
        <p:spPr>
          <a:xfrm>
            <a:off x="7308850" y="0"/>
            <a:ext cx="1638300" cy="2286000"/>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spd="slow" advTm="21000">
    <p:split orient="vert"/>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3" descr="coimbra mich.jpg"/>
          <p:cNvPicPr>
            <a:picLocks noChangeAspect="1"/>
          </p:cNvPicPr>
          <p:nvPr/>
        </p:nvPicPr>
        <p:blipFill>
          <a:blip r:embed="rId2" cstate="print"/>
          <a:srcRect/>
          <a:stretch>
            <a:fillRect/>
          </a:stretch>
        </p:blipFill>
        <p:spPr bwMode="auto">
          <a:xfrm>
            <a:off x="1588" y="0"/>
            <a:ext cx="9140825" cy="5143500"/>
          </a:xfrm>
          <a:prstGeom prst="rect">
            <a:avLst/>
          </a:prstGeom>
          <a:noFill/>
          <a:ln w="9525">
            <a:noFill/>
            <a:miter lim="800000"/>
            <a:headEnd/>
            <a:tailEnd/>
          </a:ln>
        </p:spPr>
      </p:pic>
    </p:spTree>
  </p:cSld>
  <p:clrMapOvr>
    <a:masterClrMapping/>
  </p:clrMapOvr>
  <p:transition spd="slow" advTm="8000">
    <p:split orient="ver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oimbra the University Capela de São Miguel4.jpg"/>
          <p:cNvPicPr>
            <a:picLocks noChangeAspect="1"/>
          </p:cNvPicPr>
          <p:nvPr/>
        </p:nvPicPr>
        <p:blipFill>
          <a:blip r:embed="rId2" cstate="print"/>
          <a:stretch>
            <a:fillRect/>
          </a:stretch>
        </p:blipFill>
        <p:spPr>
          <a:xfrm>
            <a:off x="4427538" y="0"/>
            <a:ext cx="4513262" cy="5143500"/>
          </a:xfrm>
          <a:prstGeom prst="rect">
            <a:avLst/>
          </a:prstGeom>
          <a:ln>
            <a:noFill/>
          </a:ln>
          <a:effectLst>
            <a:outerShdw blurRad="292100" dist="139700" dir="2700000" algn="tl" rotWithShape="0">
              <a:srgbClr val="333333">
                <a:alpha val="65000"/>
              </a:srgbClr>
            </a:outerShdw>
          </a:effectLst>
        </p:spPr>
      </p:pic>
      <p:pic>
        <p:nvPicPr>
          <p:cNvPr id="4" name="Picture 3" descr="coimbra mich1.jpg"/>
          <p:cNvPicPr>
            <a:picLocks noChangeAspect="1"/>
          </p:cNvPicPr>
          <p:nvPr/>
        </p:nvPicPr>
        <p:blipFill>
          <a:blip r:embed="rId3" cstate="print"/>
          <a:stretch>
            <a:fillRect/>
          </a:stretch>
        </p:blipFill>
        <p:spPr>
          <a:xfrm>
            <a:off x="323850" y="0"/>
            <a:ext cx="3857625" cy="5143500"/>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spd="slow" advTm="12000">
    <p:split orient="ver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6504572371_5d0e81da2b_b.jpg"/>
          <p:cNvPicPr>
            <a:picLocks noChangeAspect="1"/>
          </p:cNvPicPr>
          <p:nvPr/>
        </p:nvPicPr>
        <p:blipFill>
          <a:blip r:embed="rId2" cstate="print"/>
          <a:srcRect/>
          <a:stretch>
            <a:fillRect/>
          </a:stretch>
        </p:blipFill>
        <p:spPr bwMode="auto">
          <a:xfrm>
            <a:off x="0" y="1588"/>
            <a:ext cx="9144000" cy="5140325"/>
          </a:xfrm>
          <a:prstGeom prst="rect">
            <a:avLst/>
          </a:prstGeom>
          <a:noFill/>
          <a:ln w="9525">
            <a:noFill/>
            <a:miter lim="800000"/>
            <a:headEnd/>
            <a:tailEnd/>
          </a:ln>
        </p:spPr>
      </p:pic>
    </p:spTree>
  </p:cSld>
  <p:clrMapOvr>
    <a:masterClrMapping/>
  </p:clrMapOvr>
  <p:transition spd="slow" advTm="7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11266"/>
                                        </p:tgtEl>
                                        <p:attrNameLst>
                                          <p:attrName>style.visibility</p:attrName>
                                        </p:attrNameLst>
                                      </p:cBhvr>
                                      <p:to>
                                        <p:strVal val="visible"/>
                                      </p:to>
                                    </p:set>
                                    <p:anim calcmode="lin" valueType="num">
                                      <p:cBhvr>
                                        <p:cTn id="7" dur="3000" fill="hold"/>
                                        <p:tgtEl>
                                          <p:spTgt spid="11266"/>
                                        </p:tgtEl>
                                        <p:attrNameLst>
                                          <p:attrName>ppt_w</p:attrName>
                                        </p:attrNameLst>
                                      </p:cBhvr>
                                      <p:tavLst>
                                        <p:tav tm="0">
                                          <p:val>
                                            <p:strVal val="4/3*#ppt_w"/>
                                          </p:val>
                                        </p:tav>
                                        <p:tav tm="100000">
                                          <p:val>
                                            <p:strVal val="#ppt_w"/>
                                          </p:val>
                                        </p:tav>
                                      </p:tavLst>
                                    </p:anim>
                                    <p:anim calcmode="lin" valueType="num">
                                      <p:cBhvr>
                                        <p:cTn id="8" dur="3000" fill="hold"/>
                                        <p:tgtEl>
                                          <p:spTgt spid="11266"/>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Coimbra the University Capela de São Miguel1.jpeg"/>
          <p:cNvPicPr>
            <a:picLocks noChangeAspect="1"/>
          </p:cNvPicPr>
          <p:nvPr/>
        </p:nvPicPr>
        <p:blipFill>
          <a:blip r:embed="rId2" cstate="print"/>
          <a:stretch>
            <a:fillRect/>
          </a:stretch>
        </p:blipFill>
        <p:spPr>
          <a:xfrm>
            <a:off x="250825" y="0"/>
            <a:ext cx="3433763" cy="5165725"/>
          </a:xfrm>
          <a:prstGeom prst="rect">
            <a:avLst/>
          </a:prstGeom>
          <a:ln>
            <a:noFill/>
          </a:ln>
          <a:effectLst>
            <a:outerShdw blurRad="292100" dist="139700" dir="2700000" algn="tl" rotWithShape="0">
              <a:srgbClr val="333333">
                <a:alpha val="65000"/>
              </a:srgbClr>
            </a:outerShdw>
          </a:effectLst>
        </p:spPr>
      </p:pic>
      <p:pic>
        <p:nvPicPr>
          <p:cNvPr id="3" name="Picture 2" descr="Coimbra the University Capela de São Miguel3.jpg"/>
          <p:cNvPicPr>
            <a:picLocks noChangeAspect="1"/>
          </p:cNvPicPr>
          <p:nvPr/>
        </p:nvPicPr>
        <p:blipFill>
          <a:blip r:embed="rId3" cstate="print"/>
          <a:stretch>
            <a:fillRect/>
          </a:stretch>
        </p:blipFill>
        <p:spPr>
          <a:xfrm>
            <a:off x="3916363" y="0"/>
            <a:ext cx="5227637" cy="5143500"/>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spd="slow" advTm="8000">
    <p:split orient="vert"/>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Coimbra the University Capela de São Miguel14.jpg"/>
          <p:cNvPicPr>
            <a:picLocks noChangeAspect="1"/>
          </p:cNvPicPr>
          <p:nvPr/>
        </p:nvPicPr>
        <p:blipFill>
          <a:blip r:embed="rId2" cstate="print"/>
          <a:stretch>
            <a:fillRect/>
          </a:stretch>
        </p:blipFill>
        <p:spPr>
          <a:xfrm>
            <a:off x="3779838" y="0"/>
            <a:ext cx="3756025" cy="5143500"/>
          </a:xfrm>
          <a:prstGeom prst="rect">
            <a:avLst/>
          </a:prstGeom>
          <a:ln>
            <a:noFill/>
          </a:ln>
          <a:effectLst>
            <a:outerShdw blurRad="292100" dist="139700" dir="2700000" algn="tl" rotWithShape="0">
              <a:srgbClr val="333333">
                <a:alpha val="65000"/>
              </a:srgbClr>
            </a:outerShdw>
          </a:effectLst>
        </p:spPr>
      </p:pic>
      <p:pic>
        <p:nvPicPr>
          <p:cNvPr id="3" name="Picture 2" descr="Coimbra the University Capela de São Miguel9.jpg"/>
          <p:cNvPicPr>
            <a:picLocks noChangeAspect="1"/>
          </p:cNvPicPr>
          <p:nvPr/>
        </p:nvPicPr>
        <p:blipFill>
          <a:blip r:embed="rId3" cstate="print"/>
          <a:stretch>
            <a:fillRect/>
          </a:stretch>
        </p:blipFill>
        <p:spPr>
          <a:xfrm>
            <a:off x="0" y="0"/>
            <a:ext cx="3659188" cy="5143500"/>
          </a:xfrm>
          <a:prstGeom prst="rect">
            <a:avLst/>
          </a:prstGeom>
          <a:ln>
            <a:noFill/>
          </a:ln>
          <a:effectLst>
            <a:outerShdw blurRad="292100" dist="139700" dir="2700000" algn="tl" rotWithShape="0">
              <a:srgbClr val="333333">
                <a:alpha val="65000"/>
              </a:srgbClr>
            </a:outerShdw>
          </a:effectLst>
        </p:spPr>
      </p:pic>
      <p:sp>
        <p:nvSpPr>
          <p:cNvPr id="10244" name="TextBox 4"/>
          <p:cNvSpPr txBox="1">
            <a:spLocks noChangeArrowheads="1"/>
          </p:cNvSpPr>
          <p:nvPr/>
        </p:nvSpPr>
        <p:spPr bwMode="auto">
          <a:xfrm>
            <a:off x="7596188" y="1131888"/>
            <a:ext cx="1439862" cy="3970337"/>
          </a:xfrm>
          <a:prstGeom prst="rect">
            <a:avLst/>
          </a:prstGeom>
          <a:noFill/>
          <a:ln w="9525">
            <a:noFill/>
            <a:miter lim="800000"/>
            <a:headEnd/>
            <a:tailEnd/>
          </a:ln>
        </p:spPr>
        <p:txBody>
          <a:bodyPr>
            <a:spAutoFit/>
          </a:bodyPr>
          <a:lstStyle/>
          <a:p>
            <a:pPr algn="just"/>
            <a:r>
              <a:rPr lang="en-US" sz="1200">
                <a:solidFill>
                  <a:srgbClr val="601A00"/>
                </a:solidFill>
              </a:rPr>
              <a:t>The St. Michael’s Chapel has a splendid Baroque organ dated 1733</a:t>
            </a:r>
          </a:p>
          <a:p>
            <a:pPr algn="just"/>
            <a:r>
              <a:rPr lang="en-US" sz="1200">
                <a:solidFill>
                  <a:srgbClr val="601A00"/>
                </a:solidFill>
              </a:rPr>
              <a:t>In 1737 painter Gabriel Ferreira da Cunha decorated it with carving and chinoiserie in the style of João V.</a:t>
            </a:r>
          </a:p>
          <a:p>
            <a:pPr algn="just"/>
            <a:r>
              <a:rPr lang="en-US" sz="1200">
                <a:solidFill>
                  <a:srgbClr val="601A00"/>
                </a:solidFill>
              </a:rPr>
              <a:t>The walls of the nave and the chancel are lined with 17th- and 18th-century carpet-style tiles. The main altarpiece, in Mannerist style, dates from 1605. </a:t>
            </a:r>
          </a:p>
        </p:txBody>
      </p:sp>
    </p:spTree>
  </p:cSld>
  <p:clrMapOvr>
    <a:masterClrMapping/>
  </p:clrMapOvr>
  <p:transition spd="slow" advTm="20000">
    <p:split orient="vert"/>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1" descr="coimbra mich34.jpg"/>
          <p:cNvPicPr>
            <a:picLocks noChangeAspect="1"/>
          </p:cNvPicPr>
          <p:nvPr/>
        </p:nvPicPr>
        <p:blipFill>
          <a:blip r:embed="rId2" cstate="print"/>
          <a:srcRect/>
          <a:stretch>
            <a:fillRect/>
          </a:stretch>
        </p:blipFill>
        <p:spPr bwMode="auto">
          <a:xfrm>
            <a:off x="1428750" y="0"/>
            <a:ext cx="7715250" cy="5143500"/>
          </a:xfrm>
          <a:prstGeom prst="rect">
            <a:avLst/>
          </a:prstGeom>
          <a:noFill/>
          <a:ln w="9525">
            <a:noFill/>
            <a:miter lim="800000"/>
            <a:headEnd/>
            <a:tailEnd/>
          </a:ln>
        </p:spPr>
      </p:pic>
      <p:pic>
        <p:nvPicPr>
          <p:cNvPr id="3" name="Picture 2" descr="Coimbra the University Capela de São Miguel12a.jpg"/>
          <p:cNvPicPr>
            <a:picLocks noChangeAspect="1"/>
          </p:cNvPicPr>
          <p:nvPr/>
        </p:nvPicPr>
        <p:blipFill>
          <a:blip r:embed="rId3" cstate="print"/>
          <a:srcRect r="85450"/>
          <a:stretch>
            <a:fillRect/>
          </a:stretch>
        </p:blipFill>
        <p:spPr>
          <a:xfrm>
            <a:off x="0" y="0"/>
            <a:ext cx="1331913" cy="5143500"/>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spd="slow" advTm="8000">
    <p:split orient="vert"/>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1" descr="coimbra mich3.jpg"/>
          <p:cNvPicPr>
            <a:picLocks noChangeAspect="1"/>
          </p:cNvPicPr>
          <p:nvPr/>
        </p:nvPicPr>
        <p:blipFill>
          <a:blip r:embed="rId2" cstate="print"/>
          <a:srcRect/>
          <a:stretch>
            <a:fillRect/>
          </a:stretch>
        </p:blipFill>
        <p:spPr bwMode="auto">
          <a:xfrm>
            <a:off x="1416050" y="0"/>
            <a:ext cx="7727950" cy="5143500"/>
          </a:xfrm>
          <a:prstGeom prst="rect">
            <a:avLst/>
          </a:prstGeom>
          <a:noFill/>
          <a:ln w="9525">
            <a:noFill/>
            <a:miter lim="800000"/>
            <a:headEnd/>
            <a:tailEnd/>
          </a:ln>
        </p:spPr>
      </p:pic>
      <p:pic>
        <p:nvPicPr>
          <p:cNvPr id="3" name="Picture 2" descr="Coimbra the University Capela de São Miguel12.jpg"/>
          <p:cNvPicPr>
            <a:picLocks noChangeAspect="1"/>
          </p:cNvPicPr>
          <p:nvPr/>
        </p:nvPicPr>
        <p:blipFill>
          <a:blip r:embed="rId3" cstate="print"/>
          <a:srcRect r="52865"/>
          <a:stretch>
            <a:fillRect/>
          </a:stretch>
        </p:blipFill>
        <p:spPr>
          <a:xfrm>
            <a:off x="0" y="0"/>
            <a:ext cx="1331913" cy="5143500"/>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spd="slow" advTm="8000">
    <p:split orient="vert"/>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1" descr="coimbra mich35.jpg"/>
          <p:cNvPicPr>
            <a:picLocks noChangeAspect="1"/>
          </p:cNvPicPr>
          <p:nvPr/>
        </p:nvPicPr>
        <p:blipFill>
          <a:blip r:embed="rId2" cstate="print"/>
          <a:srcRect/>
          <a:stretch>
            <a:fillRect/>
          </a:stretch>
        </p:blipFill>
        <p:spPr bwMode="auto">
          <a:xfrm>
            <a:off x="0" y="0"/>
            <a:ext cx="7727950" cy="5143500"/>
          </a:xfrm>
          <a:prstGeom prst="rect">
            <a:avLst/>
          </a:prstGeom>
          <a:noFill/>
          <a:ln w="9525">
            <a:noFill/>
            <a:miter lim="800000"/>
            <a:headEnd/>
            <a:tailEnd/>
          </a:ln>
        </p:spPr>
      </p:pic>
      <p:sp>
        <p:nvSpPr>
          <p:cNvPr id="13315" name="TextBox 3"/>
          <p:cNvSpPr txBox="1">
            <a:spLocks noChangeArrowheads="1"/>
          </p:cNvSpPr>
          <p:nvPr/>
        </p:nvSpPr>
        <p:spPr bwMode="auto">
          <a:xfrm>
            <a:off x="7667625" y="3389313"/>
            <a:ext cx="1476375" cy="1754187"/>
          </a:xfrm>
          <a:prstGeom prst="rect">
            <a:avLst/>
          </a:prstGeom>
          <a:noFill/>
          <a:ln w="9525">
            <a:noFill/>
            <a:miter lim="800000"/>
            <a:headEnd/>
            <a:tailEnd/>
          </a:ln>
        </p:spPr>
        <p:txBody>
          <a:bodyPr>
            <a:spAutoFit/>
          </a:bodyPr>
          <a:lstStyle/>
          <a:p>
            <a:pPr algn="just"/>
            <a:r>
              <a:rPr lang="en-US" sz="1200">
                <a:solidFill>
                  <a:srgbClr val="601A00"/>
                </a:solidFill>
              </a:rPr>
              <a:t>Simão Ferreira made the lamp of this church in 1597 and the cup between 1601 and 1602</a:t>
            </a:r>
          </a:p>
          <a:p>
            <a:pPr algn="just"/>
            <a:r>
              <a:rPr lang="en-US" sz="1200">
                <a:solidFill>
                  <a:srgbClr val="601A00"/>
                </a:solidFill>
              </a:rPr>
              <a:t>In 1684 Manuel Ramos did the pulpit.</a:t>
            </a:r>
          </a:p>
        </p:txBody>
      </p:sp>
    </p:spTree>
  </p:cSld>
  <p:clrMapOvr>
    <a:masterClrMapping/>
  </p:clrMapOvr>
  <p:transition spd="slow" advTm="14000">
    <p:split orient="vert"/>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1" descr="coimbra mich36.jpg"/>
          <p:cNvPicPr>
            <a:picLocks noChangeAspect="1"/>
          </p:cNvPicPr>
          <p:nvPr/>
        </p:nvPicPr>
        <p:blipFill>
          <a:blip r:embed="rId2" cstate="print"/>
          <a:srcRect/>
          <a:stretch>
            <a:fillRect/>
          </a:stretch>
        </p:blipFill>
        <p:spPr bwMode="auto">
          <a:xfrm>
            <a:off x="2286000" y="0"/>
            <a:ext cx="6858000" cy="5143500"/>
          </a:xfrm>
          <a:prstGeom prst="rect">
            <a:avLst/>
          </a:prstGeom>
          <a:noFill/>
          <a:ln w="9525">
            <a:noFill/>
            <a:miter lim="800000"/>
            <a:headEnd/>
            <a:tailEnd/>
          </a:ln>
        </p:spPr>
      </p:pic>
      <p:pic>
        <p:nvPicPr>
          <p:cNvPr id="3" name="Picture 2" descr="Coimbra the University Capela de São Miguel2.JPG"/>
          <p:cNvPicPr>
            <a:picLocks noChangeAspect="1"/>
          </p:cNvPicPr>
          <p:nvPr/>
        </p:nvPicPr>
        <p:blipFill>
          <a:blip r:embed="rId3" cstate="print"/>
          <a:srcRect l="33075" r="42912"/>
          <a:stretch>
            <a:fillRect/>
          </a:stretch>
        </p:blipFill>
        <p:spPr>
          <a:xfrm>
            <a:off x="0" y="0"/>
            <a:ext cx="2195513" cy="5143500"/>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spd="slow" advTm="8000">
    <p:split orient="vert"/>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1" descr="Coimbra the University Capela de São Miguel28.JPG"/>
          <p:cNvPicPr>
            <a:picLocks noChangeAspect="1"/>
          </p:cNvPicPr>
          <p:nvPr/>
        </p:nvPicPr>
        <p:blipFill>
          <a:blip r:embed="rId2" cstate="print"/>
          <a:srcRect/>
          <a:stretch>
            <a:fillRect/>
          </a:stretch>
        </p:blipFill>
        <p:spPr bwMode="auto">
          <a:xfrm>
            <a:off x="2286000" y="0"/>
            <a:ext cx="6858000" cy="5143500"/>
          </a:xfrm>
          <a:prstGeom prst="rect">
            <a:avLst/>
          </a:prstGeom>
          <a:noFill/>
          <a:ln w="9525">
            <a:noFill/>
            <a:miter lim="800000"/>
            <a:headEnd/>
            <a:tailEnd/>
          </a:ln>
        </p:spPr>
      </p:pic>
      <p:pic>
        <p:nvPicPr>
          <p:cNvPr id="4" name="Picture 3" descr="Coimbra the University Capela de São Miguel2230.jpg"/>
          <p:cNvPicPr>
            <a:picLocks noChangeAspect="1"/>
          </p:cNvPicPr>
          <p:nvPr/>
        </p:nvPicPr>
        <p:blipFill>
          <a:blip r:embed="rId3" cstate="print"/>
          <a:srcRect r="70686"/>
          <a:stretch>
            <a:fillRect/>
          </a:stretch>
        </p:blipFill>
        <p:spPr>
          <a:xfrm>
            <a:off x="0" y="0"/>
            <a:ext cx="2195513" cy="5143500"/>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spd="slow" advTm="8000">
    <p:split orient="vert"/>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1" descr="Coimbra the University Capela de São Miguel12a.jpg"/>
          <p:cNvPicPr>
            <a:picLocks noChangeAspect="1"/>
          </p:cNvPicPr>
          <p:nvPr/>
        </p:nvPicPr>
        <p:blipFill>
          <a:blip r:embed="rId2" cstate="print"/>
          <a:srcRect/>
          <a:stretch>
            <a:fillRect/>
          </a:stretch>
        </p:blipFill>
        <p:spPr bwMode="auto">
          <a:xfrm>
            <a:off x="-4763" y="0"/>
            <a:ext cx="9153526" cy="5143500"/>
          </a:xfrm>
          <a:prstGeom prst="rect">
            <a:avLst/>
          </a:prstGeom>
          <a:noFill/>
          <a:ln w="9525">
            <a:noFill/>
            <a:miter lim="800000"/>
            <a:headEnd/>
            <a:tailEnd/>
          </a:ln>
        </p:spPr>
      </p:pic>
    </p:spTree>
  </p:cSld>
  <p:clrMapOvr>
    <a:masterClrMapping/>
  </p:clrMapOvr>
  <p:transition spd="slow" advTm="8000">
    <p:split orient="vert"/>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1" descr="Coimbra the University Capela de São Miguel13 balcony.jpg"/>
          <p:cNvPicPr>
            <a:picLocks noChangeAspect="1"/>
          </p:cNvPicPr>
          <p:nvPr/>
        </p:nvPicPr>
        <p:blipFill>
          <a:blip r:embed="rId2" cstate="print"/>
          <a:srcRect/>
          <a:stretch>
            <a:fillRect/>
          </a:stretch>
        </p:blipFill>
        <p:spPr bwMode="auto">
          <a:xfrm>
            <a:off x="0" y="0"/>
            <a:ext cx="6858000" cy="5143500"/>
          </a:xfrm>
          <a:prstGeom prst="rect">
            <a:avLst/>
          </a:prstGeom>
          <a:noFill/>
          <a:ln w="9525">
            <a:noFill/>
            <a:miter lim="800000"/>
            <a:headEnd/>
            <a:tailEnd/>
          </a:ln>
        </p:spPr>
      </p:pic>
      <p:pic>
        <p:nvPicPr>
          <p:cNvPr id="17411" name="Picture 2" descr="Coimbra the University Capela de São Miguel2.JPG"/>
          <p:cNvPicPr>
            <a:picLocks noChangeAspect="1"/>
          </p:cNvPicPr>
          <p:nvPr/>
        </p:nvPicPr>
        <p:blipFill>
          <a:blip r:embed="rId3" cstate="print"/>
          <a:srcRect l="56699" r="19289"/>
          <a:stretch>
            <a:fillRect/>
          </a:stretch>
        </p:blipFill>
        <p:spPr bwMode="auto">
          <a:xfrm>
            <a:off x="6948488" y="0"/>
            <a:ext cx="2195512" cy="5143500"/>
          </a:xfrm>
          <a:prstGeom prst="rect">
            <a:avLst/>
          </a:prstGeom>
          <a:noFill/>
          <a:ln w="9525">
            <a:noFill/>
            <a:miter lim="800000"/>
            <a:headEnd/>
            <a:tailEnd/>
          </a:ln>
        </p:spPr>
      </p:pic>
    </p:spTree>
  </p:cSld>
  <p:clrMapOvr>
    <a:masterClrMapping/>
  </p:clrMapOvr>
  <p:transition spd="slow" advTm="8000">
    <p:split orient="vert"/>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coimbra mich37.jpg"/>
          <p:cNvPicPr>
            <a:picLocks noChangeAspect="1"/>
          </p:cNvPicPr>
          <p:nvPr/>
        </p:nvPicPr>
        <p:blipFill>
          <a:blip r:embed="rId2" cstate="print"/>
          <a:srcRect l="14965"/>
          <a:stretch>
            <a:fillRect/>
          </a:stretch>
        </p:blipFill>
        <p:spPr>
          <a:xfrm>
            <a:off x="0" y="0"/>
            <a:ext cx="5830888" cy="5143500"/>
          </a:xfrm>
          <a:prstGeom prst="rect">
            <a:avLst/>
          </a:prstGeom>
          <a:ln>
            <a:noFill/>
          </a:ln>
          <a:effectLst>
            <a:outerShdw blurRad="292100" dist="139700" dir="2700000" algn="tl" rotWithShape="0">
              <a:srgbClr val="333333">
                <a:alpha val="65000"/>
              </a:srgbClr>
            </a:outerShdw>
          </a:effectLst>
        </p:spPr>
      </p:pic>
      <p:pic>
        <p:nvPicPr>
          <p:cNvPr id="18435" name="Picture 4" descr="Coimbra the University Capela de São Miguel1.jpeg"/>
          <p:cNvPicPr>
            <a:picLocks noChangeAspect="1"/>
          </p:cNvPicPr>
          <p:nvPr/>
        </p:nvPicPr>
        <p:blipFill>
          <a:blip r:embed="rId3" cstate="print"/>
          <a:srcRect/>
          <a:stretch>
            <a:fillRect/>
          </a:stretch>
        </p:blipFill>
        <p:spPr bwMode="auto">
          <a:xfrm>
            <a:off x="5908675" y="0"/>
            <a:ext cx="3235325" cy="5143500"/>
          </a:xfrm>
          <a:prstGeom prst="rect">
            <a:avLst/>
          </a:prstGeom>
          <a:noFill/>
          <a:ln w="9525">
            <a:noFill/>
            <a:miter lim="800000"/>
            <a:headEnd/>
            <a:tailEnd/>
          </a:ln>
        </p:spPr>
      </p:pic>
    </p:spTree>
  </p:cSld>
  <p:clrMapOvr>
    <a:masterClrMapping/>
  </p:clrMapOvr>
  <p:transition spd="slow" advTm="8000">
    <p:split orient="vert"/>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3" descr="Coimbra the University Capela de São Miguel2.JPG"/>
          <p:cNvPicPr>
            <a:picLocks noChangeAspect="1"/>
          </p:cNvPicPr>
          <p:nvPr/>
        </p:nvPicPr>
        <p:blipFill>
          <a:blip r:embed="rId2" cstate="print"/>
          <a:srcRect/>
          <a:stretch>
            <a:fillRect/>
          </a:stretch>
        </p:blipFill>
        <p:spPr bwMode="auto">
          <a:xfrm>
            <a:off x="0" y="0"/>
            <a:ext cx="9144000" cy="5143500"/>
          </a:xfrm>
          <a:prstGeom prst="rect">
            <a:avLst/>
          </a:prstGeom>
          <a:noFill/>
          <a:ln w="9525">
            <a:noFill/>
            <a:miter lim="800000"/>
            <a:headEnd/>
            <a:tailEnd/>
          </a:ln>
        </p:spPr>
      </p:pic>
    </p:spTree>
  </p:cSld>
  <p:clrMapOvr>
    <a:masterClrMapping/>
  </p:clrMapOvr>
  <p:transition spd="slow" advTm="8000">
    <p:split orient="vert"/>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Coimbra the University Capela de São Miguel25.jpg"/>
          <p:cNvPicPr>
            <a:picLocks noChangeAspect="1"/>
          </p:cNvPicPr>
          <p:nvPr/>
        </p:nvPicPr>
        <p:blipFill>
          <a:blip r:embed="rId2" cstate="print"/>
          <a:stretch>
            <a:fillRect/>
          </a:stretch>
        </p:blipFill>
        <p:spPr>
          <a:xfrm>
            <a:off x="0" y="0"/>
            <a:ext cx="7715250" cy="5143500"/>
          </a:xfrm>
          <a:prstGeom prst="rect">
            <a:avLst/>
          </a:prstGeom>
          <a:ln>
            <a:noFill/>
          </a:ln>
          <a:effectLst>
            <a:outerShdw blurRad="292100" dist="139700" dir="2700000" algn="tl" rotWithShape="0">
              <a:srgbClr val="333333">
                <a:alpha val="65000"/>
              </a:srgbClr>
            </a:outerShdw>
          </a:effectLst>
        </p:spPr>
      </p:pic>
      <p:pic>
        <p:nvPicPr>
          <p:cNvPr id="4" name="Picture 3" descr="x coimbra index.jpeg"/>
          <p:cNvPicPr>
            <a:picLocks noChangeAspect="1"/>
          </p:cNvPicPr>
          <p:nvPr/>
        </p:nvPicPr>
        <p:blipFill>
          <a:blip r:embed="rId3" cstate="print"/>
          <a:stretch>
            <a:fillRect/>
          </a:stretch>
        </p:blipFill>
        <p:spPr>
          <a:xfrm>
            <a:off x="7740650" y="123825"/>
            <a:ext cx="1341438" cy="1871663"/>
          </a:xfrm>
          <a:prstGeom prst="rect">
            <a:avLst/>
          </a:prstGeom>
          <a:ln>
            <a:noFill/>
          </a:ln>
          <a:effectLst>
            <a:outerShdw blurRad="292100" dist="139700" dir="2700000" algn="tl" rotWithShape="0">
              <a:srgbClr val="333333">
                <a:alpha val="65000"/>
              </a:srgbClr>
            </a:outerShdw>
          </a:effectLst>
        </p:spPr>
      </p:pic>
      <p:sp>
        <p:nvSpPr>
          <p:cNvPr id="20484" name="TextBox 4"/>
          <p:cNvSpPr txBox="1">
            <a:spLocks noChangeArrowheads="1"/>
          </p:cNvSpPr>
          <p:nvPr/>
        </p:nvSpPr>
        <p:spPr bwMode="auto">
          <a:xfrm>
            <a:off x="7740650" y="2716213"/>
            <a:ext cx="1403350" cy="2308225"/>
          </a:xfrm>
          <a:prstGeom prst="rect">
            <a:avLst/>
          </a:prstGeom>
          <a:noFill/>
          <a:ln w="9525">
            <a:noFill/>
            <a:miter lim="800000"/>
            <a:headEnd/>
            <a:tailEnd/>
          </a:ln>
        </p:spPr>
        <p:txBody>
          <a:bodyPr>
            <a:spAutoFit/>
          </a:bodyPr>
          <a:lstStyle/>
          <a:p>
            <a:pPr algn="just"/>
            <a:r>
              <a:rPr lang="en-US" sz="1200">
                <a:solidFill>
                  <a:srgbClr val="601A00"/>
                </a:solidFill>
              </a:rPr>
              <a:t>The chapel is a tourist attraction of the university old quarter in upper Coimbra. It has a choir, Coro da Capela da Universidade de Coimbra, that performs in the church.</a:t>
            </a:r>
          </a:p>
          <a:p>
            <a:pPr algn="just"/>
            <a:endParaRPr lang="en-US" sz="1200">
              <a:solidFill>
                <a:srgbClr val="601A00"/>
              </a:solidFill>
            </a:endParaRPr>
          </a:p>
        </p:txBody>
      </p:sp>
    </p:spTree>
  </p:cSld>
  <p:clrMapOvr>
    <a:masterClrMapping/>
  </p:clrMapOvr>
  <p:transition spd="slow" advTm="15000">
    <p:split orient="vert"/>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1" descr="Coimbra the University Capela de São Miguel2230.jpg"/>
          <p:cNvPicPr>
            <a:picLocks noChangeAspect="1"/>
          </p:cNvPicPr>
          <p:nvPr/>
        </p:nvPicPr>
        <p:blipFill>
          <a:blip r:embed="rId2" cstate="print"/>
          <a:srcRect/>
          <a:stretch>
            <a:fillRect/>
          </a:stretch>
        </p:blipFill>
        <p:spPr bwMode="auto">
          <a:xfrm>
            <a:off x="0" y="0"/>
            <a:ext cx="7489825" cy="5143500"/>
          </a:xfrm>
          <a:prstGeom prst="rect">
            <a:avLst/>
          </a:prstGeom>
          <a:noFill/>
          <a:ln w="9525">
            <a:noFill/>
            <a:miter lim="800000"/>
            <a:headEnd/>
            <a:tailEnd/>
          </a:ln>
        </p:spPr>
      </p:pic>
      <p:sp>
        <p:nvSpPr>
          <p:cNvPr id="21507" name="TextBox 2"/>
          <p:cNvSpPr txBox="1">
            <a:spLocks noChangeArrowheads="1"/>
          </p:cNvSpPr>
          <p:nvPr/>
        </p:nvSpPr>
        <p:spPr bwMode="auto">
          <a:xfrm>
            <a:off x="7451725" y="1911350"/>
            <a:ext cx="1620838" cy="3232150"/>
          </a:xfrm>
          <a:prstGeom prst="rect">
            <a:avLst/>
          </a:prstGeom>
          <a:noFill/>
          <a:ln w="9525">
            <a:noFill/>
            <a:miter lim="800000"/>
            <a:headEnd/>
            <a:tailEnd/>
          </a:ln>
        </p:spPr>
        <p:txBody>
          <a:bodyPr>
            <a:spAutoFit/>
          </a:bodyPr>
          <a:lstStyle/>
          <a:p>
            <a:pPr algn="just"/>
            <a:r>
              <a:rPr lang="en-US" sz="1200">
                <a:solidFill>
                  <a:srgbClr val="601A00"/>
                </a:solidFill>
              </a:rPr>
              <a:t>Although Coimbra University teaching and administrative staff has priority, São Miguel Chapel rents its spare time and space to any person outside the university community and is a popular place for catholic weddings in the town, even among couples with loose or absent connections to the university itself.</a:t>
            </a:r>
          </a:p>
          <a:p>
            <a:pPr algn="just"/>
            <a:endParaRPr lang="en-US" sz="1200">
              <a:solidFill>
                <a:srgbClr val="601A00"/>
              </a:solidFill>
            </a:endParaRPr>
          </a:p>
        </p:txBody>
      </p:sp>
    </p:spTree>
  </p:cSld>
  <p:clrMapOvr>
    <a:masterClrMapping/>
  </p:clrMapOvr>
  <p:transition spd="slow" advTm="22000">
    <p:split orient="vert"/>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1" descr="coimbra st mich1.jpg"/>
          <p:cNvPicPr>
            <a:picLocks noChangeAspect="1"/>
          </p:cNvPicPr>
          <p:nvPr/>
        </p:nvPicPr>
        <p:blipFill>
          <a:blip r:embed="rId2" cstate="print"/>
          <a:srcRect/>
          <a:stretch>
            <a:fillRect/>
          </a:stretch>
        </p:blipFill>
        <p:spPr bwMode="auto">
          <a:xfrm>
            <a:off x="-4763" y="0"/>
            <a:ext cx="9153526" cy="5143500"/>
          </a:xfrm>
          <a:prstGeom prst="rect">
            <a:avLst/>
          </a:prstGeom>
          <a:noFill/>
          <a:ln w="9525">
            <a:noFill/>
            <a:miter lim="800000"/>
            <a:headEnd/>
            <a:tailEnd/>
          </a:ln>
        </p:spPr>
      </p:pic>
    </p:spTree>
  </p:cSld>
  <p:clrMapOvr>
    <a:masterClrMapping/>
  </p:clrMapOvr>
  <p:transition spd="slow" advTm="8000">
    <p:split orient="vert"/>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Coimbra the University Capela de São Miguel29.jpg"/>
          <p:cNvPicPr>
            <a:picLocks noChangeAspect="1"/>
          </p:cNvPicPr>
          <p:nvPr/>
        </p:nvPicPr>
        <p:blipFill>
          <a:blip r:embed="rId2" cstate="print"/>
          <a:stretch>
            <a:fillRect/>
          </a:stretch>
        </p:blipFill>
        <p:spPr>
          <a:xfrm>
            <a:off x="0" y="0"/>
            <a:ext cx="3857625" cy="5143500"/>
          </a:xfrm>
          <a:prstGeom prst="rect">
            <a:avLst/>
          </a:prstGeom>
          <a:ln>
            <a:noFill/>
          </a:ln>
          <a:effectLst>
            <a:outerShdw blurRad="292100" dist="139700" dir="2700000" algn="tl" rotWithShape="0">
              <a:srgbClr val="333333">
                <a:alpha val="65000"/>
              </a:srgbClr>
            </a:outerShdw>
          </a:effectLst>
        </p:spPr>
      </p:pic>
      <p:pic>
        <p:nvPicPr>
          <p:cNvPr id="3" name="Picture 2" descr="Coimbra the University Capela de São Miguel2231.jpg"/>
          <p:cNvPicPr>
            <a:picLocks noChangeAspect="1"/>
          </p:cNvPicPr>
          <p:nvPr/>
        </p:nvPicPr>
        <p:blipFill>
          <a:blip r:embed="rId3" cstate="print"/>
          <a:stretch>
            <a:fillRect/>
          </a:stretch>
        </p:blipFill>
        <p:spPr>
          <a:xfrm>
            <a:off x="4140200" y="0"/>
            <a:ext cx="3870325" cy="5143500"/>
          </a:xfrm>
          <a:prstGeom prst="rect">
            <a:avLst/>
          </a:prstGeom>
          <a:ln>
            <a:noFill/>
          </a:ln>
          <a:effectLst>
            <a:outerShdw blurRad="292100" dist="139700" dir="2700000" algn="tl" rotWithShape="0">
              <a:srgbClr val="333333">
                <a:alpha val="65000"/>
              </a:srgbClr>
            </a:outerShdw>
          </a:effectLst>
        </p:spPr>
      </p:pic>
      <p:sp>
        <p:nvSpPr>
          <p:cNvPr id="23556" name="TextBox 3"/>
          <p:cNvSpPr txBox="1">
            <a:spLocks noChangeArrowheads="1"/>
          </p:cNvSpPr>
          <p:nvPr/>
        </p:nvSpPr>
        <p:spPr bwMode="auto">
          <a:xfrm>
            <a:off x="7956550" y="4371975"/>
            <a:ext cx="1187450" cy="646113"/>
          </a:xfrm>
          <a:prstGeom prst="rect">
            <a:avLst/>
          </a:prstGeom>
          <a:noFill/>
          <a:ln w="9525">
            <a:noFill/>
            <a:miter lim="800000"/>
            <a:headEnd/>
            <a:tailEnd/>
          </a:ln>
        </p:spPr>
        <p:txBody>
          <a:bodyPr>
            <a:spAutoFit/>
          </a:bodyPr>
          <a:lstStyle/>
          <a:p>
            <a:pPr algn="ctr"/>
            <a:r>
              <a:rPr lang="en-US" sz="1200">
                <a:solidFill>
                  <a:srgbClr val="601A00"/>
                </a:solidFill>
              </a:rPr>
              <a:t>The organ dating from 1732</a:t>
            </a:r>
          </a:p>
        </p:txBody>
      </p:sp>
    </p:spTree>
  </p:cSld>
  <p:clrMapOvr>
    <a:masterClrMapping/>
  </p:clrMapOvr>
  <p:transition spd="slow" advTm="10000">
    <p:split orient="vert"/>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Coimbra the University Capela de São Miguel26.jpg"/>
          <p:cNvPicPr>
            <a:picLocks noChangeAspect="1"/>
          </p:cNvPicPr>
          <p:nvPr/>
        </p:nvPicPr>
        <p:blipFill>
          <a:blip r:embed="rId2" cstate="print"/>
          <a:stretch>
            <a:fillRect/>
          </a:stretch>
        </p:blipFill>
        <p:spPr>
          <a:xfrm>
            <a:off x="0" y="0"/>
            <a:ext cx="2927350" cy="5143500"/>
          </a:xfrm>
          <a:prstGeom prst="rect">
            <a:avLst/>
          </a:prstGeom>
          <a:ln>
            <a:noFill/>
          </a:ln>
          <a:effectLst>
            <a:outerShdw blurRad="292100" dist="139700" dir="2700000" algn="tl" rotWithShape="0">
              <a:srgbClr val="333333">
                <a:alpha val="65000"/>
              </a:srgbClr>
            </a:outerShdw>
          </a:effectLst>
        </p:spPr>
      </p:pic>
      <p:pic>
        <p:nvPicPr>
          <p:cNvPr id="3" name="Picture 2" descr="Coimbra the University Capela de São Miguel42.JPG"/>
          <p:cNvPicPr>
            <a:picLocks noChangeAspect="1"/>
          </p:cNvPicPr>
          <p:nvPr/>
        </p:nvPicPr>
        <p:blipFill>
          <a:blip r:embed="rId3" cstate="print"/>
          <a:stretch>
            <a:fillRect/>
          </a:stretch>
        </p:blipFill>
        <p:spPr>
          <a:xfrm>
            <a:off x="3132138" y="0"/>
            <a:ext cx="3857625" cy="5143500"/>
          </a:xfrm>
          <a:prstGeom prst="rect">
            <a:avLst/>
          </a:prstGeom>
          <a:ln>
            <a:noFill/>
          </a:ln>
          <a:effectLst>
            <a:outerShdw blurRad="292100" dist="139700" dir="2700000" algn="tl" rotWithShape="0">
              <a:srgbClr val="333333">
                <a:alpha val="65000"/>
              </a:srgbClr>
            </a:outerShdw>
          </a:effectLst>
        </p:spPr>
      </p:pic>
      <p:pic>
        <p:nvPicPr>
          <p:cNvPr id="24580" name="Picture 3" descr="Coimbra the University Capela de São Miguel43.JPG"/>
          <p:cNvPicPr>
            <a:picLocks noChangeAspect="1"/>
          </p:cNvPicPr>
          <p:nvPr/>
        </p:nvPicPr>
        <p:blipFill>
          <a:blip r:embed="rId4" cstate="print"/>
          <a:srcRect l="70084"/>
          <a:stretch>
            <a:fillRect/>
          </a:stretch>
        </p:blipFill>
        <p:spPr bwMode="auto">
          <a:xfrm>
            <a:off x="7092950" y="0"/>
            <a:ext cx="2051050" cy="5143500"/>
          </a:xfrm>
          <a:prstGeom prst="rect">
            <a:avLst/>
          </a:prstGeom>
          <a:noFill/>
          <a:ln w="9525">
            <a:noFill/>
            <a:miter lim="800000"/>
            <a:headEnd/>
            <a:tailEnd/>
          </a:ln>
        </p:spPr>
      </p:pic>
    </p:spTree>
  </p:cSld>
  <p:clrMapOvr>
    <a:masterClrMapping/>
  </p:clrMapOvr>
  <p:transition spd="slow" advTm="10000">
    <p:split orient="vert"/>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Coimbra the University Escultura de Santa Catarina).jpg"/>
          <p:cNvPicPr>
            <a:picLocks noChangeAspect="1"/>
          </p:cNvPicPr>
          <p:nvPr/>
        </p:nvPicPr>
        <p:blipFill>
          <a:blip r:embed="rId2" cstate="print"/>
          <a:stretch>
            <a:fillRect/>
          </a:stretch>
        </p:blipFill>
        <p:spPr>
          <a:xfrm>
            <a:off x="0" y="0"/>
            <a:ext cx="7800975" cy="5143500"/>
          </a:xfrm>
          <a:prstGeom prst="rect">
            <a:avLst/>
          </a:prstGeom>
          <a:ln>
            <a:noFill/>
          </a:ln>
          <a:effectLst>
            <a:outerShdw blurRad="292100" dist="139700" dir="2700000" algn="tl" rotWithShape="0">
              <a:srgbClr val="333333">
                <a:alpha val="65000"/>
              </a:srgbClr>
            </a:outerShdw>
          </a:effectLst>
        </p:spPr>
      </p:pic>
      <p:sp>
        <p:nvSpPr>
          <p:cNvPr id="25603" name="TextBox 2"/>
          <p:cNvSpPr txBox="1">
            <a:spLocks noChangeArrowheads="1"/>
          </p:cNvSpPr>
          <p:nvPr/>
        </p:nvSpPr>
        <p:spPr bwMode="auto">
          <a:xfrm>
            <a:off x="7885113" y="4587875"/>
            <a:ext cx="1187450" cy="461963"/>
          </a:xfrm>
          <a:prstGeom prst="rect">
            <a:avLst/>
          </a:prstGeom>
          <a:noFill/>
          <a:ln w="9525">
            <a:noFill/>
            <a:miter lim="800000"/>
            <a:headEnd/>
            <a:tailEnd/>
          </a:ln>
        </p:spPr>
        <p:txBody>
          <a:bodyPr>
            <a:spAutoFit/>
          </a:bodyPr>
          <a:lstStyle/>
          <a:p>
            <a:pPr algn="ctr"/>
            <a:r>
              <a:rPr lang="en-US" sz="1200">
                <a:solidFill>
                  <a:srgbClr val="601A00"/>
                </a:solidFill>
              </a:rPr>
              <a:t>Santa Catarina</a:t>
            </a:r>
          </a:p>
        </p:txBody>
      </p:sp>
    </p:spTree>
  </p:cSld>
  <p:clrMapOvr>
    <a:masterClrMapping/>
  </p:clrMapOvr>
  <p:transition spd="slow" advTm="8000">
    <p:split orient="vert"/>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Coimbra the University Capela de São Miguel27.jpg"/>
          <p:cNvPicPr>
            <a:picLocks noChangeAspect="1"/>
          </p:cNvPicPr>
          <p:nvPr/>
        </p:nvPicPr>
        <p:blipFill>
          <a:blip r:embed="rId2" cstate="print"/>
          <a:stretch>
            <a:fillRect/>
          </a:stretch>
        </p:blipFill>
        <p:spPr>
          <a:xfrm>
            <a:off x="0" y="0"/>
            <a:ext cx="3857625" cy="5143500"/>
          </a:xfrm>
          <a:prstGeom prst="rect">
            <a:avLst/>
          </a:prstGeom>
          <a:ln>
            <a:noFill/>
          </a:ln>
          <a:effectLst>
            <a:outerShdw blurRad="292100" dist="139700" dir="2700000" algn="tl" rotWithShape="0">
              <a:srgbClr val="333333">
                <a:alpha val="65000"/>
              </a:srgbClr>
            </a:outerShdw>
          </a:effectLst>
        </p:spPr>
      </p:pic>
      <p:pic>
        <p:nvPicPr>
          <p:cNvPr id="26627" name="Picture 3" descr="Coimbra the University Capela de São Miguel43.JPG"/>
          <p:cNvPicPr>
            <a:picLocks noChangeAspect="1"/>
          </p:cNvPicPr>
          <p:nvPr/>
        </p:nvPicPr>
        <p:blipFill>
          <a:blip r:embed="rId3" cstate="print"/>
          <a:srcRect l="7616" r="17317"/>
          <a:stretch>
            <a:fillRect/>
          </a:stretch>
        </p:blipFill>
        <p:spPr bwMode="auto">
          <a:xfrm>
            <a:off x="3995738" y="0"/>
            <a:ext cx="5148262" cy="5143500"/>
          </a:xfrm>
          <a:prstGeom prst="rect">
            <a:avLst/>
          </a:prstGeom>
          <a:noFill/>
          <a:ln w="9525">
            <a:noFill/>
            <a:miter lim="800000"/>
            <a:headEnd/>
            <a:tailEnd/>
          </a:ln>
        </p:spPr>
      </p:pic>
    </p:spTree>
  </p:cSld>
  <p:clrMapOvr>
    <a:masterClrMapping/>
  </p:clrMapOvr>
  <p:transition spd="slow" advTm="8000">
    <p:split orient="vert"/>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1" descr="Coimbra_university_church.jpg"/>
          <p:cNvPicPr>
            <a:picLocks noChangeAspect="1"/>
          </p:cNvPicPr>
          <p:nvPr/>
        </p:nvPicPr>
        <p:blipFill>
          <a:blip r:embed="rId2" cstate="print"/>
          <a:srcRect/>
          <a:stretch>
            <a:fillRect/>
          </a:stretch>
        </p:blipFill>
        <p:spPr bwMode="auto">
          <a:xfrm>
            <a:off x="0" y="0"/>
            <a:ext cx="3205163" cy="5143500"/>
          </a:xfrm>
          <a:prstGeom prst="rect">
            <a:avLst/>
          </a:prstGeom>
          <a:noFill/>
          <a:ln w="9525">
            <a:noFill/>
            <a:miter lim="800000"/>
            <a:headEnd/>
            <a:tailEnd/>
          </a:ln>
        </p:spPr>
      </p:pic>
      <p:pic>
        <p:nvPicPr>
          <p:cNvPr id="27651" name="Picture 2" descr="Coimbra_university_churchq.jpg"/>
          <p:cNvPicPr>
            <a:picLocks noChangeAspect="1"/>
          </p:cNvPicPr>
          <p:nvPr/>
        </p:nvPicPr>
        <p:blipFill>
          <a:blip r:embed="rId3" cstate="print"/>
          <a:srcRect l="6320" r="29535"/>
          <a:stretch>
            <a:fillRect/>
          </a:stretch>
        </p:blipFill>
        <p:spPr bwMode="auto">
          <a:xfrm>
            <a:off x="3276600" y="0"/>
            <a:ext cx="5867400" cy="5143500"/>
          </a:xfrm>
          <a:prstGeom prst="rect">
            <a:avLst/>
          </a:prstGeom>
          <a:noFill/>
          <a:ln w="9525">
            <a:noFill/>
            <a:miter lim="800000"/>
            <a:headEnd/>
            <a:tailEnd/>
          </a:ln>
        </p:spPr>
      </p:pic>
    </p:spTree>
  </p:cSld>
  <p:clrMapOvr>
    <a:masterClrMapping/>
  </p:clrMapOvr>
  <p:transition spd="slow" advTm="8000">
    <p:split orient="vert"/>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Coimbra the University Capela de São Miguel41.JPG"/>
          <p:cNvPicPr>
            <a:picLocks noChangeAspect="1"/>
          </p:cNvPicPr>
          <p:nvPr/>
        </p:nvPicPr>
        <p:blipFill>
          <a:blip r:embed="rId2" cstate="print"/>
          <a:stretch>
            <a:fillRect/>
          </a:stretch>
        </p:blipFill>
        <p:spPr>
          <a:xfrm>
            <a:off x="0" y="0"/>
            <a:ext cx="3857625" cy="5143500"/>
          </a:xfrm>
          <a:prstGeom prst="rect">
            <a:avLst/>
          </a:prstGeom>
          <a:ln>
            <a:noFill/>
          </a:ln>
          <a:effectLst>
            <a:outerShdw blurRad="292100" dist="139700" dir="2700000" algn="tl" rotWithShape="0">
              <a:srgbClr val="333333">
                <a:alpha val="65000"/>
              </a:srgbClr>
            </a:outerShdw>
          </a:effectLst>
        </p:spPr>
      </p:pic>
      <p:sp>
        <p:nvSpPr>
          <p:cNvPr id="28675" name="TextBox 2"/>
          <p:cNvSpPr txBox="1">
            <a:spLocks noChangeArrowheads="1"/>
          </p:cNvSpPr>
          <p:nvPr/>
        </p:nvSpPr>
        <p:spPr bwMode="auto">
          <a:xfrm>
            <a:off x="0" y="4867275"/>
            <a:ext cx="2916238" cy="276225"/>
          </a:xfrm>
          <a:prstGeom prst="rect">
            <a:avLst/>
          </a:prstGeom>
          <a:noFill/>
          <a:ln w="9525">
            <a:noFill/>
            <a:miter lim="800000"/>
            <a:headEnd/>
            <a:tailEnd/>
          </a:ln>
        </p:spPr>
        <p:txBody>
          <a:bodyPr>
            <a:spAutoFit/>
          </a:bodyPr>
          <a:lstStyle/>
          <a:p>
            <a:r>
              <a:rPr lang="en-US" sz="1200">
                <a:solidFill>
                  <a:schemeClr val="bg1"/>
                </a:solidFill>
              </a:rPr>
              <a:t>Arcángel São Miguel</a:t>
            </a:r>
          </a:p>
        </p:txBody>
      </p:sp>
      <p:pic>
        <p:nvPicPr>
          <p:cNvPr id="4" name="Picture 3" descr="Coimbra the University prisionacademica.JPG"/>
          <p:cNvPicPr>
            <a:picLocks noChangeAspect="1"/>
          </p:cNvPicPr>
          <p:nvPr/>
        </p:nvPicPr>
        <p:blipFill>
          <a:blip r:embed="rId3" cstate="print"/>
          <a:stretch>
            <a:fillRect/>
          </a:stretch>
        </p:blipFill>
        <p:spPr>
          <a:xfrm>
            <a:off x="3995738" y="0"/>
            <a:ext cx="3857625" cy="5143500"/>
          </a:xfrm>
          <a:prstGeom prst="rect">
            <a:avLst/>
          </a:prstGeom>
          <a:ln>
            <a:noFill/>
          </a:ln>
          <a:effectLst>
            <a:outerShdw blurRad="292100" dist="139700" dir="2700000" algn="tl" rotWithShape="0">
              <a:srgbClr val="333333">
                <a:alpha val="65000"/>
              </a:srgbClr>
            </a:outerShdw>
          </a:effectLst>
        </p:spPr>
      </p:pic>
      <p:sp>
        <p:nvSpPr>
          <p:cNvPr id="28677" name="TextBox 4"/>
          <p:cNvSpPr txBox="1">
            <a:spLocks noChangeArrowheads="1"/>
          </p:cNvSpPr>
          <p:nvPr/>
        </p:nvSpPr>
        <p:spPr bwMode="auto">
          <a:xfrm>
            <a:off x="7812088" y="65088"/>
            <a:ext cx="1331912" cy="5078412"/>
          </a:xfrm>
          <a:prstGeom prst="rect">
            <a:avLst/>
          </a:prstGeom>
          <a:noFill/>
          <a:ln w="9525">
            <a:noFill/>
            <a:miter lim="800000"/>
            <a:headEnd/>
            <a:tailEnd/>
          </a:ln>
        </p:spPr>
        <p:txBody>
          <a:bodyPr>
            <a:spAutoFit/>
          </a:bodyPr>
          <a:lstStyle/>
          <a:p>
            <a:pPr algn="ctr"/>
            <a:endParaRPr lang="pt-BR" sz="1200">
              <a:solidFill>
                <a:srgbClr val="601A00"/>
              </a:solidFill>
            </a:endParaRPr>
          </a:p>
          <a:p>
            <a:pPr algn="ctr"/>
            <a:r>
              <a:rPr lang="en-US" sz="1200">
                <a:solidFill>
                  <a:srgbClr val="601A00"/>
                </a:solidFill>
              </a:rPr>
              <a:t>Medieval &amp; Academic Prison</a:t>
            </a:r>
          </a:p>
          <a:p>
            <a:pPr algn="ctr"/>
            <a:r>
              <a:rPr lang="en-US" sz="1200">
                <a:solidFill>
                  <a:srgbClr val="601A00"/>
                </a:solidFill>
              </a:rPr>
              <a:t> </a:t>
            </a:r>
            <a:br>
              <a:rPr lang="en-US" sz="1200">
                <a:solidFill>
                  <a:srgbClr val="601A00"/>
                </a:solidFill>
              </a:rPr>
            </a:br>
            <a:r>
              <a:rPr lang="en-US" sz="1200">
                <a:solidFill>
                  <a:srgbClr val="601A00"/>
                </a:solidFill>
              </a:rPr>
              <a:t>As the University had its own private law court, it had to have a prison for convicted students and scholars, which functioned from 1782 until the court was abolished in 1832. Situated on the lower floor of the Joanine library, it consisted of small vaulted rooms with no direct light, and was considered unhealthy by the prisoners. </a:t>
            </a:r>
          </a:p>
        </p:txBody>
      </p:sp>
    </p:spTree>
  </p:cSld>
  <p:clrMapOvr>
    <a:masterClrMapping/>
  </p:clrMapOvr>
  <p:transition spd="slow" advTm="27000">
    <p:wheel spokes="2"/>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1" descr="Coimbra the University  the Weapons Room (Sala das Armas).jpg"/>
          <p:cNvPicPr>
            <a:picLocks noChangeAspect="1"/>
          </p:cNvPicPr>
          <p:nvPr/>
        </p:nvPicPr>
        <p:blipFill>
          <a:blip r:embed="rId2" cstate="print"/>
          <a:srcRect/>
          <a:stretch>
            <a:fillRect/>
          </a:stretch>
        </p:blipFill>
        <p:spPr bwMode="auto">
          <a:xfrm>
            <a:off x="1392238" y="0"/>
            <a:ext cx="7751762" cy="5143500"/>
          </a:xfrm>
          <a:prstGeom prst="rect">
            <a:avLst/>
          </a:prstGeom>
          <a:noFill/>
          <a:ln w="9525">
            <a:noFill/>
            <a:miter lim="800000"/>
            <a:headEnd/>
            <a:tailEnd/>
          </a:ln>
        </p:spPr>
      </p:pic>
      <p:sp>
        <p:nvSpPr>
          <p:cNvPr id="29699" name="TextBox 3"/>
          <p:cNvSpPr txBox="1">
            <a:spLocks noChangeArrowheads="1"/>
          </p:cNvSpPr>
          <p:nvPr/>
        </p:nvSpPr>
        <p:spPr bwMode="auto">
          <a:xfrm>
            <a:off x="0" y="4497388"/>
            <a:ext cx="1331913" cy="646112"/>
          </a:xfrm>
          <a:prstGeom prst="rect">
            <a:avLst/>
          </a:prstGeom>
          <a:noFill/>
          <a:ln w="9525">
            <a:noFill/>
            <a:miter lim="800000"/>
            <a:headEnd/>
            <a:tailEnd/>
          </a:ln>
        </p:spPr>
        <p:txBody>
          <a:bodyPr>
            <a:spAutoFit/>
          </a:bodyPr>
          <a:lstStyle/>
          <a:p>
            <a:pPr algn="ctr"/>
            <a:r>
              <a:rPr lang="en-US" sz="1200">
                <a:solidFill>
                  <a:srgbClr val="601A00"/>
                </a:solidFill>
              </a:rPr>
              <a:t>Coimbra University</a:t>
            </a:r>
          </a:p>
          <a:p>
            <a:pPr algn="ctr"/>
            <a:r>
              <a:rPr lang="en-US" sz="1200">
                <a:solidFill>
                  <a:srgbClr val="601A00"/>
                </a:solidFill>
              </a:rPr>
              <a:t>sala das armas</a:t>
            </a:r>
          </a:p>
        </p:txBody>
      </p:sp>
    </p:spTree>
  </p:cSld>
  <p:clrMapOvr>
    <a:masterClrMapping/>
  </p:clrMapOvr>
  <p:transition spd="slow" advTm="8000">
    <p:strips dir="rd"/>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Coimbra the University azulejosuniversidad.JPG"/>
          <p:cNvPicPr>
            <a:picLocks noChangeAspect="1"/>
          </p:cNvPicPr>
          <p:nvPr/>
        </p:nvPicPr>
        <p:blipFill>
          <a:blip r:embed="rId2" cstate="print"/>
          <a:stretch>
            <a:fillRect/>
          </a:stretch>
        </p:blipFill>
        <p:spPr>
          <a:xfrm>
            <a:off x="0" y="0"/>
            <a:ext cx="6858000" cy="5143500"/>
          </a:xfrm>
          <a:prstGeom prst="rect">
            <a:avLst/>
          </a:prstGeom>
          <a:ln>
            <a:noFill/>
          </a:ln>
          <a:effectLst>
            <a:outerShdw blurRad="292100" dist="139700" dir="2700000" algn="tl" rotWithShape="0">
              <a:srgbClr val="333333">
                <a:alpha val="65000"/>
              </a:srgbClr>
            </a:outerShdw>
          </a:effectLst>
        </p:spPr>
      </p:pic>
      <p:sp>
        <p:nvSpPr>
          <p:cNvPr id="30723" name="TextBox 3"/>
          <p:cNvSpPr txBox="1">
            <a:spLocks noChangeArrowheads="1"/>
          </p:cNvSpPr>
          <p:nvPr/>
        </p:nvSpPr>
        <p:spPr bwMode="auto">
          <a:xfrm>
            <a:off x="6875463" y="4497388"/>
            <a:ext cx="2268537" cy="646112"/>
          </a:xfrm>
          <a:prstGeom prst="rect">
            <a:avLst/>
          </a:prstGeom>
          <a:noFill/>
          <a:ln w="9525">
            <a:noFill/>
            <a:miter lim="800000"/>
            <a:headEnd/>
            <a:tailEnd/>
          </a:ln>
        </p:spPr>
        <p:txBody>
          <a:bodyPr>
            <a:spAutoFit/>
          </a:bodyPr>
          <a:lstStyle/>
          <a:p>
            <a:pPr algn="ctr"/>
            <a:r>
              <a:rPr lang="en-US" sz="1200">
                <a:solidFill>
                  <a:srgbClr val="601A00"/>
                </a:solidFill>
              </a:rPr>
              <a:t>Coimbra the University</a:t>
            </a:r>
          </a:p>
          <a:p>
            <a:pPr algn="ctr"/>
            <a:r>
              <a:rPr lang="en-US" sz="1200">
                <a:solidFill>
                  <a:srgbClr val="601A00"/>
                </a:solidFill>
              </a:rPr>
              <a:t>Decoration interior sala das armas</a:t>
            </a:r>
          </a:p>
        </p:txBody>
      </p:sp>
      <p:pic>
        <p:nvPicPr>
          <p:cNvPr id="4" name="Picture 3" descr="index1.jpeg"/>
          <p:cNvPicPr>
            <a:picLocks noChangeAspect="1"/>
          </p:cNvPicPr>
          <p:nvPr/>
        </p:nvPicPr>
        <p:blipFill>
          <a:blip r:embed="rId3" cstate="print"/>
          <a:stretch>
            <a:fillRect/>
          </a:stretch>
        </p:blipFill>
        <p:spPr>
          <a:xfrm>
            <a:off x="6951663" y="0"/>
            <a:ext cx="2192337" cy="1635125"/>
          </a:xfrm>
          <a:prstGeom prst="rect">
            <a:avLst/>
          </a:prstGeom>
          <a:ln>
            <a:noFill/>
          </a:ln>
          <a:effectLst>
            <a:outerShdw blurRad="292100" dist="139700" dir="2700000" algn="tl" rotWithShape="0">
              <a:srgbClr val="333333">
                <a:alpha val="65000"/>
              </a:srgbClr>
            </a:outerShdw>
          </a:effectLst>
        </p:spPr>
      </p:pic>
      <p:pic>
        <p:nvPicPr>
          <p:cNvPr id="5" name="Picture 4" descr="index.2jpeg.jpeg"/>
          <p:cNvPicPr>
            <a:picLocks noChangeAspect="1"/>
          </p:cNvPicPr>
          <p:nvPr/>
        </p:nvPicPr>
        <p:blipFill>
          <a:blip r:embed="rId4" cstate="print"/>
          <a:stretch>
            <a:fillRect/>
          </a:stretch>
        </p:blipFill>
        <p:spPr>
          <a:xfrm>
            <a:off x="6948488" y="1779588"/>
            <a:ext cx="2195512" cy="1644650"/>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spd="slow" advTm="12000">
    <p:strips dir="ru"/>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Coimbra the University sala das armas4.JPG"/>
          <p:cNvPicPr>
            <a:picLocks noChangeAspect="1"/>
          </p:cNvPicPr>
          <p:nvPr/>
        </p:nvPicPr>
        <p:blipFill>
          <a:blip r:embed="rId2" cstate="print"/>
          <a:stretch>
            <a:fillRect/>
          </a:stretch>
        </p:blipFill>
        <p:spPr>
          <a:xfrm>
            <a:off x="0" y="0"/>
            <a:ext cx="3857625" cy="5143500"/>
          </a:xfrm>
          <a:prstGeom prst="rect">
            <a:avLst/>
          </a:prstGeom>
          <a:ln>
            <a:noFill/>
          </a:ln>
          <a:effectLst>
            <a:outerShdw blurRad="292100" dist="139700" dir="2700000" algn="tl" rotWithShape="0">
              <a:srgbClr val="333333">
                <a:alpha val="65000"/>
              </a:srgbClr>
            </a:outerShdw>
          </a:effectLst>
        </p:spPr>
      </p:pic>
      <p:pic>
        <p:nvPicPr>
          <p:cNvPr id="3" name="Picture 2" descr="Coimbra the University sala das armas3.JPG"/>
          <p:cNvPicPr>
            <a:picLocks noChangeAspect="1"/>
          </p:cNvPicPr>
          <p:nvPr/>
        </p:nvPicPr>
        <p:blipFill>
          <a:blip r:embed="rId3" cstate="print"/>
          <a:stretch>
            <a:fillRect/>
          </a:stretch>
        </p:blipFill>
        <p:spPr>
          <a:xfrm>
            <a:off x="4140200" y="0"/>
            <a:ext cx="3857625" cy="5143500"/>
          </a:xfrm>
          <a:prstGeom prst="rect">
            <a:avLst/>
          </a:prstGeom>
          <a:ln>
            <a:noFill/>
          </a:ln>
          <a:effectLst>
            <a:outerShdw blurRad="292100" dist="139700" dir="2700000" algn="tl" rotWithShape="0">
              <a:srgbClr val="333333">
                <a:alpha val="65000"/>
              </a:srgbClr>
            </a:outerShdw>
          </a:effectLst>
        </p:spPr>
      </p:pic>
      <p:sp>
        <p:nvSpPr>
          <p:cNvPr id="31748" name="TextBox 3"/>
          <p:cNvSpPr txBox="1">
            <a:spLocks noChangeArrowheads="1"/>
          </p:cNvSpPr>
          <p:nvPr/>
        </p:nvSpPr>
        <p:spPr bwMode="auto">
          <a:xfrm>
            <a:off x="8027988" y="2281238"/>
            <a:ext cx="1116012" cy="2862262"/>
          </a:xfrm>
          <a:prstGeom prst="rect">
            <a:avLst/>
          </a:prstGeom>
          <a:noFill/>
          <a:ln w="9525">
            <a:noFill/>
            <a:miter lim="800000"/>
            <a:headEnd/>
            <a:tailEnd/>
          </a:ln>
        </p:spPr>
        <p:txBody>
          <a:bodyPr>
            <a:spAutoFit/>
          </a:bodyPr>
          <a:lstStyle/>
          <a:p>
            <a:pPr algn="ctr"/>
            <a:r>
              <a:rPr lang="en-US" sz="1200">
                <a:solidFill>
                  <a:srgbClr val="601A00"/>
                </a:solidFill>
              </a:rPr>
              <a:t>Coimbra University</a:t>
            </a:r>
          </a:p>
          <a:p>
            <a:pPr algn="ctr"/>
            <a:r>
              <a:rPr lang="en-US" sz="1200">
                <a:solidFill>
                  <a:srgbClr val="601A00"/>
                </a:solidFill>
              </a:rPr>
              <a:t>Decoration interior sala das armas</a:t>
            </a:r>
          </a:p>
          <a:p>
            <a:pPr algn="ctr"/>
            <a:endParaRPr lang="en-US" sz="1200">
              <a:solidFill>
                <a:srgbClr val="601A00"/>
              </a:solidFill>
            </a:endParaRPr>
          </a:p>
          <a:p>
            <a:pPr algn="ctr"/>
            <a:r>
              <a:rPr lang="en-US" sz="1200">
                <a:solidFill>
                  <a:srgbClr val="601A00"/>
                </a:solidFill>
              </a:rPr>
              <a:t>The roof structure, dating from the 19th century, has at the center, the Royal Arms of Portugal.</a:t>
            </a:r>
          </a:p>
        </p:txBody>
      </p:sp>
    </p:spTree>
  </p:cSld>
  <p:clrMapOvr>
    <a:masterClrMapping/>
  </p:clrMapOvr>
  <p:transition spd="slow" advTm="20000">
    <p:strips dir="ld"/>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1" descr="Coimbra the University sala das armas.JPG"/>
          <p:cNvPicPr>
            <a:picLocks noChangeAspect="1"/>
          </p:cNvPicPr>
          <p:nvPr/>
        </p:nvPicPr>
        <p:blipFill>
          <a:blip r:embed="rId2" cstate="print"/>
          <a:srcRect/>
          <a:stretch>
            <a:fillRect/>
          </a:stretch>
        </p:blipFill>
        <p:spPr bwMode="auto">
          <a:xfrm>
            <a:off x="0" y="0"/>
            <a:ext cx="9144000" cy="5143500"/>
          </a:xfrm>
          <a:prstGeom prst="rect">
            <a:avLst/>
          </a:prstGeom>
          <a:noFill/>
          <a:ln w="9525">
            <a:noFill/>
            <a:miter lim="800000"/>
            <a:headEnd/>
            <a:tailEnd/>
          </a:ln>
        </p:spPr>
      </p:pic>
    </p:spTree>
  </p:cSld>
  <p:clrMapOvr>
    <a:masterClrMapping/>
  </p:clrMapOvr>
  <p:transition spd="slow" advTm="7000">
    <p:strips/>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Coimbra the University sala das armas41.jpg"/>
          <p:cNvPicPr>
            <a:picLocks noChangeAspect="1"/>
          </p:cNvPicPr>
          <p:nvPr/>
        </p:nvPicPr>
        <p:blipFill>
          <a:blip r:embed="rId2" cstate="print"/>
          <a:stretch>
            <a:fillRect/>
          </a:stretch>
        </p:blipFill>
        <p:spPr>
          <a:xfrm>
            <a:off x="0" y="0"/>
            <a:ext cx="3857625" cy="5143500"/>
          </a:xfrm>
          <a:prstGeom prst="rect">
            <a:avLst/>
          </a:prstGeom>
          <a:ln>
            <a:noFill/>
          </a:ln>
          <a:effectLst>
            <a:outerShdw blurRad="292100" dist="139700" dir="2700000" algn="tl" rotWithShape="0">
              <a:srgbClr val="333333">
                <a:alpha val="65000"/>
              </a:srgbClr>
            </a:outerShdw>
          </a:effectLst>
        </p:spPr>
      </p:pic>
      <p:pic>
        <p:nvPicPr>
          <p:cNvPr id="3" name="Picture 2" descr="Coimbra the University rectoria-m.jpg"/>
          <p:cNvPicPr>
            <a:picLocks noChangeAspect="1"/>
          </p:cNvPicPr>
          <p:nvPr/>
        </p:nvPicPr>
        <p:blipFill>
          <a:blip r:embed="rId3" cstate="print"/>
          <a:srcRect t="4962"/>
          <a:stretch>
            <a:fillRect/>
          </a:stretch>
        </p:blipFill>
        <p:spPr>
          <a:xfrm>
            <a:off x="3890963" y="0"/>
            <a:ext cx="5253037" cy="3744913"/>
          </a:xfrm>
          <a:prstGeom prst="rect">
            <a:avLst/>
          </a:prstGeom>
          <a:ln>
            <a:noFill/>
          </a:ln>
          <a:effectLst>
            <a:outerShdw blurRad="292100" dist="139700" dir="2700000" algn="tl" rotWithShape="0">
              <a:srgbClr val="333333">
                <a:alpha val="65000"/>
              </a:srgbClr>
            </a:outerShdw>
          </a:effectLst>
        </p:spPr>
      </p:pic>
      <p:sp>
        <p:nvSpPr>
          <p:cNvPr id="33796" name="TextBox 3"/>
          <p:cNvSpPr txBox="1">
            <a:spLocks noChangeArrowheads="1"/>
          </p:cNvSpPr>
          <p:nvPr/>
        </p:nvSpPr>
        <p:spPr bwMode="auto">
          <a:xfrm>
            <a:off x="3995738" y="4011613"/>
            <a:ext cx="5148262" cy="831850"/>
          </a:xfrm>
          <a:prstGeom prst="rect">
            <a:avLst/>
          </a:prstGeom>
          <a:noFill/>
          <a:ln w="9525">
            <a:noFill/>
            <a:miter lim="800000"/>
            <a:headEnd/>
            <a:tailEnd/>
          </a:ln>
        </p:spPr>
        <p:txBody>
          <a:bodyPr>
            <a:spAutoFit/>
          </a:bodyPr>
          <a:lstStyle/>
          <a:p>
            <a:r>
              <a:rPr lang="en-US" sz="1200">
                <a:solidFill>
                  <a:srgbClr val="601A00"/>
                </a:solidFill>
              </a:rPr>
              <a:t>The Weapons Room (</a:t>
            </a:r>
            <a:r>
              <a:rPr lang="en-US" sz="1200" i="1">
                <a:solidFill>
                  <a:srgbClr val="601A00"/>
                </a:solidFill>
              </a:rPr>
              <a:t>Sala das Armas</a:t>
            </a:r>
            <a:r>
              <a:rPr lang="en-US" sz="1200">
                <a:solidFill>
                  <a:srgbClr val="601A00"/>
                </a:solidFill>
              </a:rPr>
              <a:t>)</a:t>
            </a:r>
          </a:p>
          <a:p>
            <a:r>
              <a:rPr lang="en-US" sz="1200">
                <a:solidFill>
                  <a:srgbClr val="601A00"/>
                </a:solidFill>
              </a:rPr>
              <a:t>This was part of the royal wing of the former palace. It contains a display of weapons (halberds) of the Royal Academic Guard, still used today by the University Guards on ceremonial occasions. </a:t>
            </a:r>
          </a:p>
        </p:txBody>
      </p:sp>
    </p:spTree>
  </p:cSld>
  <p:clrMapOvr>
    <a:masterClrMapping/>
  </p:clrMapOvr>
  <p:transition spd="slow" advTm="14000">
    <p:strips dir="rd"/>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1357928894_16.jpg"/>
          <p:cNvPicPr>
            <a:picLocks noChangeAspect="1"/>
          </p:cNvPicPr>
          <p:nvPr/>
        </p:nvPicPr>
        <p:blipFill>
          <a:blip r:embed="rId2" cstate="print"/>
          <a:stretch>
            <a:fillRect/>
          </a:stretch>
        </p:blipFill>
        <p:spPr>
          <a:xfrm>
            <a:off x="0" y="0"/>
            <a:ext cx="9144000" cy="4675188"/>
          </a:xfrm>
          <a:prstGeom prst="rect">
            <a:avLst/>
          </a:prstGeom>
          <a:ln>
            <a:noFill/>
          </a:ln>
          <a:effectLst>
            <a:outerShdw blurRad="292100" dist="139700" dir="2700000" algn="tl" rotWithShape="0">
              <a:srgbClr val="333333">
                <a:alpha val="65000"/>
              </a:srgbClr>
            </a:outerShdw>
          </a:effectLst>
        </p:spPr>
      </p:pic>
      <p:sp>
        <p:nvSpPr>
          <p:cNvPr id="34819" name="TextBox 2"/>
          <p:cNvSpPr txBox="1">
            <a:spLocks noChangeArrowheads="1"/>
          </p:cNvSpPr>
          <p:nvPr/>
        </p:nvSpPr>
        <p:spPr bwMode="auto">
          <a:xfrm>
            <a:off x="0" y="4659313"/>
            <a:ext cx="9144000" cy="461962"/>
          </a:xfrm>
          <a:prstGeom prst="rect">
            <a:avLst/>
          </a:prstGeom>
          <a:noFill/>
          <a:ln w="9525">
            <a:noFill/>
            <a:miter lim="800000"/>
            <a:headEnd/>
            <a:tailEnd/>
          </a:ln>
        </p:spPr>
        <p:txBody>
          <a:bodyPr>
            <a:spAutoFit/>
          </a:bodyPr>
          <a:lstStyle/>
          <a:p>
            <a:r>
              <a:rPr lang="en-US" sz="1200">
                <a:solidFill>
                  <a:srgbClr val="601A00"/>
                </a:solidFill>
              </a:rPr>
              <a:t>The set of arms (halberds) of the Academic Royal Guard displayed are still used by the Archers (guards) in the formal academic ceremonies (solemn doctotare sessions, "honoris causa", investiture of the Rector, the solemn opening of the school year).</a:t>
            </a:r>
          </a:p>
        </p:txBody>
      </p:sp>
    </p:spTree>
  </p:cSld>
  <p:clrMapOvr>
    <a:masterClrMapping/>
  </p:clrMapOvr>
  <p:transition spd="slow" advTm="15000">
    <p:strips dir="ru"/>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1" descr="Coimbra the University Sala dos armas55.jpg"/>
          <p:cNvPicPr>
            <a:picLocks noChangeAspect="1"/>
          </p:cNvPicPr>
          <p:nvPr/>
        </p:nvPicPr>
        <p:blipFill>
          <a:blip r:embed="rId2" cstate="print"/>
          <a:srcRect/>
          <a:stretch>
            <a:fillRect/>
          </a:stretch>
        </p:blipFill>
        <p:spPr bwMode="auto">
          <a:xfrm>
            <a:off x="0" y="0"/>
            <a:ext cx="9144000" cy="5143500"/>
          </a:xfrm>
          <a:prstGeom prst="rect">
            <a:avLst/>
          </a:prstGeom>
          <a:noFill/>
          <a:ln w="9525">
            <a:noFill/>
            <a:miter lim="800000"/>
            <a:headEnd/>
            <a:tailEnd/>
          </a:ln>
        </p:spPr>
      </p:pic>
    </p:spTree>
  </p:cSld>
  <p:clrMapOvr>
    <a:masterClrMapping/>
  </p:clrMapOvr>
  <p:transition spd="slow" advTm="7000">
    <p:strips dir="ld"/>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Coimbra the University escalerainterior.JPG"/>
          <p:cNvPicPr>
            <a:picLocks noChangeAspect="1"/>
          </p:cNvPicPr>
          <p:nvPr/>
        </p:nvPicPr>
        <p:blipFill>
          <a:blip r:embed="rId2" cstate="print"/>
          <a:stretch>
            <a:fillRect/>
          </a:stretch>
        </p:blipFill>
        <p:spPr>
          <a:xfrm>
            <a:off x="3995738" y="0"/>
            <a:ext cx="3857625" cy="5143500"/>
          </a:xfrm>
          <a:prstGeom prst="rect">
            <a:avLst/>
          </a:prstGeom>
          <a:ln>
            <a:noFill/>
          </a:ln>
          <a:effectLst>
            <a:outerShdw blurRad="292100" dist="139700" dir="2700000" algn="tl" rotWithShape="0">
              <a:srgbClr val="333333">
                <a:alpha val="65000"/>
              </a:srgbClr>
            </a:outerShdw>
          </a:effectLst>
        </p:spPr>
      </p:pic>
      <p:pic>
        <p:nvPicPr>
          <p:cNvPr id="3" name="Picture 2" descr="Coimbra the University decoracioninterior.JPG"/>
          <p:cNvPicPr>
            <a:picLocks noChangeAspect="1"/>
          </p:cNvPicPr>
          <p:nvPr/>
        </p:nvPicPr>
        <p:blipFill>
          <a:blip r:embed="rId3" cstate="print"/>
          <a:stretch>
            <a:fillRect/>
          </a:stretch>
        </p:blipFill>
        <p:spPr>
          <a:xfrm>
            <a:off x="0" y="0"/>
            <a:ext cx="3662363" cy="5143500"/>
          </a:xfrm>
          <a:prstGeom prst="rect">
            <a:avLst/>
          </a:prstGeom>
          <a:ln>
            <a:noFill/>
          </a:ln>
          <a:effectLst>
            <a:outerShdw blurRad="292100" dist="139700" dir="2700000" algn="tl" rotWithShape="0">
              <a:srgbClr val="333333">
                <a:alpha val="65000"/>
              </a:srgbClr>
            </a:outerShdw>
          </a:effectLst>
        </p:spPr>
      </p:pic>
      <p:sp>
        <p:nvSpPr>
          <p:cNvPr id="36868" name="TextBox 3"/>
          <p:cNvSpPr txBox="1">
            <a:spLocks noChangeArrowheads="1"/>
          </p:cNvSpPr>
          <p:nvPr/>
        </p:nvSpPr>
        <p:spPr bwMode="auto">
          <a:xfrm>
            <a:off x="8101013" y="3573463"/>
            <a:ext cx="1042987" cy="1570037"/>
          </a:xfrm>
          <a:prstGeom prst="rect">
            <a:avLst/>
          </a:prstGeom>
          <a:noFill/>
          <a:ln w="9525">
            <a:noFill/>
            <a:miter lim="800000"/>
            <a:headEnd/>
            <a:tailEnd/>
          </a:ln>
        </p:spPr>
        <p:txBody>
          <a:bodyPr>
            <a:spAutoFit/>
          </a:bodyPr>
          <a:lstStyle/>
          <a:p>
            <a:pPr algn="ctr"/>
            <a:r>
              <a:rPr lang="en-US" sz="1200">
                <a:solidFill>
                  <a:srgbClr val="601A00"/>
                </a:solidFill>
              </a:rPr>
              <a:t>Coimbra the University decoration</a:t>
            </a:r>
          </a:p>
          <a:p>
            <a:pPr algn="ctr"/>
            <a:r>
              <a:rPr lang="en-US" sz="1200">
                <a:solidFill>
                  <a:srgbClr val="601A00"/>
                </a:solidFill>
              </a:rPr>
              <a:t>Interior</a:t>
            </a:r>
          </a:p>
          <a:p>
            <a:pPr algn="ctr"/>
            <a:r>
              <a:rPr lang="en-US" sz="1200">
                <a:solidFill>
                  <a:srgbClr val="601A00"/>
                </a:solidFill>
              </a:rPr>
              <a:t>sala das armas and Escalera interior  </a:t>
            </a:r>
          </a:p>
        </p:txBody>
      </p:sp>
    </p:spTree>
  </p:cSld>
  <p:clrMapOvr>
    <a:masterClrMapping/>
  </p:clrMapOvr>
  <p:transition spd="slow" advTm="12000">
    <p:strips/>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Coimbra the University _wm.jpg"/>
          <p:cNvPicPr>
            <a:picLocks noChangeAspect="1"/>
          </p:cNvPicPr>
          <p:nvPr/>
        </p:nvPicPr>
        <p:blipFill>
          <a:blip r:embed="rId2" cstate="print"/>
          <a:stretch>
            <a:fillRect/>
          </a:stretch>
        </p:blipFill>
        <p:spPr>
          <a:xfrm>
            <a:off x="0" y="0"/>
            <a:ext cx="6858000" cy="5143500"/>
          </a:xfrm>
          <a:prstGeom prst="rect">
            <a:avLst/>
          </a:prstGeom>
          <a:ln>
            <a:noFill/>
          </a:ln>
          <a:effectLst>
            <a:outerShdw blurRad="292100" dist="139700" dir="2700000" algn="tl" rotWithShape="0">
              <a:srgbClr val="333333">
                <a:alpha val="65000"/>
              </a:srgbClr>
            </a:outerShdw>
          </a:effectLst>
        </p:spPr>
      </p:pic>
      <p:sp>
        <p:nvSpPr>
          <p:cNvPr id="37891" name="TextBox 2"/>
          <p:cNvSpPr txBox="1">
            <a:spLocks noChangeArrowheads="1"/>
          </p:cNvSpPr>
          <p:nvPr/>
        </p:nvSpPr>
        <p:spPr bwMode="auto">
          <a:xfrm>
            <a:off x="6948488" y="3759200"/>
            <a:ext cx="2195512" cy="1384300"/>
          </a:xfrm>
          <a:prstGeom prst="rect">
            <a:avLst/>
          </a:prstGeom>
          <a:noFill/>
          <a:ln w="9525">
            <a:noFill/>
            <a:miter lim="800000"/>
            <a:headEnd/>
            <a:tailEnd/>
          </a:ln>
        </p:spPr>
        <p:txBody>
          <a:bodyPr>
            <a:spAutoFit/>
          </a:bodyPr>
          <a:lstStyle/>
          <a:p>
            <a:pPr algn="just"/>
            <a:r>
              <a:rPr lang="en-US" sz="1200">
                <a:solidFill>
                  <a:srgbClr val="601A00"/>
                </a:solidFill>
              </a:rPr>
              <a:t>The University of Coimbra is one of the oldest in Europe. Founded in Lisbon by King Dinis in 1290, it was finally transferred to Coimbra in 1537, occupying the buildings of the medieval royal Palace. </a:t>
            </a:r>
          </a:p>
        </p:txBody>
      </p:sp>
      <p:pic>
        <p:nvPicPr>
          <p:cNvPr id="4" name="Picture 3" descr="UEFA-EURO-2004-Host-Cities---Coimbra.jpg"/>
          <p:cNvPicPr>
            <a:picLocks noChangeAspect="1"/>
          </p:cNvPicPr>
          <p:nvPr/>
        </p:nvPicPr>
        <p:blipFill>
          <a:blip r:embed="rId3" cstate="print"/>
          <a:stretch>
            <a:fillRect/>
          </a:stretch>
        </p:blipFill>
        <p:spPr>
          <a:xfrm>
            <a:off x="6948488" y="195263"/>
            <a:ext cx="2124075" cy="1614487"/>
          </a:xfrm>
          <a:prstGeom prst="rect">
            <a:avLst/>
          </a:prstGeom>
          <a:ln>
            <a:noFill/>
          </a:ln>
          <a:effectLst>
            <a:outerShdw blurRad="292100" dist="139700" dir="2700000" algn="tl" rotWithShape="0">
              <a:srgbClr val="333333">
                <a:alpha val="65000"/>
              </a:srgbClr>
            </a:outerShdw>
          </a:effectLst>
        </p:spPr>
      </p:pic>
      <p:pic>
        <p:nvPicPr>
          <p:cNvPr id="5" name="Picture 4" descr="DSC01984_wm.jpg"/>
          <p:cNvPicPr>
            <a:picLocks noChangeAspect="1"/>
          </p:cNvPicPr>
          <p:nvPr/>
        </p:nvPicPr>
        <p:blipFill>
          <a:blip r:embed="rId4" cstate="print"/>
          <a:stretch>
            <a:fillRect/>
          </a:stretch>
        </p:blipFill>
        <p:spPr>
          <a:xfrm>
            <a:off x="0" y="0"/>
            <a:ext cx="6858000" cy="5143500"/>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spd="slow" advTm="18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xit" presetSubtype="0" fill="hold" nodeType="afterEffect">
                                  <p:stCondLst>
                                    <p:cond delay="7000"/>
                                  </p:stCondLst>
                                  <p:childTnLst>
                                    <p:animEffect transition="out" filter="fade">
                                      <p:cBhvr>
                                        <p:cTn id="6" dur="1000"/>
                                        <p:tgtEl>
                                          <p:spTgt spid="5"/>
                                        </p:tgtEl>
                                      </p:cBhvr>
                                    </p:animEffect>
                                    <p:anim calcmode="lin" valueType="num">
                                      <p:cBhvr>
                                        <p:cTn id="7" dur="1000"/>
                                        <p:tgtEl>
                                          <p:spTgt spid="5"/>
                                        </p:tgtEl>
                                        <p:attrNameLst>
                                          <p:attrName>ppt_x</p:attrName>
                                        </p:attrNameLst>
                                      </p:cBhvr>
                                      <p:tavLst>
                                        <p:tav tm="0">
                                          <p:val>
                                            <p:strVal val="ppt_x"/>
                                          </p:val>
                                        </p:tav>
                                        <p:tav tm="100000">
                                          <p:val>
                                            <p:strVal val="ppt_x"/>
                                          </p:val>
                                        </p:tav>
                                      </p:tavLst>
                                    </p:anim>
                                    <p:anim calcmode="lin" valueType="num">
                                      <p:cBhvr>
                                        <p:cTn id="8" dur="1000"/>
                                        <p:tgtEl>
                                          <p:spTgt spid="5"/>
                                        </p:tgtEl>
                                        <p:attrNameLst>
                                          <p:attrName>ppt_y</p:attrName>
                                        </p:attrNameLst>
                                      </p:cBhvr>
                                      <p:tavLst>
                                        <p:tav tm="0">
                                          <p:val>
                                            <p:strVal val="ppt_y"/>
                                          </p:val>
                                        </p:tav>
                                        <p:tav tm="100000">
                                          <p:val>
                                            <p:strVal val="ppt_y+.1"/>
                                          </p:val>
                                        </p:tav>
                                      </p:tavLst>
                                    </p:anim>
                                    <p:set>
                                      <p:cBhvr>
                                        <p:cTn id="9"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1" descr="Coimbra the University rectoria-m.jpg"/>
          <p:cNvPicPr>
            <a:picLocks noChangeAspect="1"/>
          </p:cNvPicPr>
          <p:nvPr/>
        </p:nvPicPr>
        <p:blipFill>
          <a:blip r:embed="rId2" cstate="print"/>
          <a:srcRect/>
          <a:stretch>
            <a:fillRect/>
          </a:stretch>
        </p:blipFill>
        <p:spPr bwMode="auto">
          <a:xfrm>
            <a:off x="0" y="0"/>
            <a:ext cx="6858000" cy="5143500"/>
          </a:xfrm>
          <a:prstGeom prst="rect">
            <a:avLst/>
          </a:prstGeom>
          <a:noFill/>
          <a:ln w="9525">
            <a:noFill/>
            <a:miter lim="800000"/>
            <a:headEnd/>
            <a:tailEnd/>
          </a:ln>
        </p:spPr>
      </p:pic>
      <p:sp>
        <p:nvSpPr>
          <p:cNvPr id="38915" name="TextBox 2"/>
          <p:cNvSpPr txBox="1">
            <a:spLocks noChangeArrowheads="1"/>
          </p:cNvSpPr>
          <p:nvPr/>
        </p:nvSpPr>
        <p:spPr bwMode="auto">
          <a:xfrm>
            <a:off x="6875463" y="3003550"/>
            <a:ext cx="2197100" cy="1385888"/>
          </a:xfrm>
          <a:prstGeom prst="rect">
            <a:avLst/>
          </a:prstGeom>
          <a:noFill/>
          <a:ln w="9525">
            <a:noFill/>
            <a:miter lim="800000"/>
            <a:headEnd/>
            <a:tailEnd/>
          </a:ln>
        </p:spPr>
        <p:txBody>
          <a:bodyPr>
            <a:spAutoFit/>
          </a:bodyPr>
          <a:lstStyle/>
          <a:p>
            <a:pPr algn="just"/>
            <a:r>
              <a:rPr lang="en-US" sz="1200">
                <a:solidFill>
                  <a:srgbClr val="601A00"/>
                </a:solidFill>
              </a:rPr>
              <a:t>During the reigns of João V and José I the university was extensively restructured, not only in its teaching but also by the construction of new buildings in Baroque or neo-classical style. </a:t>
            </a:r>
          </a:p>
        </p:txBody>
      </p:sp>
      <p:pic>
        <p:nvPicPr>
          <p:cNvPr id="38916" name="Picture 3" descr="x b_PORcomibra2.jpg"/>
          <p:cNvPicPr>
            <a:picLocks noChangeAspect="1"/>
          </p:cNvPicPr>
          <p:nvPr/>
        </p:nvPicPr>
        <p:blipFill>
          <a:blip r:embed="rId3" cstate="print"/>
          <a:srcRect/>
          <a:stretch>
            <a:fillRect/>
          </a:stretch>
        </p:blipFill>
        <p:spPr bwMode="auto">
          <a:xfrm>
            <a:off x="7019925" y="195263"/>
            <a:ext cx="1905000" cy="2447925"/>
          </a:xfrm>
          <a:prstGeom prst="rect">
            <a:avLst/>
          </a:prstGeom>
          <a:noFill/>
          <a:ln w="9525">
            <a:noFill/>
            <a:miter lim="800000"/>
            <a:headEnd/>
            <a:tailEnd/>
          </a:ln>
        </p:spPr>
      </p:pic>
      <p:sp>
        <p:nvSpPr>
          <p:cNvPr id="38917" name="TextBox 4"/>
          <p:cNvSpPr txBox="1">
            <a:spLocks noChangeArrowheads="1"/>
          </p:cNvSpPr>
          <p:nvPr/>
        </p:nvSpPr>
        <p:spPr bwMode="auto">
          <a:xfrm>
            <a:off x="6875463" y="4803775"/>
            <a:ext cx="2268537" cy="277813"/>
          </a:xfrm>
          <a:prstGeom prst="rect">
            <a:avLst/>
          </a:prstGeom>
          <a:noFill/>
          <a:ln w="9525">
            <a:noFill/>
            <a:miter lim="800000"/>
            <a:headEnd/>
            <a:tailEnd/>
          </a:ln>
        </p:spPr>
        <p:txBody>
          <a:bodyPr>
            <a:spAutoFit/>
          </a:bodyPr>
          <a:lstStyle/>
          <a:p>
            <a:r>
              <a:rPr lang="en-US" sz="1200" i="1">
                <a:solidFill>
                  <a:srgbClr val="601A00"/>
                </a:solidFill>
              </a:rPr>
              <a:t>Rectoria</a:t>
            </a:r>
          </a:p>
        </p:txBody>
      </p:sp>
    </p:spTree>
  </p:cSld>
  <p:clrMapOvr>
    <a:masterClrMapping/>
  </p:clrMapOvr>
  <p:transition spd="slow" advTm="14000">
    <p:pull dir="rd"/>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extBox 2"/>
          <p:cNvSpPr txBox="1">
            <a:spLocks noChangeArrowheads="1"/>
          </p:cNvSpPr>
          <p:nvPr/>
        </p:nvSpPr>
        <p:spPr bwMode="auto">
          <a:xfrm>
            <a:off x="3995738" y="4011613"/>
            <a:ext cx="4968875" cy="646112"/>
          </a:xfrm>
          <a:prstGeom prst="rect">
            <a:avLst/>
          </a:prstGeom>
          <a:noFill/>
          <a:ln w="9525">
            <a:noFill/>
            <a:miter lim="800000"/>
            <a:headEnd/>
            <a:tailEnd/>
          </a:ln>
        </p:spPr>
        <p:txBody>
          <a:bodyPr>
            <a:spAutoFit/>
          </a:bodyPr>
          <a:lstStyle/>
          <a:p>
            <a:pPr algn="just"/>
            <a:r>
              <a:rPr lang="en-US" sz="1200">
                <a:solidFill>
                  <a:srgbClr val="601A00"/>
                </a:solidFill>
              </a:rPr>
              <a:t>The Yellow Room, next to the Armory, has walls lined with yellow silk alluding to the Faculty of Medicine. The paintings on the walls are of 19th century Rectors of the University.</a:t>
            </a:r>
          </a:p>
        </p:txBody>
      </p:sp>
      <p:pic>
        <p:nvPicPr>
          <p:cNvPr id="4" name="Picture 3" descr="1356011318_saladasarmas-big.jpg"/>
          <p:cNvPicPr>
            <a:picLocks noChangeAspect="1"/>
          </p:cNvPicPr>
          <p:nvPr/>
        </p:nvPicPr>
        <p:blipFill>
          <a:blip r:embed="rId2" cstate="print"/>
          <a:srcRect l="62600" r="16138" b="48068"/>
          <a:stretch>
            <a:fillRect/>
          </a:stretch>
        </p:blipFill>
        <p:spPr>
          <a:xfrm>
            <a:off x="4067175" y="339725"/>
            <a:ext cx="2249488" cy="2808288"/>
          </a:xfrm>
          <a:prstGeom prst="rect">
            <a:avLst/>
          </a:prstGeom>
          <a:ln>
            <a:noFill/>
          </a:ln>
          <a:effectLst>
            <a:outerShdw blurRad="292100" dist="139700" dir="2700000" algn="tl" rotWithShape="0">
              <a:srgbClr val="333333">
                <a:alpha val="65000"/>
              </a:srgbClr>
            </a:outerShdw>
          </a:effectLst>
        </p:spPr>
      </p:pic>
      <p:pic>
        <p:nvPicPr>
          <p:cNvPr id="5" name="Picture 4" descr="1356011318_saladasarmas-big.jpg"/>
          <p:cNvPicPr>
            <a:picLocks noChangeAspect="1"/>
          </p:cNvPicPr>
          <p:nvPr/>
        </p:nvPicPr>
        <p:blipFill>
          <a:blip r:embed="rId2" cstate="print"/>
          <a:srcRect l="13776" r="64962" b="48460"/>
          <a:stretch>
            <a:fillRect/>
          </a:stretch>
        </p:blipFill>
        <p:spPr>
          <a:xfrm>
            <a:off x="6659563" y="339725"/>
            <a:ext cx="2266950" cy="2808288"/>
          </a:xfrm>
          <a:prstGeom prst="rect">
            <a:avLst/>
          </a:prstGeom>
          <a:ln>
            <a:noFill/>
          </a:ln>
          <a:effectLst>
            <a:outerShdw blurRad="292100" dist="139700" dir="2700000" algn="tl" rotWithShape="0">
              <a:srgbClr val="333333">
                <a:alpha val="65000"/>
              </a:srgbClr>
            </a:outerShdw>
          </a:effectLst>
        </p:spPr>
      </p:pic>
      <p:pic>
        <p:nvPicPr>
          <p:cNvPr id="8" name="Picture 7" descr="Coimbra the University rectoria (yellow room).jpg"/>
          <p:cNvPicPr>
            <a:picLocks noChangeAspect="1"/>
          </p:cNvPicPr>
          <p:nvPr/>
        </p:nvPicPr>
        <p:blipFill>
          <a:blip r:embed="rId3" cstate="print"/>
          <a:stretch>
            <a:fillRect/>
          </a:stretch>
        </p:blipFill>
        <p:spPr>
          <a:xfrm>
            <a:off x="0" y="0"/>
            <a:ext cx="3863975" cy="5143500"/>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spd="slow" advTm="14000">
    <p:pull dir="ld"/>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Coimbra the University rectoria (yellow room)3.jpg"/>
          <p:cNvPicPr>
            <a:picLocks noChangeAspect="1"/>
          </p:cNvPicPr>
          <p:nvPr/>
        </p:nvPicPr>
        <p:blipFill>
          <a:blip r:embed="rId2" cstate="print"/>
          <a:stretch>
            <a:fillRect/>
          </a:stretch>
        </p:blipFill>
        <p:spPr>
          <a:xfrm>
            <a:off x="0" y="0"/>
            <a:ext cx="9144000" cy="4675188"/>
          </a:xfrm>
          <a:prstGeom prst="rect">
            <a:avLst/>
          </a:prstGeom>
          <a:ln>
            <a:noFill/>
          </a:ln>
          <a:effectLst>
            <a:outerShdw blurRad="292100" dist="139700" dir="2700000" algn="tl" rotWithShape="0">
              <a:srgbClr val="333333">
                <a:alpha val="65000"/>
              </a:srgbClr>
            </a:outerShdw>
          </a:effectLst>
        </p:spPr>
      </p:pic>
      <p:sp>
        <p:nvSpPr>
          <p:cNvPr id="40963" name="TextBox 2"/>
          <p:cNvSpPr txBox="1">
            <a:spLocks noChangeArrowheads="1"/>
          </p:cNvSpPr>
          <p:nvPr/>
        </p:nvSpPr>
        <p:spPr bwMode="auto">
          <a:xfrm>
            <a:off x="0" y="4803775"/>
            <a:ext cx="9144000" cy="277813"/>
          </a:xfrm>
          <a:prstGeom prst="rect">
            <a:avLst/>
          </a:prstGeom>
          <a:noFill/>
          <a:ln w="9525">
            <a:noFill/>
            <a:miter lim="800000"/>
            <a:headEnd/>
            <a:tailEnd/>
          </a:ln>
        </p:spPr>
        <p:txBody>
          <a:bodyPr>
            <a:spAutoFit/>
          </a:bodyPr>
          <a:lstStyle/>
          <a:p>
            <a:pPr algn="just"/>
            <a:r>
              <a:rPr lang="en-US" sz="1200">
                <a:solidFill>
                  <a:srgbClr val="601A00"/>
                </a:solidFill>
              </a:rPr>
              <a:t>It was, indeed, in this room that the "congregation of the Faculty of Medicine" met (meeting of the constituent bodies of the Faculty). </a:t>
            </a:r>
          </a:p>
        </p:txBody>
      </p:sp>
    </p:spTree>
  </p:cSld>
  <p:clrMapOvr>
    <a:masterClrMapping/>
  </p:clrMapOvr>
  <p:transition spd="slow" advTm="12000">
    <p:pull dir="ru"/>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1" descr="Coimbra the University SALA DO EXAME PRIVADO1.jpg"/>
          <p:cNvPicPr>
            <a:picLocks noChangeAspect="1"/>
          </p:cNvPicPr>
          <p:nvPr/>
        </p:nvPicPr>
        <p:blipFill>
          <a:blip r:embed="rId2" cstate="print"/>
          <a:srcRect b="16666"/>
          <a:stretch>
            <a:fillRect/>
          </a:stretch>
        </p:blipFill>
        <p:spPr bwMode="auto">
          <a:xfrm>
            <a:off x="0" y="0"/>
            <a:ext cx="6172200" cy="5143500"/>
          </a:xfrm>
          <a:prstGeom prst="rect">
            <a:avLst/>
          </a:prstGeom>
          <a:ln>
            <a:noFill/>
          </a:ln>
          <a:effectLst>
            <a:outerShdw blurRad="292100" dist="139700" dir="2700000" algn="tl" rotWithShape="0">
              <a:srgbClr val="333333">
                <a:alpha val="65000"/>
              </a:srgbClr>
            </a:outerShdw>
          </a:effectLst>
        </p:spPr>
      </p:pic>
      <p:sp>
        <p:nvSpPr>
          <p:cNvPr id="41987" name="TextBox 3"/>
          <p:cNvSpPr txBox="1">
            <a:spLocks noChangeArrowheads="1"/>
          </p:cNvSpPr>
          <p:nvPr/>
        </p:nvSpPr>
        <p:spPr bwMode="auto">
          <a:xfrm>
            <a:off x="6227763" y="3795713"/>
            <a:ext cx="2916237" cy="1385887"/>
          </a:xfrm>
          <a:prstGeom prst="rect">
            <a:avLst/>
          </a:prstGeom>
          <a:noFill/>
          <a:ln w="9525">
            <a:noFill/>
            <a:miter lim="800000"/>
            <a:headEnd/>
            <a:tailEnd/>
          </a:ln>
        </p:spPr>
        <p:txBody>
          <a:bodyPr>
            <a:spAutoFit/>
          </a:bodyPr>
          <a:lstStyle/>
          <a:p>
            <a:pPr algn="just"/>
            <a:r>
              <a:rPr lang="en-US" sz="1200">
                <a:solidFill>
                  <a:srgbClr val="601A00"/>
                </a:solidFill>
              </a:rPr>
              <a:t>Sala do exame privado</a:t>
            </a:r>
          </a:p>
          <a:p>
            <a:pPr algn="just"/>
            <a:r>
              <a:rPr lang="en-US" sz="1200">
                <a:solidFill>
                  <a:srgbClr val="601A00"/>
                </a:solidFill>
              </a:rPr>
              <a:t>The Blue Room is also a room of this former Royal Wing that can be visited. The color evokes the Faculty of Science and Technology and, as the previous one, it also displays paintings of former Rectors.</a:t>
            </a:r>
          </a:p>
        </p:txBody>
      </p:sp>
      <p:pic>
        <p:nvPicPr>
          <p:cNvPr id="6" name="Picture 5" descr="9077658_cKs5k.jpeg"/>
          <p:cNvPicPr>
            <a:picLocks noChangeAspect="1"/>
          </p:cNvPicPr>
          <p:nvPr/>
        </p:nvPicPr>
        <p:blipFill>
          <a:blip r:embed="rId3" cstate="print"/>
          <a:stretch>
            <a:fillRect/>
          </a:stretch>
        </p:blipFill>
        <p:spPr>
          <a:xfrm>
            <a:off x="6486525" y="195263"/>
            <a:ext cx="2189163" cy="3384550"/>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spd="slow" advTm="17000">
    <p:split orient="vert"/>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descr="Coimbra the University Sala do exame privado6.jpg"/>
          <p:cNvPicPr>
            <a:picLocks noChangeAspect="1"/>
          </p:cNvPicPr>
          <p:nvPr/>
        </p:nvPicPr>
        <p:blipFill>
          <a:blip r:embed="rId2" cstate="print"/>
          <a:srcRect/>
          <a:stretch>
            <a:fillRect/>
          </a:stretch>
        </p:blipFill>
        <p:spPr bwMode="auto">
          <a:xfrm>
            <a:off x="0" y="0"/>
            <a:ext cx="5143500" cy="5143500"/>
          </a:xfrm>
          <a:prstGeom prst="rect">
            <a:avLst/>
          </a:prstGeom>
          <a:noFill/>
          <a:ln w="9525">
            <a:noFill/>
            <a:miter lim="800000"/>
            <a:headEnd/>
            <a:tailEnd/>
          </a:ln>
        </p:spPr>
      </p:pic>
      <p:sp>
        <p:nvSpPr>
          <p:cNvPr id="43011" name="TextBox 5"/>
          <p:cNvSpPr txBox="1">
            <a:spLocks noChangeArrowheads="1"/>
          </p:cNvSpPr>
          <p:nvPr/>
        </p:nvSpPr>
        <p:spPr bwMode="auto">
          <a:xfrm>
            <a:off x="5364163" y="3435350"/>
            <a:ext cx="3600450" cy="1570038"/>
          </a:xfrm>
          <a:prstGeom prst="rect">
            <a:avLst/>
          </a:prstGeom>
          <a:noFill/>
          <a:ln w="9525">
            <a:noFill/>
            <a:miter lim="800000"/>
            <a:headEnd/>
            <a:tailEnd/>
          </a:ln>
        </p:spPr>
        <p:txBody>
          <a:bodyPr>
            <a:spAutoFit/>
          </a:bodyPr>
          <a:lstStyle/>
          <a:p>
            <a:pPr algn="just"/>
            <a:r>
              <a:rPr lang="en-US" sz="1200">
                <a:solidFill>
                  <a:srgbClr val="601A00"/>
                </a:solidFill>
              </a:rPr>
              <a:t>Private Examination Room</a:t>
            </a:r>
          </a:p>
          <a:p>
            <a:pPr algn="just"/>
            <a:r>
              <a:rPr lang="en-US" sz="1200">
                <a:solidFill>
                  <a:srgbClr val="601A00"/>
                </a:solidFill>
              </a:rPr>
              <a:t> </a:t>
            </a:r>
            <a:br>
              <a:rPr lang="en-US" sz="1200">
                <a:solidFill>
                  <a:srgbClr val="601A00"/>
                </a:solidFill>
              </a:rPr>
            </a:br>
            <a:r>
              <a:rPr lang="en-US" sz="1200">
                <a:solidFill>
                  <a:srgbClr val="601A00"/>
                </a:solidFill>
              </a:rPr>
              <a:t>In this room, up to the 2nd half of the 19th century, the private examination, which preceded the doctorate, was held. Alterations were carried out in 1701/1702. The 18th-century blue and white tiles covering the lower part of the walls were made locally.</a:t>
            </a:r>
          </a:p>
        </p:txBody>
      </p:sp>
      <p:pic>
        <p:nvPicPr>
          <p:cNvPr id="7" name="Picture 6" descr="Coimbra the University Sala do exame privado5.jpg"/>
          <p:cNvPicPr>
            <a:picLocks noChangeAspect="1"/>
          </p:cNvPicPr>
          <p:nvPr/>
        </p:nvPicPr>
        <p:blipFill>
          <a:blip r:embed="rId3" cstate="print"/>
          <a:stretch>
            <a:fillRect/>
          </a:stretch>
        </p:blipFill>
        <p:spPr>
          <a:xfrm>
            <a:off x="5292725" y="123825"/>
            <a:ext cx="3676650" cy="2757488"/>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spd="slow" advTm="17000">
    <p:split orient="vert"/>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1" descr="Coimbra the University Sala do exame privado7.jpg"/>
          <p:cNvPicPr>
            <a:picLocks noChangeAspect="1"/>
          </p:cNvPicPr>
          <p:nvPr/>
        </p:nvPicPr>
        <p:blipFill>
          <a:blip r:embed="rId2" cstate="print"/>
          <a:srcRect/>
          <a:stretch>
            <a:fillRect/>
          </a:stretch>
        </p:blipFill>
        <p:spPr bwMode="auto">
          <a:xfrm>
            <a:off x="0" y="-20638"/>
            <a:ext cx="9144000" cy="5164138"/>
          </a:xfrm>
          <a:prstGeom prst="rect">
            <a:avLst/>
          </a:prstGeom>
          <a:noFill/>
          <a:ln w="9525">
            <a:noFill/>
            <a:miter lim="800000"/>
            <a:headEnd/>
            <a:tailEnd/>
          </a:ln>
        </p:spPr>
      </p:pic>
    </p:spTree>
  </p:cSld>
  <p:clrMapOvr>
    <a:masterClrMapping/>
  </p:clrMapOvr>
  <p:transition spd="slow" advTm="7000">
    <p:split orient="vert"/>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1" descr="Coimbra the University Sala do exame privado9.jpg"/>
          <p:cNvPicPr>
            <a:picLocks noChangeAspect="1"/>
          </p:cNvPicPr>
          <p:nvPr/>
        </p:nvPicPr>
        <p:blipFill>
          <a:blip r:embed="rId2" cstate="print"/>
          <a:srcRect/>
          <a:stretch>
            <a:fillRect/>
          </a:stretch>
        </p:blipFill>
        <p:spPr bwMode="auto">
          <a:xfrm>
            <a:off x="0" y="0"/>
            <a:ext cx="7751763" cy="5143500"/>
          </a:xfrm>
          <a:prstGeom prst="rect">
            <a:avLst/>
          </a:prstGeom>
          <a:noFill/>
          <a:ln w="9525">
            <a:noFill/>
            <a:miter lim="800000"/>
            <a:headEnd/>
            <a:tailEnd/>
          </a:ln>
        </p:spPr>
      </p:pic>
      <p:pic>
        <p:nvPicPr>
          <p:cNvPr id="45059" name="Picture 6" descr="Coimbra the University Sala do exame privado63.jpg"/>
          <p:cNvPicPr>
            <a:picLocks noChangeAspect="1"/>
          </p:cNvPicPr>
          <p:nvPr/>
        </p:nvPicPr>
        <p:blipFill>
          <a:blip r:embed="rId3" cstate="print"/>
          <a:srcRect l="80324" r="6688"/>
          <a:stretch>
            <a:fillRect/>
          </a:stretch>
        </p:blipFill>
        <p:spPr bwMode="auto">
          <a:xfrm>
            <a:off x="7837488" y="0"/>
            <a:ext cx="1306512" cy="5143500"/>
          </a:xfrm>
          <a:prstGeom prst="rect">
            <a:avLst/>
          </a:prstGeom>
          <a:noFill/>
          <a:ln w="9525">
            <a:noFill/>
            <a:miter lim="800000"/>
            <a:headEnd/>
            <a:tailEnd/>
          </a:ln>
        </p:spPr>
      </p:pic>
    </p:spTree>
  </p:cSld>
  <p:clrMapOvr>
    <a:masterClrMapping/>
  </p:clrMapOvr>
  <p:transition spd="slow" advTm="7000">
    <p:split orient="vert"/>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oimbra the University sala de examen privado_17.jpg"/>
          <p:cNvPicPr>
            <a:picLocks noChangeAspect="1"/>
          </p:cNvPicPr>
          <p:nvPr/>
        </p:nvPicPr>
        <p:blipFill>
          <a:blip r:embed="rId2" cstate="print"/>
          <a:stretch>
            <a:fillRect/>
          </a:stretch>
        </p:blipFill>
        <p:spPr>
          <a:xfrm>
            <a:off x="0" y="0"/>
            <a:ext cx="9144000" cy="4675188"/>
          </a:xfrm>
          <a:prstGeom prst="rect">
            <a:avLst/>
          </a:prstGeom>
          <a:ln>
            <a:noFill/>
          </a:ln>
          <a:effectLst>
            <a:outerShdw blurRad="292100" dist="139700" dir="2700000" algn="tl" rotWithShape="0">
              <a:srgbClr val="333333">
                <a:alpha val="65000"/>
              </a:srgbClr>
            </a:outerShdw>
          </a:effectLst>
        </p:spPr>
      </p:pic>
      <p:sp>
        <p:nvSpPr>
          <p:cNvPr id="46083" name="TextBox 3"/>
          <p:cNvSpPr txBox="1">
            <a:spLocks noChangeArrowheads="1"/>
          </p:cNvSpPr>
          <p:nvPr/>
        </p:nvSpPr>
        <p:spPr bwMode="auto">
          <a:xfrm>
            <a:off x="0" y="4681538"/>
            <a:ext cx="7056438" cy="461962"/>
          </a:xfrm>
          <a:prstGeom prst="rect">
            <a:avLst/>
          </a:prstGeom>
          <a:noFill/>
          <a:ln w="9525">
            <a:noFill/>
            <a:miter lim="800000"/>
            <a:headEnd/>
            <a:tailEnd/>
          </a:ln>
        </p:spPr>
        <p:txBody>
          <a:bodyPr>
            <a:spAutoFit/>
          </a:bodyPr>
          <a:lstStyle/>
          <a:p>
            <a:pPr algn="just"/>
            <a:r>
              <a:rPr lang="en-US" sz="1200">
                <a:solidFill>
                  <a:srgbClr val="601A00"/>
                </a:solidFill>
              </a:rPr>
              <a:t>Private Examination Room</a:t>
            </a:r>
          </a:p>
          <a:p>
            <a:pPr algn="just"/>
            <a:r>
              <a:rPr lang="en-US" sz="1200">
                <a:solidFill>
                  <a:srgbClr val="601A00"/>
                </a:solidFill>
              </a:rPr>
              <a:t>The paintings show the University rectors from the 16th to the 18th centuries</a:t>
            </a:r>
          </a:p>
        </p:txBody>
      </p:sp>
    </p:spTree>
  </p:cSld>
  <p:clrMapOvr>
    <a:masterClrMapping/>
  </p:clrMapOvr>
  <p:transition spd="slow" advTm="12000">
    <p:split orient="vert"/>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Coimbra the University Sala do exame privado63.jpg"/>
          <p:cNvPicPr>
            <a:picLocks noChangeAspect="1"/>
          </p:cNvPicPr>
          <p:nvPr/>
        </p:nvPicPr>
        <p:blipFill>
          <a:blip r:embed="rId2" cstate="print"/>
          <a:stretch>
            <a:fillRect/>
          </a:stretch>
        </p:blipFill>
        <p:spPr>
          <a:xfrm>
            <a:off x="0" y="0"/>
            <a:ext cx="9144000" cy="4675188"/>
          </a:xfrm>
          <a:prstGeom prst="rect">
            <a:avLst/>
          </a:prstGeom>
          <a:ln>
            <a:noFill/>
          </a:ln>
          <a:effectLst>
            <a:outerShdw blurRad="292100" dist="139700" dir="2700000" algn="tl" rotWithShape="0">
              <a:srgbClr val="333333">
                <a:alpha val="65000"/>
              </a:srgbClr>
            </a:outerShdw>
          </a:effectLst>
        </p:spPr>
      </p:pic>
      <p:sp>
        <p:nvSpPr>
          <p:cNvPr id="47107" name="TextBox 3"/>
          <p:cNvSpPr txBox="1">
            <a:spLocks noChangeArrowheads="1"/>
          </p:cNvSpPr>
          <p:nvPr/>
        </p:nvSpPr>
        <p:spPr bwMode="auto">
          <a:xfrm>
            <a:off x="0" y="4681538"/>
            <a:ext cx="6911975" cy="461962"/>
          </a:xfrm>
          <a:prstGeom prst="rect">
            <a:avLst/>
          </a:prstGeom>
          <a:noFill/>
          <a:ln w="9525">
            <a:noFill/>
            <a:miter lim="800000"/>
            <a:headEnd/>
            <a:tailEnd/>
          </a:ln>
        </p:spPr>
        <p:txBody>
          <a:bodyPr>
            <a:spAutoFit/>
          </a:bodyPr>
          <a:lstStyle/>
          <a:p>
            <a:pPr algn="just"/>
            <a:r>
              <a:rPr lang="en-US" sz="1200">
                <a:solidFill>
                  <a:srgbClr val="601A00"/>
                </a:solidFill>
              </a:rPr>
              <a:t>Private Examination Room</a:t>
            </a:r>
          </a:p>
          <a:p>
            <a:pPr algn="just"/>
            <a:r>
              <a:rPr lang="en-US" sz="1200">
                <a:solidFill>
                  <a:srgbClr val="601A00"/>
                </a:solidFill>
              </a:rPr>
              <a:t>On the ceiling and above the doors are the emblems of the various faculties. </a:t>
            </a:r>
          </a:p>
        </p:txBody>
      </p:sp>
    </p:spTree>
  </p:cSld>
  <p:clrMapOvr>
    <a:masterClrMapping/>
  </p:clrMapOvr>
  <p:transition spd="slow" advTm="12000">
    <p:push dir="d"/>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1" descr="coimbra The University Sala dos Capelos, ou Sala Grande dos Actos2.jpg"/>
          <p:cNvPicPr>
            <a:picLocks noChangeAspect="1"/>
          </p:cNvPicPr>
          <p:nvPr/>
        </p:nvPicPr>
        <p:blipFill>
          <a:blip r:embed="rId2" cstate="print"/>
          <a:srcRect/>
          <a:stretch>
            <a:fillRect/>
          </a:stretch>
        </p:blipFill>
        <p:spPr bwMode="auto">
          <a:xfrm>
            <a:off x="0" y="0"/>
            <a:ext cx="9144000" cy="5143500"/>
          </a:xfrm>
          <a:prstGeom prst="rect">
            <a:avLst/>
          </a:prstGeom>
          <a:noFill/>
          <a:ln w="9525">
            <a:noFill/>
            <a:miter lim="800000"/>
            <a:headEnd/>
            <a:tailEnd/>
          </a:ln>
        </p:spPr>
      </p:pic>
      <p:sp>
        <p:nvSpPr>
          <p:cNvPr id="48131" name="TextBox 2"/>
          <p:cNvSpPr txBox="1">
            <a:spLocks noChangeArrowheads="1"/>
          </p:cNvSpPr>
          <p:nvPr/>
        </p:nvSpPr>
        <p:spPr bwMode="auto">
          <a:xfrm>
            <a:off x="0" y="4867275"/>
            <a:ext cx="4968875" cy="276225"/>
          </a:xfrm>
          <a:prstGeom prst="rect">
            <a:avLst/>
          </a:prstGeom>
          <a:noFill/>
          <a:ln w="9525">
            <a:noFill/>
            <a:miter lim="800000"/>
            <a:headEnd/>
            <a:tailEnd/>
          </a:ln>
        </p:spPr>
        <p:txBody>
          <a:bodyPr>
            <a:spAutoFit/>
          </a:bodyPr>
          <a:lstStyle/>
          <a:p>
            <a:pPr algn="just"/>
            <a:r>
              <a:rPr lang="en-US" sz="1200">
                <a:solidFill>
                  <a:srgbClr val="E2D4AC"/>
                </a:solidFill>
              </a:rPr>
              <a:t>Grand Hall - Sala dos Capelos</a:t>
            </a:r>
          </a:p>
        </p:txBody>
      </p:sp>
    </p:spTree>
  </p:cSld>
  <p:clrMapOvr>
    <a:masterClrMapping/>
  </p:clrMapOvr>
  <p:transition spd="slow" advTm="7000">
    <p:split orient="vert"/>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oimbra The University Sala dos Capelos, ou Sala Grande dos Actos.jpg"/>
          <p:cNvPicPr>
            <a:picLocks noChangeAspect="1"/>
          </p:cNvPicPr>
          <p:nvPr/>
        </p:nvPicPr>
        <p:blipFill>
          <a:blip r:embed="rId2" cstate="print"/>
          <a:stretch>
            <a:fillRect/>
          </a:stretch>
        </p:blipFill>
        <p:spPr>
          <a:xfrm>
            <a:off x="0" y="0"/>
            <a:ext cx="3429000" cy="5143500"/>
          </a:xfrm>
          <a:prstGeom prst="rect">
            <a:avLst/>
          </a:prstGeom>
          <a:ln>
            <a:noFill/>
          </a:ln>
          <a:effectLst>
            <a:outerShdw blurRad="292100" dist="139700" dir="2700000" algn="tl" rotWithShape="0">
              <a:srgbClr val="333333">
                <a:alpha val="65000"/>
              </a:srgbClr>
            </a:outerShdw>
          </a:effectLst>
        </p:spPr>
      </p:pic>
      <p:sp>
        <p:nvSpPr>
          <p:cNvPr id="49155" name="TextBox 3"/>
          <p:cNvSpPr txBox="1">
            <a:spLocks noChangeArrowheads="1"/>
          </p:cNvSpPr>
          <p:nvPr/>
        </p:nvSpPr>
        <p:spPr bwMode="auto">
          <a:xfrm>
            <a:off x="3563938" y="3336925"/>
            <a:ext cx="5472112" cy="1755775"/>
          </a:xfrm>
          <a:prstGeom prst="rect">
            <a:avLst/>
          </a:prstGeom>
          <a:noFill/>
          <a:ln w="9525">
            <a:noFill/>
            <a:miter lim="800000"/>
            <a:headEnd/>
            <a:tailEnd/>
          </a:ln>
        </p:spPr>
        <p:txBody>
          <a:bodyPr>
            <a:spAutoFit/>
          </a:bodyPr>
          <a:lstStyle/>
          <a:p>
            <a:pPr algn="just"/>
            <a:r>
              <a:rPr lang="en-US" sz="1200">
                <a:solidFill>
                  <a:srgbClr val="601A00"/>
                </a:solidFill>
              </a:rPr>
              <a:t>Grand Hall - Sala dos Capelos</a:t>
            </a:r>
          </a:p>
          <a:p>
            <a:pPr algn="just"/>
            <a:r>
              <a:rPr lang="en-US" sz="1200">
                <a:solidFill>
                  <a:srgbClr val="601A00"/>
                </a:solidFill>
              </a:rPr>
              <a:t>It is in this hall that the most important University ceremonies take place, such as honoris causa doctorates, the investiture of the Rector and the official opening of classes. Originally it was the throne room of the royal palace; its present appearance is the result of rebuilding work in the 2nd half of the 17th century. In the early 18th century the panelling was refurbished and the upper walls decorated with paintings of the kings of Portugal, while the lower walls were covered with carpet-style tiles from Lisbon. The panelled ceiling, painted with garlands and grotesques, bears the date of 1655</a:t>
            </a:r>
          </a:p>
        </p:txBody>
      </p:sp>
      <p:pic>
        <p:nvPicPr>
          <p:cNvPr id="6" name="Picture 5" descr="coimbra The University Sala dos Capelos, ou Sala Grande dos Actos27.jpg"/>
          <p:cNvPicPr>
            <a:picLocks noChangeAspect="1"/>
          </p:cNvPicPr>
          <p:nvPr/>
        </p:nvPicPr>
        <p:blipFill>
          <a:blip r:embed="rId3" cstate="print"/>
          <a:srcRect l="18634" t="36000" b="399"/>
          <a:stretch>
            <a:fillRect/>
          </a:stretch>
        </p:blipFill>
        <p:spPr>
          <a:xfrm>
            <a:off x="3563938" y="0"/>
            <a:ext cx="5580062" cy="3271838"/>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spd="slow" advTm="20000">
    <p:split orient="vert"/>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coimbra The University Sala dos Capelos, ou Sala Grande dos Actos-pic03.jpg"/>
          <p:cNvPicPr>
            <a:picLocks noChangeAspect="1"/>
          </p:cNvPicPr>
          <p:nvPr/>
        </p:nvPicPr>
        <p:blipFill>
          <a:blip r:embed="rId2" cstate="print"/>
          <a:stretch>
            <a:fillRect/>
          </a:stretch>
        </p:blipFill>
        <p:spPr>
          <a:xfrm>
            <a:off x="0" y="0"/>
            <a:ext cx="9144000" cy="4675188"/>
          </a:xfrm>
          <a:prstGeom prst="rect">
            <a:avLst/>
          </a:prstGeom>
          <a:ln>
            <a:noFill/>
          </a:ln>
          <a:effectLst>
            <a:outerShdw blurRad="292100" dist="139700" dir="2700000" algn="tl" rotWithShape="0">
              <a:srgbClr val="333333">
                <a:alpha val="65000"/>
              </a:srgbClr>
            </a:outerShdw>
          </a:effectLst>
        </p:spPr>
      </p:pic>
      <p:sp>
        <p:nvSpPr>
          <p:cNvPr id="50179" name="Rectangle 2"/>
          <p:cNvSpPr>
            <a:spLocks noChangeArrowheads="1"/>
          </p:cNvSpPr>
          <p:nvPr/>
        </p:nvSpPr>
        <p:spPr bwMode="auto">
          <a:xfrm>
            <a:off x="0" y="4659313"/>
            <a:ext cx="7092950" cy="461962"/>
          </a:xfrm>
          <a:prstGeom prst="rect">
            <a:avLst/>
          </a:prstGeom>
          <a:noFill/>
          <a:ln w="9525">
            <a:noFill/>
            <a:miter lim="800000"/>
            <a:headEnd/>
            <a:tailEnd/>
          </a:ln>
        </p:spPr>
        <p:txBody>
          <a:bodyPr>
            <a:spAutoFit/>
          </a:bodyPr>
          <a:lstStyle/>
          <a:p>
            <a:pPr algn="just"/>
            <a:r>
              <a:rPr lang="en-US" sz="1200">
                <a:solidFill>
                  <a:srgbClr val="601A00"/>
                </a:solidFill>
              </a:rPr>
              <a:t>Grand Hall - Sala dos Capelos</a:t>
            </a:r>
          </a:p>
          <a:p>
            <a:pPr algn="just"/>
            <a:r>
              <a:rPr lang="en-US" sz="1200">
                <a:solidFill>
                  <a:srgbClr val="601A00"/>
                </a:solidFill>
              </a:rPr>
              <a:t>The panelled ceiling, painted with garlands and grotesques, bears the date of 1655</a:t>
            </a:r>
          </a:p>
        </p:txBody>
      </p:sp>
    </p:spTree>
  </p:cSld>
  <p:clrMapOvr>
    <a:masterClrMapping/>
  </p:clrMapOvr>
  <p:transition spd="slow" advTm="12000">
    <p:push dir="d"/>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1" descr="coimbra The University Sala dos Capelos, ou Sala Grande dos Actos26.jpg"/>
          <p:cNvPicPr>
            <a:picLocks noChangeAspect="1"/>
          </p:cNvPicPr>
          <p:nvPr/>
        </p:nvPicPr>
        <p:blipFill>
          <a:blip r:embed="rId2" cstate="print"/>
          <a:srcRect/>
          <a:stretch>
            <a:fillRect/>
          </a:stretch>
        </p:blipFill>
        <p:spPr bwMode="auto">
          <a:xfrm>
            <a:off x="0" y="0"/>
            <a:ext cx="9144000" cy="5143500"/>
          </a:xfrm>
          <a:prstGeom prst="rect">
            <a:avLst/>
          </a:prstGeom>
          <a:noFill/>
          <a:ln w="9525">
            <a:noFill/>
            <a:miter lim="800000"/>
            <a:headEnd/>
            <a:tailEnd/>
          </a:ln>
        </p:spPr>
      </p:pic>
    </p:spTree>
  </p:cSld>
  <p:clrMapOvr>
    <a:masterClrMapping/>
  </p:clrMapOvr>
  <p:transition spd="slow" advTm="7000">
    <p:wipe dir="u"/>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2" descr="coimbra The University Sala dos Capelos, ou Sala Grande dos Actos25.jpg"/>
          <p:cNvPicPr>
            <a:picLocks noChangeAspect="1"/>
          </p:cNvPicPr>
          <p:nvPr/>
        </p:nvPicPr>
        <p:blipFill>
          <a:blip r:embed="rId2" cstate="print"/>
          <a:srcRect/>
          <a:stretch>
            <a:fillRect/>
          </a:stretch>
        </p:blipFill>
        <p:spPr bwMode="auto">
          <a:xfrm>
            <a:off x="0" y="0"/>
            <a:ext cx="9144000" cy="5143500"/>
          </a:xfrm>
          <a:prstGeom prst="rect">
            <a:avLst/>
          </a:prstGeom>
          <a:noFill/>
          <a:ln w="9525">
            <a:noFill/>
            <a:miter lim="800000"/>
            <a:headEnd/>
            <a:tailEnd/>
          </a:ln>
        </p:spPr>
      </p:pic>
    </p:spTree>
  </p:cSld>
  <p:clrMapOvr>
    <a:masterClrMapping/>
  </p:clrMapOvr>
  <p:transition spd="slow" advTm="7000">
    <p:split orient="vert"/>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coimbra The University Sala dos Capelos, ou Sala Grande dos Actos4.jpg"/>
          <p:cNvPicPr>
            <a:picLocks noChangeAspect="1"/>
          </p:cNvPicPr>
          <p:nvPr/>
        </p:nvPicPr>
        <p:blipFill>
          <a:blip r:embed="rId2" cstate="print"/>
          <a:stretch>
            <a:fillRect/>
          </a:stretch>
        </p:blipFill>
        <p:spPr>
          <a:xfrm>
            <a:off x="0" y="0"/>
            <a:ext cx="9144000" cy="4675188"/>
          </a:xfrm>
          <a:prstGeom prst="rect">
            <a:avLst/>
          </a:prstGeom>
          <a:ln>
            <a:noFill/>
          </a:ln>
          <a:effectLst>
            <a:outerShdw blurRad="292100" dist="139700" dir="2700000" algn="tl" rotWithShape="0">
              <a:srgbClr val="333333">
                <a:alpha val="65000"/>
              </a:srgbClr>
            </a:outerShdw>
          </a:effectLst>
        </p:spPr>
      </p:pic>
      <p:sp>
        <p:nvSpPr>
          <p:cNvPr id="53251" name="TextBox 2"/>
          <p:cNvSpPr txBox="1">
            <a:spLocks noChangeArrowheads="1"/>
          </p:cNvSpPr>
          <p:nvPr/>
        </p:nvSpPr>
        <p:spPr bwMode="auto">
          <a:xfrm>
            <a:off x="0" y="4681538"/>
            <a:ext cx="5472113" cy="461962"/>
          </a:xfrm>
          <a:prstGeom prst="rect">
            <a:avLst/>
          </a:prstGeom>
          <a:noFill/>
          <a:ln w="9525">
            <a:noFill/>
            <a:miter lim="800000"/>
            <a:headEnd/>
            <a:tailEnd/>
          </a:ln>
        </p:spPr>
        <p:txBody>
          <a:bodyPr>
            <a:spAutoFit/>
          </a:bodyPr>
          <a:lstStyle/>
          <a:p>
            <a:pPr algn="just"/>
            <a:r>
              <a:rPr lang="en-US" sz="1200">
                <a:solidFill>
                  <a:srgbClr val="601A00"/>
                </a:solidFill>
              </a:rPr>
              <a:t>Grand Hall - Sala dos Capelos</a:t>
            </a:r>
          </a:p>
          <a:p>
            <a:pPr algn="just"/>
            <a:r>
              <a:rPr lang="en-US" sz="1200">
                <a:solidFill>
                  <a:srgbClr val="601A00"/>
                </a:solidFill>
              </a:rPr>
              <a:t>Originally it was the throne room of the royal palace</a:t>
            </a:r>
          </a:p>
        </p:txBody>
      </p:sp>
    </p:spTree>
  </p:cSld>
  <p:clrMapOvr>
    <a:masterClrMapping/>
  </p:clrMapOvr>
  <p:transition spd="slow" advTm="12000">
    <p:split orient="vert"/>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DSC07089.JPG"/>
          <p:cNvPicPr>
            <a:picLocks noChangeAspect="1"/>
          </p:cNvPicPr>
          <p:nvPr/>
        </p:nvPicPr>
        <p:blipFill>
          <a:blip r:embed="rId2" cstate="print"/>
          <a:stretch>
            <a:fillRect/>
          </a:stretch>
        </p:blipFill>
        <p:spPr>
          <a:xfrm>
            <a:off x="0" y="0"/>
            <a:ext cx="6858000" cy="5143500"/>
          </a:xfrm>
          <a:prstGeom prst="rect">
            <a:avLst/>
          </a:prstGeom>
          <a:ln>
            <a:noFill/>
          </a:ln>
          <a:effectLst>
            <a:outerShdw blurRad="292100" dist="139700" dir="2700000" algn="tl" rotWithShape="0">
              <a:srgbClr val="333333">
                <a:alpha val="65000"/>
              </a:srgbClr>
            </a:outerShdw>
          </a:effectLst>
        </p:spPr>
      </p:pic>
      <p:sp>
        <p:nvSpPr>
          <p:cNvPr id="54275" name="TextBox 2"/>
          <p:cNvSpPr txBox="1">
            <a:spLocks noChangeArrowheads="1"/>
          </p:cNvSpPr>
          <p:nvPr/>
        </p:nvSpPr>
        <p:spPr bwMode="auto">
          <a:xfrm>
            <a:off x="6985000" y="2571750"/>
            <a:ext cx="2051050" cy="2492375"/>
          </a:xfrm>
          <a:prstGeom prst="rect">
            <a:avLst/>
          </a:prstGeom>
          <a:noFill/>
          <a:ln w="9525">
            <a:noFill/>
            <a:miter lim="800000"/>
            <a:headEnd/>
            <a:tailEnd/>
          </a:ln>
        </p:spPr>
        <p:txBody>
          <a:bodyPr>
            <a:spAutoFit/>
          </a:bodyPr>
          <a:lstStyle/>
          <a:p>
            <a:r>
              <a:rPr lang="en-US" sz="1200">
                <a:solidFill>
                  <a:srgbClr val="601A00"/>
                </a:solidFill>
              </a:rPr>
              <a:t>Coimbra the University Places included in the visit:</a:t>
            </a:r>
            <a:br>
              <a:rPr lang="en-US" sz="1200">
                <a:solidFill>
                  <a:srgbClr val="601A00"/>
                </a:solidFill>
              </a:rPr>
            </a:br>
            <a:r>
              <a:rPr lang="en-US" sz="1200">
                <a:solidFill>
                  <a:srgbClr val="601A00"/>
                </a:solidFill>
              </a:rPr>
              <a:t>– Joanine Library </a:t>
            </a:r>
            <a:br>
              <a:rPr lang="en-US" sz="1200">
                <a:solidFill>
                  <a:srgbClr val="601A00"/>
                </a:solidFill>
              </a:rPr>
            </a:br>
            <a:r>
              <a:rPr lang="en-US" sz="1200">
                <a:solidFill>
                  <a:srgbClr val="601A00"/>
                </a:solidFill>
              </a:rPr>
              <a:t>– Medieval &amp; Academic prison</a:t>
            </a:r>
            <a:br>
              <a:rPr lang="en-US" sz="1200">
                <a:solidFill>
                  <a:srgbClr val="601A00"/>
                </a:solidFill>
              </a:rPr>
            </a:br>
            <a:r>
              <a:rPr lang="en-US" sz="1200">
                <a:solidFill>
                  <a:srgbClr val="601A00"/>
                </a:solidFill>
              </a:rPr>
              <a:t>– Weapons Room*</a:t>
            </a:r>
            <a:br>
              <a:rPr lang="en-US" sz="1200">
                <a:solidFill>
                  <a:srgbClr val="601A00"/>
                </a:solidFill>
              </a:rPr>
            </a:br>
            <a:r>
              <a:rPr lang="en-US" sz="1200">
                <a:solidFill>
                  <a:srgbClr val="601A00"/>
                </a:solidFill>
              </a:rPr>
              <a:t>– Sala dos Capelos*</a:t>
            </a:r>
            <a:br>
              <a:rPr lang="en-US" sz="1200">
                <a:solidFill>
                  <a:srgbClr val="601A00"/>
                </a:solidFill>
              </a:rPr>
            </a:br>
            <a:r>
              <a:rPr lang="en-US" sz="1200">
                <a:solidFill>
                  <a:srgbClr val="601A00"/>
                </a:solidFill>
              </a:rPr>
              <a:t>– Private Examination Room*</a:t>
            </a:r>
            <a:br>
              <a:rPr lang="en-US" sz="1200">
                <a:solidFill>
                  <a:srgbClr val="601A00"/>
                </a:solidFill>
              </a:rPr>
            </a:br>
            <a:r>
              <a:rPr lang="en-US" sz="1200">
                <a:solidFill>
                  <a:srgbClr val="601A00"/>
                </a:solidFill>
              </a:rPr>
              <a:t>– St Michael’s University Chapel </a:t>
            </a:r>
            <a:br>
              <a:rPr lang="en-US" sz="1200">
                <a:solidFill>
                  <a:srgbClr val="601A00"/>
                </a:solidFill>
              </a:rPr>
            </a:br>
            <a:r>
              <a:rPr lang="en-US" sz="1200">
                <a:solidFill>
                  <a:srgbClr val="601A00"/>
                </a:solidFill>
              </a:rPr>
              <a:t>* Visit depending on use of the rooms</a:t>
            </a:r>
          </a:p>
        </p:txBody>
      </p:sp>
      <p:pic>
        <p:nvPicPr>
          <p:cNvPr id="4" name="Picture 3" descr="x coimbra_portugal_stamp24.jpg"/>
          <p:cNvPicPr>
            <a:picLocks noChangeAspect="1"/>
          </p:cNvPicPr>
          <p:nvPr/>
        </p:nvPicPr>
        <p:blipFill>
          <a:blip r:embed="rId3" cstate="print"/>
          <a:stretch>
            <a:fillRect/>
          </a:stretch>
        </p:blipFill>
        <p:spPr>
          <a:xfrm>
            <a:off x="7235825" y="92075"/>
            <a:ext cx="1439863" cy="2335213"/>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spd="slow" advTm="20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bg>
      <p:bgPr>
        <a:blipFill dpi="0" rotWithShape="0">
          <a:blip r:embed="rId3" cstate="print"/>
          <a:srcRect/>
          <a:stretch>
            <a:fillRect/>
          </a:stretch>
        </a:blipFill>
        <a:effectLst/>
      </p:bgPr>
    </p:bg>
    <p:spTree>
      <p:nvGrpSpPr>
        <p:cNvPr id="1" name=""/>
        <p:cNvGrpSpPr/>
        <p:nvPr/>
      </p:nvGrpSpPr>
      <p:grpSpPr>
        <a:xfrm>
          <a:off x="0" y="0"/>
          <a:ext cx="0" cy="0"/>
          <a:chOff x="0" y="0"/>
          <a:chExt cx="0" cy="0"/>
        </a:xfrm>
      </p:grpSpPr>
      <p:sp>
        <p:nvSpPr>
          <p:cNvPr id="3" name="Text Box 3"/>
          <p:cNvSpPr txBox="1">
            <a:spLocks noChangeArrowheads="1"/>
          </p:cNvSpPr>
          <p:nvPr/>
        </p:nvSpPr>
        <p:spPr bwMode="auto">
          <a:xfrm>
            <a:off x="5651500" y="3148013"/>
            <a:ext cx="3492500" cy="1208087"/>
          </a:xfrm>
          <a:prstGeom prst="rect">
            <a:avLst/>
          </a:prstGeom>
          <a:noFill/>
          <a:ln w="9525">
            <a:noFill/>
            <a:miter lim="800000"/>
            <a:headEnd/>
            <a:tailEnd/>
          </a:ln>
        </p:spPr>
        <p:txBody>
          <a:bodyPr>
            <a:spAutoFit/>
          </a:bodyPr>
          <a:lstStyle/>
          <a:p>
            <a:pPr>
              <a:spcBef>
                <a:spcPts val="600"/>
              </a:spcBef>
            </a:pPr>
            <a:r>
              <a:rPr lang="en-US" sz="1100">
                <a:solidFill>
                  <a:schemeClr val="bg1"/>
                </a:solidFill>
                <a:latin typeface="Lucida Handwriting" pitchFamily="66" charset="0"/>
              </a:rPr>
              <a:t>Text And pictures:  Internet</a:t>
            </a:r>
          </a:p>
          <a:p>
            <a:pPr>
              <a:spcBef>
                <a:spcPts val="600"/>
              </a:spcBef>
            </a:pPr>
            <a:r>
              <a:rPr lang="en-US" sz="800">
                <a:solidFill>
                  <a:schemeClr val="bg1"/>
                </a:solidFill>
                <a:latin typeface="Lucida Handwriting" pitchFamily="66" charset="0"/>
              </a:rPr>
              <a:t>Copyrights  of  the  photos  belong  to  each  photographer</a:t>
            </a:r>
          </a:p>
          <a:p>
            <a:pPr>
              <a:spcBef>
                <a:spcPts val="600"/>
              </a:spcBef>
            </a:pPr>
            <a:r>
              <a:rPr lang="en-US" sz="1100">
                <a:solidFill>
                  <a:schemeClr val="bg1"/>
                </a:solidFill>
                <a:latin typeface="Lucida Handwriting" pitchFamily="66" charset="0"/>
              </a:rPr>
              <a:t>Presentation</a:t>
            </a:r>
            <a:r>
              <a:rPr lang="ro-RO" sz="1100">
                <a:solidFill>
                  <a:schemeClr val="bg1"/>
                </a:solidFill>
                <a:latin typeface="Lucida Handwriting" pitchFamily="66" charset="0"/>
              </a:rPr>
              <a:t>: Sanda Foişoreanu</a:t>
            </a:r>
            <a:endParaRPr lang="en-US" sz="1100">
              <a:solidFill>
                <a:schemeClr val="bg1"/>
              </a:solidFill>
              <a:latin typeface="Lucida Handwriting" pitchFamily="66" charset="0"/>
            </a:endParaRPr>
          </a:p>
          <a:p>
            <a:pPr>
              <a:spcBef>
                <a:spcPct val="50000"/>
              </a:spcBef>
            </a:pPr>
            <a:r>
              <a:rPr lang="en-US" sz="900">
                <a:solidFill>
                  <a:schemeClr val="bg1"/>
                </a:solidFill>
                <a:latin typeface="Lucida Handwriting" pitchFamily="66" charset="0"/>
                <a:hlinkClick r:id="rId4"/>
              </a:rPr>
              <a:t>www.slideshare.net/michaelasanda</a:t>
            </a:r>
            <a:endParaRPr lang="en-US" sz="900">
              <a:solidFill>
                <a:schemeClr val="bg1"/>
              </a:solidFill>
              <a:latin typeface="Lucida Handwriting" pitchFamily="66" charset="0"/>
            </a:endParaRPr>
          </a:p>
          <a:p>
            <a:pPr>
              <a:spcBef>
                <a:spcPts val="600"/>
              </a:spcBef>
            </a:pPr>
            <a:endParaRPr lang="en-US" sz="1400">
              <a:solidFill>
                <a:schemeClr val="bg1"/>
              </a:solidFill>
              <a:latin typeface="Lucida Handwriting" pitchFamily="66" charset="0"/>
            </a:endParaRPr>
          </a:p>
        </p:txBody>
      </p:sp>
      <p:pic>
        <p:nvPicPr>
          <p:cNvPr id="4" name="Picture 3" descr="cd_gold12"/>
          <p:cNvPicPr>
            <a:picLocks noChangeAspect="1" noChangeArrowheads="1" noCrop="1"/>
          </p:cNvPicPr>
          <p:nvPr/>
        </p:nvPicPr>
        <p:blipFill>
          <a:blip r:embed="rId5" cstate="print"/>
          <a:srcRect/>
          <a:stretch>
            <a:fillRect/>
          </a:stretch>
        </p:blipFill>
        <p:spPr bwMode="auto">
          <a:xfrm>
            <a:off x="611188" y="4818063"/>
            <a:ext cx="360362" cy="325437"/>
          </a:xfrm>
          <a:prstGeom prst="rect">
            <a:avLst/>
          </a:prstGeom>
          <a:noFill/>
          <a:ln w="9525">
            <a:noFill/>
            <a:miter lim="800000"/>
            <a:headEnd/>
            <a:tailEnd/>
          </a:ln>
        </p:spPr>
      </p:pic>
      <p:sp>
        <p:nvSpPr>
          <p:cNvPr id="5" name="Text Box 4"/>
          <p:cNvSpPr txBox="1">
            <a:spLocks noChangeArrowheads="1"/>
          </p:cNvSpPr>
          <p:nvPr/>
        </p:nvSpPr>
        <p:spPr bwMode="auto">
          <a:xfrm>
            <a:off x="0" y="4897438"/>
            <a:ext cx="8027988" cy="246062"/>
          </a:xfrm>
          <a:prstGeom prst="rect">
            <a:avLst/>
          </a:prstGeom>
          <a:noFill/>
          <a:ln w="9525">
            <a:noFill/>
            <a:miter lim="800000"/>
            <a:headEnd/>
            <a:tailEnd/>
          </a:ln>
        </p:spPr>
        <p:txBody>
          <a:bodyPr>
            <a:spAutoFit/>
          </a:bodyPr>
          <a:lstStyle/>
          <a:p>
            <a:pPr>
              <a:spcBef>
                <a:spcPct val="50000"/>
              </a:spcBef>
              <a:defRPr/>
            </a:pPr>
            <a:r>
              <a:rPr lang="en-US" sz="1000" dirty="0">
                <a:solidFill>
                  <a:schemeClr val="bg1">
                    <a:lumMod val="95000"/>
                  </a:schemeClr>
                </a:solidFill>
                <a:latin typeface="Lucida Handwriting" pitchFamily="66" charset="0"/>
              </a:rPr>
              <a:t>Sound</a:t>
            </a:r>
            <a:r>
              <a:rPr lang="ro-RO" sz="1000" dirty="0">
                <a:solidFill>
                  <a:schemeClr val="bg1">
                    <a:lumMod val="95000"/>
                  </a:schemeClr>
                </a:solidFill>
                <a:latin typeface="Lucida Handwriting" pitchFamily="66" charset="0"/>
              </a:rPr>
              <a:t>:</a:t>
            </a:r>
            <a:r>
              <a:rPr lang="en-US" sz="1000" dirty="0">
                <a:solidFill>
                  <a:schemeClr val="bg1">
                    <a:lumMod val="95000"/>
                  </a:schemeClr>
                </a:solidFill>
                <a:latin typeface="Lucida Handwriting" pitchFamily="66" charset="0"/>
              </a:rPr>
              <a:t>           </a:t>
            </a:r>
            <a:r>
              <a:rPr lang="pt-BR" sz="1000" dirty="0">
                <a:solidFill>
                  <a:schemeClr val="bg1">
                    <a:lumMod val="95000"/>
                  </a:schemeClr>
                </a:solidFill>
                <a:latin typeface="Lucida Handwriting" pitchFamily="66" charset="0"/>
              </a:rPr>
              <a:t>Grupo de Fados de Coimbra Canto d'alma - As nossas capas </a:t>
            </a:r>
          </a:p>
        </p:txBody>
      </p:sp>
      <p:pic>
        <p:nvPicPr>
          <p:cNvPr id="6" name="Picture 2" descr="clip-monde-continents"/>
          <p:cNvPicPr>
            <a:picLocks noChangeAspect="1" noChangeArrowheads="1" noCrop="1"/>
          </p:cNvPicPr>
          <p:nvPr/>
        </p:nvPicPr>
        <p:blipFill>
          <a:blip r:embed="rId6" cstate="print">
            <a:duotone>
              <a:schemeClr val="accent5">
                <a:shade val="45000"/>
                <a:satMod val="135000"/>
              </a:schemeClr>
              <a:prstClr val="white"/>
            </a:duotone>
          </a:blip>
          <a:stretch>
            <a:fillRect/>
          </a:stretch>
        </p:blipFill>
        <p:spPr bwMode="auto">
          <a:xfrm>
            <a:off x="0" y="0"/>
            <a:ext cx="2555776" cy="1400342"/>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spd="slow">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ntr" presetSubtype="4"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0" fill="hold"/>
                                        <p:tgtEl>
                                          <p:spTgt spid="3"/>
                                        </p:tgtEl>
                                        <p:attrNameLst>
                                          <p:attrName>ppt_x</p:attrName>
                                        </p:attrNameLst>
                                      </p:cBhvr>
                                      <p:tavLst>
                                        <p:tav tm="0">
                                          <p:val>
                                            <p:strVal val="#ppt_x"/>
                                          </p:val>
                                        </p:tav>
                                        <p:tav tm="100000">
                                          <p:val>
                                            <p:strVal val="#ppt_x"/>
                                          </p:val>
                                        </p:tav>
                                      </p:tavLst>
                                    </p:anim>
                                    <p:anim calcmode="lin" valueType="num">
                                      <p:cBhvr additive="base">
                                        <p:cTn id="8" dur="5000" fill="hold"/>
                                        <p:tgtEl>
                                          <p:spTgt spid="3"/>
                                        </p:tgtEl>
                                        <p:attrNameLst>
                                          <p:attrName>ppt_y</p:attrName>
                                        </p:attrNameLst>
                                      </p:cBhvr>
                                      <p:tavLst>
                                        <p:tav tm="0">
                                          <p:val>
                                            <p:strVal val="1+#ppt_h/2"/>
                                          </p:val>
                                        </p:tav>
                                        <p:tav tm="100000">
                                          <p:val>
                                            <p:strVal val="#ppt_y"/>
                                          </p:val>
                                        </p:tav>
                                      </p:tavLst>
                                    </p:anim>
                                  </p:childTnLst>
                                </p:cTn>
                              </p:par>
                              <p:par>
                                <p:cTn id="9" presetID="10" presetClass="entr" presetSubtype="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2000"/>
                                        <p:tgtEl>
                                          <p:spTgt spid="4"/>
                                        </p:tgtEl>
                                      </p:cBhvr>
                                    </p:animEffect>
                                  </p:childTnLst>
                                </p:cTn>
                              </p:par>
                            </p:childTnLst>
                          </p:cTn>
                        </p:par>
                        <p:par>
                          <p:cTn id="12" fill="hold">
                            <p:stCondLst>
                              <p:cond delay="5000"/>
                            </p:stCondLst>
                            <p:childTnLst>
                              <p:par>
                                <p:cTn id="13" presetID="10" presetClass="entr" presetSubtype="0"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2000"/>
                                        <p:tgtEl>
                                          <p:spTgt spid="5"/>
                                        </p:tgtEl>
                                      </p:cBhvr>
                                    </p:animEffect>
                                  </p:childTnLst>
                                </p:cTn>
                              </p:par>
                            </p:childTnLst>
                          </p:cTn>
                        </p:par>
                        <p:par>
                          <p:cTn id="16" fill="hold">
                            <p:stCondLst>
                              <p:cond delay="7000"/>
                            </p:stCondLst>
                            <p:childTnLst>
                              <p:par>
                                <p:cTn id="17" presetID="10" presetClass="entr" presetSubtype="0"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Lst>
  </p:timing>
</p:sld>
</file>

<file path=ppt/theme/theme1.xml><?xml version="1.0" encoding="utf-8"?>
<a:theme xmlns:a="http://schemas.openxmlformats.org/drawingml/2006/main" name="Coimbra4">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Coimbra4</Template>
  <TotalTime>1</TotalTime>
  <Words>904</Words>
  <Application>Microsoft Office PowerPoint</Application>
  <PresentationFormat>On-screen Show (16:9)</PresentationFormat>
  <Paragraphs>63</Paragraphs>
  <Slides>54</Slides>
  <Notes>3</Notes>
  <HiddenSlides>0</HiddenSlides>
  <MMClips>1</MMClips>
  <ScaleCrop>false</ScaleCrop>
  <HeadingPairs>
    <vt:vector size="4" baseType="variant">
      <vt:variant>
        <vt:lpstr>Theme</vt:lpstr>
      </vt:variant>
      <vt:variant>
        <vt:i4>1</vt:i4>
      </vt:variant>
      <vt:variant>
        <vt:lpstr>Slide Titles</vt:lpstr>
      </vt:variant>
      <vt:variant>
        <vt:i4>54</vt:i4>
      </vt:variant>
    </vt:vector>
  </HeadingPairs>
  <TitlesOfParts>
    <vt:vector size="55" baseType="lpstr">
      <vt:lpstr>Coimbra4</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lpstr>Slide 30</vt:lpstr>
      <vt:lpstr>Slide 31</vt:lpstr>
      <vt:lpstr>Slide 32</vt:lpstr>
      <vt:lpstr>Slide 33</vt:lpstr>
      <vt:lpstr>Slide 34</vt:lpstr>
      <vt:lpstr>Slide 35</vt:lpstr>
      <vt:lpstr>Slide 36</vt:lpstr>
      <vt:lpstr>Slide 37</vt:lpstr>
      <vt:lpstr>Slide 38</vt:lpstr>
      <vt:lpstr>Slide 39</vt:lpstr>
      <vt:lpstr>Slide 40</vt:lpstr>
      <vt:lpstr>Slide 41</vt:lpstr>
      <vt:lpstr>Slide 42</vt:lpstr>
      <vt:lpstr>Slide 43</vt:lpstr>
      <vt:lpstr>Slide 44</vt:lpstr>
      <vt:lpstr>Slide 45</vt:lpstr>
      <vt:lpstr>Slide 46</vt:lpstr>
      <vt:lpstr>Slide 47</vt:lpstr>
      <vt:lpstr>Slide 48</vt:lpstr>
      <vt:lpstr>Slide 49</vt:lpstr>
      <vt:lpstr>Slide 50</vt:lpstr>
      <vt:lpstr>Slide 51</vt:lpstr>
      <vt:lpstr>Slide 52</vt:lpstr>
      <vt:lpstr>Slide 53</vt:lpstr>
      <vt:lpstr>Slide 54</vt:lpstr>
    </vt:vector>
  </TitlesOfParts>
  <Company>Home</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University of Coimbra2</dc:title>
  <dc:subject>Portugal, Coimbra4</dc:subject>
  <dc:creator>sanda foişoreanu</dc:creator>
  <dc:description>Sound: Grupo de Fados de Coimbra Canto d'alma - As nossas capas </dc:description>
  <cp:lastModifiedBy>sanda foişoreanu</cp:lastModifiedBy>
  <cp:revision>44</cp:revision>
  <dcterms:created xsi:type="dcterms:W3CDTF">2013-10-12T11:09:40Z</dcterms:created>
  <dcterms:modified xsi:type="dcterms:W3CDTF">2013-10-12T11:10:58Z</dcterms:modified>
</cp:coreProperties>
</file>