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tags/tag8.xml" ContentType="application/vnd.openxmlformats-officedocument.presentationml.tag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tags/tag38.xml" ContentType="application/vnd.openxmlformats-officedocument.presentationml.tags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tags/tag27.xml" ContentType="application/vnd.openxmlformats-officedocument.presentationml.tags+xml"/>
  <Override PartName="/ppt/tags/tag45.xml" ContentType="application/vnd.openxmlformats-officedocument.presentationml.tags+xml"/>
  <Override PartName="/ppt/tags/tag14.xml" ContentType="application/vnd.openxmlformats-officedocument.presentationml.tags+xml"/>
  <Override PartName="/ppt/tags/tag25.xml" ContentType="application/vnd.openxmlformats-officedocument.presentationml.tags+xml"/>
  <Override PartName="/ppt/tags/tag34.xml" ContentType="application/vnd.openxmlformats-officedocument.presentationml.tags+xml"/>
  <Override PartName="/ppt/tags/tag43.xml" ContentType="application/vnd.openxmlformats-officedocument.presentationml.tags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tags/tag32.xml" ContentType="application/vnd.openxmlformats-officedocument.presentationml.tags+xml"/>
  <Override PartName="/ppt/tags/tag41.xml" ContentType="application/vnd.openxmlformats-officedocument.presentationml.tag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tags/tag30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ags/tag7.xml" ContentType="application/vnd.openxmlformats-officedocument.presentationml.tags+xml"/>
  <Default Extension="mp3" ContentType="audio/unknown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Override PartName="/ppt/tags/tag39.xml" ContentType="application/vnd.openxmlformats-officedocument.presentationml.tags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tags/tag19.xml" ContentType="application/vnd.openxmlformats-officedocument.presentationml.tags+xml"/>
  <Override PartName="/ppt/tags/tag28.xml" ContentType="application/vnd.openxmlformats-officedocument.presentationml.tags+xml"/>
  <Override PartName="/ppt/tags/tag37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tags/tag17.xml" ContentType="application/vnd.openxmlformats-officedocument.presentationml.tags+xml"/>
  <Override PartName="/ppt/tags/tag26.xml" ContentType="application/vnd.openxmlformats-officedocument.presentationml.tags+xml"/>
  <Override PartName="/ppt/tags/tag35.xml" ContentType="application/vnd.openxmlformats-officedocument.presentationml.tags+xml"/>
  <Override PartName="/ppt/tags/tag46.xml" ContentType="application/vnd.openxmlformats-officedocument.presentationml.tags+xml"/>
  <Default Extension="wdp" ContentType="image/vnd.ms-photo"/>
  <Override PartName="/ppt/slideLayouts/slideLayout10.xml" ContentType="application/vnd.openxmlformats-officedocument.presentationml.slideLayout+xml"/>
  <Override PartName="/ppt/tags/tag15.xml" ContentType="application/vnd.openxmlformats-officedocument.presentationml.tags+xml"/>
  <Override PartName="/ppt/tags/tag24.xml" ContentType="application/vnd.openxmlformats-officedocument.presentationml.tags+xml"/>
  <Override PartName="/ppt/tags/tag33.xml" ContentType="application/vnd.openxmlformats-officedocument.presentationml.tags+xml"/>
  <Override PartName="/ppt/tags/tag44.xml" ContentType="application/vnd.openxmlformats-officedocument.presentationml.tags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tags/tag31.xml" ContentType="application/vnd.openxmlformats-officedocument.presentationml.tags+xml"/>
  <Override PartName="/ppt/tags/tag40.xml" ContentType="application/vnd.openxmlformats-officedocument.presentationml.tags+xml"/>
  <Override PartName="/ppt/tags/tag42.xml" ContentType="application/vnd.openxmlformats-officedocument.presentationml.tags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tags/tag2.xml" ContentType="application/vnd.openxmlformats-officedocument.presentationml.tags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tags/tag29.xml" ContentType="application/vnd.openxmlformats-officedocument.presentationml.tags+xml"/>
  <Override PartName="/ppt/tags/tag47.xml" ContentType="application/vnd.openxmlformats-officedocument.presentationml.tags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tags/tag18.xml" ContentType="application/vnd.openxmlformats-officedocument.presentationml.tags+xml"/>
  <Override PartName="/ppt/tags/tag36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1" r:id="rId6"/>
    <p:sldId id="262" r:id="rId7"/>
    <p:sldId id="263" r:id="rId8"/>
    <p:sldId id="269" r:id="rId9"/>
    <p:sldId id="264" r:id="rId10"/>
    <p:sldId id="265" r:id="rId11"/>
    <p:sldId id="302" r:id="rId12"/>
    <p:sldId id="266" r:id="rId13"/>
    <p:sldId id="267" r:id="rId14"/>
    <p:sldId id="268" r:id="rId15"/>
    <p:sldId id="270" r:id="rId16"/>
    <p:sldId id="303" r:id="rId17"/>
    <p:sldId id="271" r:id="rId18"/>
    <p:sldId id="272" r:id="rId19"/>
    <p:sldId id="273" r:id="rId20"/>
    <p:sldId id="274" r:id="rId21"/>
    <p:sldId id="275" r:id="rId22"/>
    <p:sldId id="276" r:id="rId23"/>
    <p:sldId id="304" r:id="rId24"/>
    <p:sldId id="278" r:id="rId25"/>
    <p:sldId id="279" r:id="rId26"/>
    <p:sldId id="280" r:id="rId27"/>
    <p:sldId id="281" r:id="rId28"/>
    <p:sldId id="282" r:id="rId29"/>
    <p:sldId id="283" r:id="rId30"/>
    <p:sldId id="260" r:id="rId31"/>
    <p:sldId id="295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6" r:id="rId44"/>
    <p:sldId id="297" r:id="rId45"/>
    <p:sldId id="298" r:id="rId46"/>
    <p:sldId id="305" r:id="rId47"/>
    <p:sldId id="299" r:id="rId48"/>
    <p:sldId id="300" r:id="rId49"/>
    <p:sldId id="301" r:id="rId50"/>
  </p:sldIdLst>
  <p:sldSz cx="9144000" cy="6858000" type="screen4x3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10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xão rect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PT" smtClean="0"/>
              <a:t>Faça clique para editar o estilo</a:t>
            </a:r>
            <a:endParaRPr kumimoji="0" lang="en-US"/>
          </a:p>
        </p:txBody>
      </p:sp>
      <p:sp>
        <p:nvSpPr>
          <p:cNvPr id="16" name="Marcador de Posição d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CC3B5-9AC5-48D5-BC10-B23A2500F682}" type="datetimeFigureOut">
              <a:rPr lang="pt-PT" smtClean="0"/>
              <a:pPr/>
              <a:t>26-06-2015</a:t>
            </a:fld>
            <a:endParaRPr lang="pt-PT"/>
          </a:p>
        </p:txBody>
      </p:sp>
      <p:sp>
        <p:nvSpPr>
          <p:cNvPr id="2" name="Marcador de Posição do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15" name="Marcador de Posição do Número do Diapositivo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82FE8F7-8C4D-4442-9368-DB2ACC9ACBE9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27" name="Marcador de Posição de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25" name="Marcador de Posição d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CC3B5-9AC5-48D5-BC10-B23A2500F682}" type="datetimeFigureOut">
              <a:rPr lang="pt-PT" smtClean="0"/>
              <a:pPr/>
              <a:t>26-06-2015</a:t>
            </a:fld>
            <a:endParaRPr lang="pt-PT"/>
          </a:p>
        </p:txBody>
      </p:sp>
      <p:sp>
        <p:nvSpPr>
          <p:cNvPr id="19" name="Marcador de Posição do Rodapé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pt-PT"/>
          </a:p>
        </p:txBody>
      </p:sp>
      <p:sp>
        <p:nvSpPr>
          <p:cNvPr id="16" name="Marcador de Posição do Número do Diapositivo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82FE8F7-8C4D-4442-9368-DB2ACC9ACBE9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cçã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xão rect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Marcador de Posição do Texto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PT" smtClean="0"/>
              <a:t>Clique para editar os estilos</a:t>
            </a:r>
          </a:p>
        </p:txBody>
      </p:sp>
      <p:sp>
        <p:nvSpPr>
          <p:cNvPr id="19" name="Marcador de Posição d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CC3B5-9AC5-48D5-BC10-B23A2500F682}" type="datetimeFigureOut">
              <a:rPr lang="pt-PT" smtClean="0"/>
              <a:pPr/>
              <a:t>26-06-2015</a:t>
            </a:fld>
            <a:endParaRPr lang="pt-PT"/>
          </a:p>
        </p:txBody>
      </p:sp>
      <p:sp>
        <p:nvSpPr>
          <p:cNvPr id="11" name="Marcador de Posição do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16" name="Marcador de Posição do Número do Diapositivo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FE8F7-8C4D-4442-9368-DB2ACC9ACBE9}" type="slidenum">
              <a:rPr lang="pt-PT" smtClean="0"/>
              <a:pPr/>
              <a:t>‹nº›</a:t>
            </a:fld>
            <a:endParaRPr lang="pt-PT"/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14" name="Marcador de Posição de Conteúdo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13" name="Marcador de Posição de Conteúdo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21" name="Marcador de Posição d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CC3B5-9AC5-48D5-BC10-B23A2500F682}" type="datetimeFigureOut">
              <a:rPr lang="pt-PT" smtClean="0"/>
              <a:pPr/>
              <a:t>26-06-2015</a:t>
            </a:fld>
            <a:endParaRPr lang="pt-PT"/>
          </a:p>
        </p:txBody>
      </p:sp>
      <p:sp>
        <p:nvSpPr>
          <p:cNvPr id="10" name="Marcador de Posição do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1" name="Marcador de Posição do Número do Diapositivo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FE8F7-8C4D-4442-9368-DB2ACC9ACBE9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13" name="Marcador de Posição do Texto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PT" smtClean="0"/>
              <a:t>Clique para editar os estilos</a:t>
            </a:r>
          </a:p>
        </p:txBody>
      </p:sp>
      <p:sp>
        <p:nvSpPr>
          <p:cNvPr id="25" name="Marcador de Posição do Texto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28" name="Marcador de Posição de Conteúdo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10" name="Marcador de Posição d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CC3B5-9AC5-48D5-BC10-B23A2500F682}" type="datetimeFigureOut">
              <a:rPr lang="pt-PT" smtClean="0"/>
              <a:pPr/>
              <a:t>26-06-2015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382FE8F7-8C4D-4442-9368-DB2ACC9ACBE9}" type="slidenum">
              <a:rPr lang="pt-PT" smtClean="0"/>
              <a:pPr/>
              <a:t>‹nº›</a:t>
            </a:fld>
            <a:endParaRPr lang="pt-PT"/>
          </a:p>
        </p:txBody>
      </p:sp>
      <p:sp>
        <p:nvSpPr>
          <p:cNvPr id="11" name="Conexão rect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12" name="Marcador de Posição d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CC3B5-9AC5-48D5-BC10-B23A2500F682}" type="datetimeFigureOut">
              <a:rPr lang="pt-PT" smtClean="0"/>
              <a:pPr/>
              <a:t>26-06-2015</a:t>
            </a:fld>
            <a:endParaRPr lang="pt-PT"/>
          </a:p>
        </p:txBody>
      </p:sp>
      <p:sp>
        <p:nvSpPr>
          <p:cNvPr id="21" name="Marcador de Posição do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FE8F7-8C4D-4442-9368-DB2ACC9ACBE9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CC3B5-9AC5-48D5-BC10-B23A2500F682}" type="datetimeFigureOut">
              <a:rPr lang="pt-PT" smtClean="0"/>
              <a:pPr/>
              <a:t>26-06-2015</a:t>
            </a:fld>
            <a:endParaRPr lang="pt-PT"/>
          </a:p>
        </p:txBody>
      </p:sp>
      <p:sp>
        <p:nvSpPr>
          <p:cNvPr id="24" name="Marcador de Posição do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FE8F7-8C4D-4442-9368-DB2ACC9ACBE9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xão rect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26" name="Marcador de Posição do Texto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PT" smtClean="0"/>
              <a:t>Clique para editar os estilos</a:t>
            </a:r>
          </a:p>
        </p:txBody>
      </p:sp>
      <p:sp>
        <p:nvSpPr>
          <p:cNvPr id="14" name="Marcador de Posição de Conteúdo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25" name="Marcador de Posição d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CC3B5-9AC5-48D5-BC10-B23A2500F682}" type="datetimeFigureOut">
              <a:rPr lang="pt-PT" smtClean="0"/>
              <a:pPr/>
              <a:t>26-06-2015</a:t>
            </a:fld>
            <a:endParaRPr lang="pt-PT"/>
          </a:p>
        </p:txBody>
      </p:sp>
      <p:sp>
        <p:nvSpPr>
          <p:cNvPr id="29" name="Marcador de Posição do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FE8F7-8C4D-4442-9368-DB2ACC9ACBE9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Marcador de Posição da Imagem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PT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CC3B5-9AC5-48D5-BC10-B23A2500F682}" type="datetimeFigureOut">
              <a:rPr lang="pt-PT" smtClean="0"/>
              <a:pPr/>
              <a:t>26-06-2015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1" name="Marcador de Posição do Número do Diapositivo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FE8F7-8C4D-4442-9368-DB2ACC9ACBE9}" type="slidenum">
              <a:rPr lang="pt-PT" smtClean="0"/>
              <a:pPr/>
              <a:t>‹nº›</a:t>
            </a:fld>
            <a:endParaRPr lang="pt-PT"/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26" name="Marcador de Posição do Texto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PT" smtClean="0"/>
              <a:t>Clique para editar os estilos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CC3B5-9AC5-48D5-BC10-B23A2500F682}" type="datetimeFigureOut">
              <a:rPr lang="pt-PT" smtClean="0"/>
              <a:pPr/>
              <a:t>26-06-2015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FE8F7-8C4D-4442-9368-DB2ACC9ACBE9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CC3B5-9AC5-48D5-BC10-B23A2500F682}" type="datetimeFigureOut">
              <a:rPr lang="pt-PT" smtClean="0"/>
              <a:pPr/>
              <a:t>26-06-2015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FE8F7-8C4D-4442-9368-DB2ACC9ACBE9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xão rect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Marcador de Posição do Texto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PT" smtClean="0"/>
              <a:t>Clique para editar os estilos</a:t>
            </a:r>
          </a:p>
          <a:p>
            <a:pPr lvl="1" eaLnBrk="1" latinLnBrk="0" hangingPunct="1"/>
            <a:r>
              <a:rPr kumimoji="0" lang="pt-PT" smtClean="0"/>
              <a:t>Segundo nível</a:t>
            </a:r>
          </a:p>
          <a:p>
            <a:pPr lvl="2" eaLnBrk="1" latinLnBrk="0" hangingPunct="1"/>
            <a:r>
              <a:rPr kumimoji="0" lang="pt-PT" smtClean="0"/>
              <a:t>Terceiro nível</a:t>
            </a:r>
          </a:p>
          <a:p>
            <a:pPr lvl="3" eaLnBrk="1" latinLnBrk="0" hangingPunct="1"/>
            <a:r>
              <a:rPr kumimoji="0" lang="pt-PT" smtClean="0"/>
              <a:t>Quarto nível</a:t>
            </a:r>
          </a:p>
          <a:p>
            <a:pPr lvl="4" eaLnBrk="1" latinLnBrk="0" hangingPunct="1"/>
            <a:r>
              <a:rPr kumimoji="0" lang="pt-PT" smtClean="0"/>
              <a:t>Quinto nível</a:t>
            </a:r>
            <a:endParaRPr kumimoji="0" lang="en-US"/>
          </a:p>
        </p:txBody>
      </p:sp>
      <p:sp>
        <p:nvSpPr>
          <p:cNvPr id="11" name="Marcador de Posição da Data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0FCC3B5-9AC5-48D5-BC10-B23A2500F682}" type="datetimeFigureOut">
              <a:rPr lang="pt-PT" smtClean="0"/>
              <a:pPr/>
              <a:t>26-06-2015</a:t>
            </a:fld>
            <a:endParaRPr lang="pt-PT"/>
          </a:p>
        </p:txBody>
      </p:sp>
      <p:sp>
        <p:nvSpPr>
          <p:cNvPr id="28" name="Marcador de Posição do Rodapé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82FE8F7-8C4D-4442-9368-DB2ACC9ACBE9}" type="slidenum">
              <a:rPr lang="pt-PT" smtClean="0"/>
              <a:pPr/>
              <a:t>‹nº›</a:t>
            </a:fld>
            <a:endParaRPr lang="pt-PT"/>
          </a:p>
        </p:txBody>
      </p:sp>
      <p:sp>
        <p:nvSpPr>
          <p:cNvPr id="10" name="Marcador de Posição do Título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9" name="Conexão rect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Conexão rect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media" Target="../media/media1.mp3"/><Relationship Id="rId3" Type="http://schemas.openxmlformats.org/officeDocument/2006/relationships/slideLayout" Target="../slideLayouts/slideLayout3.xml"/><Relationship Id="rId7" Type="http://schemas.microsoft.com/office/2007/relationships/hdphoto" Target="../media/hdphoto1.wdp"/><Relationship Id="rId2" Type="http://schemas.openxmlformats.org/officeDocument/2006/relationships/audio" Target="../media/media1.mp3"/><Relationship Id="rId1" Type="http://schemas.openxmlformats.org/officeDocument/2006/relationships/tags" Target="../tags/tag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0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9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0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3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4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5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6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pic.vpackage.net/viaje_a_Portugal/Portugal_1014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2108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499910" y="469121"/>
            <a:ext cx="5248553" cy="1015663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</a:bodyPr>
          <a:lstStyle/>
          <a:p>
            <a:r>
              <a:rPr lang="pt-PT" sz="6000" b="1" dirty="0" smtClean="0">
                <a:solidFill>
                  <a:srgbClr val="0070C0"/>
                </a:solidFill>
                <a:latin typeface="Bauhaus 93" panose="04030905020B02020C02" pitchFamily="82" charset="0"/>
              </a:rPr>
              <a:t>Aqui tão perto</a:t>
            </a:r>
            <a:r>
              <a:rPr lang="pt-PT" sz="6000" b="1" dirty="0">
                <a:solidFill>
                  <a:srgbClr val="0070C0"/>
                </a:solidFill>
                <a:latin typeface="Bauhaus 93" panose="04030905020B02020C02" pitchFamily="82" charset="0"/>
              </a:rPr>
              <a:t> </a:t>
            </a:r>
            <a:endParaRPr lang="pt-PT" sz="6000" b="1" dirty="0">
              <a:solidFill>
                <a:srgbClr val="0070C0"/>
              </a:solidFill>
            </a:endParaRPr>
          </a:p>
        </p:txBody>
      </p:sp>
      <p:pic>
        <p:nvPicPr>
          <p:cNvPr id="5" name="Imagem 4" descr="http://afrartsrio.zip.net/images/008.jpg"/>
          <p:cNvPicPr/>
          <p:nvPr/>
        </p:nvPicPr>
        <p:blipFill>
          <a:blip r:embed="rId5" cstate="print">
            <a:extLst>
              <a:ext uri="{BEBA8EAE-BF5A-486C-A8C5-ECC9F3942E4B}">
                <a14:imgProps xmlns=""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5013176"/>
            <a:ext cx="576064" cy="934363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CaixaDeTexto 5"/>
          <p:cNvSpPr txBox="1"/>
          <p:nvPr/>
        </p:nvSpPr>
        <p:spPr>
          <a:xfrm>
            <a:off x="7668344" y="6021288"/>
            <a:ext cx="131157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550" b="1" dirty="0" smtClean="0">
                <a:solidFill>
                  <a:srgbClr val="FF0000"/>
                </a:solidFill>
              </a:rPr>
              <a:t>Junho 2015</a:t>
            </a:r>
            <a:endParaRPr lang="pt-PT" sz="1550" b="1" dirty="0">
              <a:solidFill>
                <a:srgbClr val="FF0000"/>
              </a:solidFill>
            </a:endParaRPr>
          </a:p>
        </p:txBody>
      </p:sp>
      <p:pic>
        <p:nvPicPr>
          <p:cNvPr id="4" name="_ CIRQUE DU SOLEIL - Alegria _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="" xmlns:p14="http://schemas.microsoft.com/office/powerpoint/2010/main" r:embed="rId8"/>
              </p:ext>
            </p:extLst>
          </p:nvPr>
        </p:nvPicPr>
        <p:blipFill>
          <a:blip r:embed="rId9" cstate="print"/>
          <a:stretch>
            <a:fillRect/>
          </a:stretch>
        </p:blipFill>
        <p:spPr>
          <a:xfrm>
            <a:off x="-900608" y="5013176"/>
            <a:ext cx="609600" cy="609600"/>
          </a:xfrm>
          <a:prstGeom prst="rect">
            <a:avLst/>
          </a:prstGeom>
        </p:spPr>
      </p:pic>
      <p:sp>
        <p:nvSpPr>
          <p:cNvPr id="10" name="CaixaDeTexto 9"/>
          <p:cNvSpPr txBox="1"/>
          <p:nvPr/>
        </p:nvSpPr>
        <p:spPr>
          <a:xfrm>
            <a:off x="0" y="6237312"/>
            <a:ext cx="2304256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1450" dirty="0" smtClean="0">
                <a:solidFill>
                  <a:srgbClr val="FF0000"/>
                </a:solidFill>
              </a:rPr>
              <a:t>Fernando d’Almeida</a:t>
            </a:r>
            <a:r>
              <a:rPr lang="pt-PT" sz="1500" dirty="0" smtClean="0"/>
              <a:t>’</a:t>
            </a:r>
            <a:endParaRPr lang="pt-PT" sz="1500" dirty="0"/>
          </a:p>
        </p:txBody>
      </p:sp>
      <p:sp>
        <p:nvSpPr>
          <p:cNvPr id="11" name="Rectângulo 10"/>
          <p:cNvSpPr/>
          <p:nvPr/>
        </p:nvSpPr>
        <p:spPr>
          <a:xfrm>
            <a:off x="5796136" y="6527140"/>
            <a:ext cx="3135795" cy="3308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1550" b="1" i="1" dirty="0" smtClean="0">
                <a:solidFill>
                  <a:srgbClr val="FF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Som: </a:t>
            </a:r>
            <a:r>
              <a:rPr lang="pt-PT" sz="1550" b="1" i="1" dirty="0" err="1" smtClean="0">
                <a:solidFill>
                  <a:srgbClr val="FF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Cirque</a:t>
            </a:r>
            <a:r>
              <a:rPr lang="pt-PT" sz="1550" b="1" i="1" dirty="0" smtClean="0">
                <a:solidFill>
                  <a:srgbClr val="FF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 </a:t>
            </a:r>
            <a:r>
              <a:rPr lang="pt-PT" sz="1550" b="1" i="1" dirty="0" err="1" smtClean="0">
                <a:solidFill>
                  <a:srgbClr val="FF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du</a:t>
            </a:r>
            <a:r>
              <a:rPr lang="pt-PT" sz="1550" b="1" i="1" dirty="0" smtClean="0">
                <a:solidFill>
                  <a:srgbClr val="FF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 </a:t>
            </a:r>
            <a:r>
              <a:rPr lang="pt-PT" sz="1550" b="1" i="1" dirty="0" err="1" smtClean="0">
                <a:solidFill>
                  <a:srgbClr val="FF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Soleil</a:t>
            </a:r>
            <a:r>
              <a:rPr lang="pt-PT" sz="1550" b="1" i="1" dirty="0" smtClean="0">
                <a:solidFill>
                  <a:srgbClr val="FF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 - Alegria</a:t>
            </a:r>
            <a:endParaRPr lang="pt-PT" sz="1550" b="1" i="1" dirty="0">
              <a:solidFill>
                <a:srgbClr val="FF0000"/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2313423267"/>
      </p:ext>
    </p:extLst>
  </p:cSld>
  <p:clrMapOvr>
    <a:masterClrMapping/>
  </p:clrMapOvr>
  <p:transition spd="slow" advTm="1331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34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5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8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9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</p:bldLst>
  </p:timing>
  <p:extLst mod="1">
    <p:ext uri="{E180D4A7-C9FB-4DFB-919C-405C955672EB}">
      <p14:showEvtLst xmlns="" xmlns:p14="http://schemas.microsoft.com/office/powerpoint/2010/main">
        <p14:playEvt time="0" objId="4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quintadalijo.nl/wp-content/uploads/IMG_0596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538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6588224" y="476672"/>
            <a:ext cx="2088232" cy="646331"/>
          </a:xfrm>
          <a:prstGeom prst="rect">
            <a:avLst/>
          </a:prstGeom>
          <a:scene3d>
            <a:camera prst="isometricOffAxis1Right"/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accent6">
                <a:shade val="60000"/>
                <a:satMod val="110000"/>
              </a:schemeClr>
            </a:contourClr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t-PT" dirty="0" smtClean="0"/>
              <a:t>Basílica Stª. Luzia</a:t>
            </a:r>
          </a:p>
          <a:p>
            <a:r>
              <a:rPr lang="pt-PT" dirty="0" smtClean="0"/>
              <a:t>Viana do Castelo</a:t>
            </a:r>
            <a:endParaRPr lang="pt-PT" dirty="0"/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378176443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cm-pontedelima.pt/imagens/geral/turismo/LagoasLind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99392"/>
            <a:ext cx="9241193" cy="716505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95536" y="188640"/>
            <a:ext cx="1584176" cy="40011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perspectiveLeft"/>
              <a:lightRig rig="threePt" dir="t"/>
            </a:scene3d>
            <a:sp3d extrusionH="57150">
              <a:bevelT w="69850" h="69850" prst="divot"/>
            </a:sp3d>
          </a:bodyPr>
          <a:lstStyle/>
          <a:p>
            <a:r>
              <a:rPr lang="pt-PT" sz="2000" b="1" dirty="0" smtClean="0">
                <a:ln>
                  <a:solidFill>
                    <a:srgbClr val="00B0F0"/>
                  </a:solidFill>
                </a:ln>
                <a:solidFill>
                  <a:srgbClr val="0070C0"/>
                </a:solidFill>
              </a:rPr>
              <a:t>Ponte Lima</a:t>
            </a:r>
            <a:endParaRPr lang="pt-PT" sz="2000" b="1" dirty="0">
              <a:ln>
                <a:solidFill>
                  <a:srgbClr val="00B0F0"/>
                </a:solidFill>
              </a:ln>
              <a:solidFill>
                <a:srgbClr val="0070C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324706136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sw-hotelguide.com/portugal/douro/aquapura/images/rotators/hotel/hotel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0472" y="1"/>
            <a:ext cx="9525000" cy="688538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7020273" y="332656"/>
            <a:ext cx="1728192" cy="389657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rtlCol="0">
            <a:prstTxWarp prst="textFadeLeft">
              <a:avLst/>
            </a:prstTxWarp>
            <a:spAutoFit/>
          </a:bodyPr>
          <a:lstStyle/>
          <a:p>
            <a:r>
              <a:rPr lang="pt-PT" sz="2400" b="1" dirty="0" smtClean="0">
                <a:solidFill>
                  <a:schemeClr val="bg1"/>
                </a:solidFill>
              </a:rPr>
              <a:t>Rio Douro</a:t>
            </a:r>
            <a:endParaRPr lang="pt-PT" sz="2400" b="1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337105270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photos1.blogger.com/img/186/3585/1024/Pt.%20Vasco%20da%20Gam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266767" cy="69500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179512" y="332656"/>
            <a:ext cx="2556341" cy="400110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 wrap="none" rtlCol="0">
            <a:spAutoFit/>
          </a:bodyPr>
          <a:lstStyle/>
          <a:p>
            <a:r>
              <a:rPr lang="pt-PT" sz="2000" b="1" dirty="0" smtClean="0">
                <a:solidFill>
                  <a:srgbClr val="002060"/>
                </a:solidFill>
              </a:rPr>
              <a:t>Ponte Vasco da Gama</a:t>
            </a:r>
            <a:endParaRPr lang="pt-PT" sz="2000" b="1" dirty="0">
              <a:solidFill>
                <a:srgbClr val="00206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410964240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5.fotos.web.sapo.io/i/N1107bf9b/9237489_Ge0IG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97052" cy="686401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23528" y="5877271"/>
            <a:ext cx="2736304" cy="707886"/>
          </a:xfrm>
          <a:prstGeom prst="rect">
            <a:avLst/>
          </a:prstGeom>
          <a:scene3d>
            <a:camera prst="isometricOffAxis1Right"/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dk1">
                <a:shade val="60000"/>
                <a:satMod val="110000"/>
              </a:schemeClr>
            </a:contourClr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t-PT" sz="2000" b="1" dirty="0" smtClean="0">
                <a:solidFill>
                  <a:srgbClr val="FFFF00"/>
                </a:solidFill>
              </a:rPr>
              <a:t>Ponte romana</a:t>
            </a:r>
          </a:p>
          <a:p>
            <a:r>
              <a:rPr lang="pt-PT" sz="2000" b="1" dirty="0" smtClean="0">
                <a:solidFill>
                  <a:srgbClr val="FFFF00"/>
                </a:solidFill>
              </a:rPr>
              <a:t>Correlhã-Ponte Lima</a:t>
            </a:r>
            <a:endParaRPr lang="pt-PT" sz="2000" b="1" dirty="0">
              <a:solidFill>
                <a:srgbClr val="FFFF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212507241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2.bp.blogspot.com/-Aq788HVzxic/VFAPjgZBEDI/AAAAAAAAEaA/R-UqZHgJTwM/s1600/douro%2Bportugal%2Broteiro%2Bdos%2Bvinhos%2Bdicas%2Bde%2Bportugal%2Bo%2Bguia%2Bportugue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242974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 rot="373842">
            <a:off x="7065561" y="332656"/>
            <a:ext cx="1250855" cy="400110"/>
          </a:xfrm>
          <a:prstGeom prst="rect">
            <a:avLst/>
          </a:prstGeom>
          <a:noFill/>
        </p:spPr>
        <p:txBody>
          <a:bodyPr wrap="none" rtlCol="0">
            <a:prstTxWarp prst="textCascadeUp">
              <a:avLst/>
            </a:prstTxWarp>
            <a:spAutoFit/>
          </a:bodyPr>
          <a:lstStyle/>
          <a:p>
            <a:r>
              <a:rPr lang="pt-PT" sz="2000" b="1" dirty="0" smtClean="0">
                <a:solidFill>
                  <a:srgbClr val="FFFF00"/>
                </a:solidFill>
              </a:rPr>
              <a:t>Rio Douro</a:t>
            </a:r>
            <a:endParaRPr lang="pt-PT" sz="2000" b="1" dirty="0">
              <a:solidFill>
                <a:srgbClr val="FFFF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155170176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www.events.pt/wp-content/uploads/DOUR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203" y="0"/>
            <a:ext cx="9193174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611560" y="476672"/>
            <a:ext cx="1080120" cy="461665"/>
          </a:xfrm>
          <a:prstGeom prst="rect">
            <a:avLst/>
          </a:prstGeom>
          <a:effectLst>
            <a:outerShdw blurRad="76200" dist="50800" dir="5400000" rotWithShape="0">
              <a:srgbClr val="4E3B30">
                <a:alpha val="60000"/>
              </a:srgbClr>
            </a:outerShdw>
            <a:reflection blurRad="6350" stA="50000" endA="300" endPos="90000" dist="50800" dir="5400000" sy="-100000" algn="bl" rotWithShape="0"/>
          </a:effectLst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t-PT" sz="2400" b="1" dirty="0" smtClean="0">
                <a:solidFill>
                  <a:srgbClr val="FFFF00"/>
                </a:solidFill>
              </a:rPr>
              <a:t>Douro</a:t>
            </a:r>
            <a:endParaRPr lang="pt-PT" sz="2400" b="1" dirty="0">
              <a:solidFill>
                <a:srgbClr val="FFFF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385754198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jardinsdaalmahumana.files.wordpress.com/2011/07/img_3418katial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58882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6843008" y="260648"/>
            <a:ext cx="1977464" cy="707886"/>
          </a:xfrm>
          <a:prstGeom prst="rect">
            <a:avLst/>
          </a:prstGeom>
          <a:noFill/>
        </p:spPr>
        <p:txBody>
          <a:bodyPr wrap="none" rtlCol="0">
            <a:prstTxWarp prst="textDeflateInflateDeflate">
              <a:avLst/>
            </a:prstTxWarp>
            <a:spAutoFit/>
          </a:bodyPr>
          <a:lstStyle/>
          <a:p>
            <a:r>
              <a:rPr lang="pt-PT" sz="2000" b="1" dirty="0" smtClean="0">
                <a:solidFill>
                  <a:schemeClr val="bg1"/>
                </a:solidFill>
              </a:rPr>
              <a:t>Vinhedos</a:t>
            </a:r>
          </a:p>
          <a:p>
            <a:r>
              <a:rPr lang="pt-PT" sz="2000" b="1" dirty="0" smtClean="0">
                <a:solidFill>
                  <a:schemeClr val="bg1"/>
                </a:solidFill>
              </a:rPr>
              <a:t>Região do Douro</a:t>
            </a:r>
            <a:endParaRPr lang="pt-PT" sz="2000" b="1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51343660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upload.wikimedia.org/wikipedia/commons/c/c9/Praia_do_Tamariz_-_Estoril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688538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5436096" y="332656"/>
            <a:ext cx="3096344" cy="384721"/>
          </a:xfrm>
          <a:prstGeom prst="rect">
            <a:avLst/>
          </a:prstGeom>
          <a:solidFill>
            <a:srgbClr val="00B050"/>
          </a:solidFill>
          <a:effectLst>
            <a:glow rad="101600">
              <a:srgbClr val="FF0000">
                <a:alpha val="60000"/>
              </a:srgb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pt-PT" sz="1900" b="1" dirty="0" smtClean="0">
                <a:solidFill>
                  <a:schemeClr val="bg1"/>
                </a:solidFill>
              </a:rPr>
              <a:t>Praia do Tamariz - Estoril</a:t>
            </a:r>
            <a:endParaRPr lang="pt-PT" sz="1900" b="1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271485179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cdn.olhares.pt/client/files/foto/big/199/199835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538" y="0"/>
            <a:ext cx="9189707" cy="68911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95536" y="5787261"/>
            <a:ext cx="1296144" cy="95410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PT" sz="2800" b="1" dirty="0" smtClean="0">
                <a:latin typeface="Magneto" panose="04030805050802020D02" pitchFamily="82" charset="0"/>
              </a:rPr>
              <a:t>Drave</a:t>
            </a:r>
          </a:p>
          <a:p>
            <a:pPr algn="ctr"/>
            <a:r>
              <a:rPr lang="pt-PT" sz="2800" b="1" dirty="0" smtClean="0">
                <a:latin typeface="Magneto" panose="04030805050802020D02" pitchFamily="82" charset="0"/>
              </a:rPr>
              <a:t>Arouca</a:t>
            </a:r>
            <a:endParaRPr lang="pt-PT" sz="2800" b="1" dirty="0">
              <a:latin typeface="Magneto" panose="04030805050802020D02" pitchFamily="82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375729590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1.bp.blogspot.com/-eP5omwpHmco/VC5k8UVuTvI/AAAAAAAAJtE/VaRJFOtZ6YM/s1600/ALdeia%2Bde%2BCamba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006" y="0"/>
            <a:ext cx="9243592" cy="691426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1979712" y="5301208"/>
            <a:ext cx="5112568" cy="369332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pt-PT" b="1" dirty="0" smtClean="0">
                <a:solidFill>
                  <a:schemeClr val="bg1"/>
                </a:solidFill>
              </a:rPr>
              <a:t>       Aldeia de Cambas                   Rio Zêzere</a:t>
            </a:r>
            <a:endParaRPr lang="pt-PT" b="1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346175752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www.cascaistriathlon.com/c_img/local_cascais/palacio_pen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00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7142775" y="5949280"/>
            <a:ext cx="1941557" cy="646331"/>
          </a:xfrm>
          <a:prstGeom prst="rect">
            <a:avLst/>
          </a:prstGeom>
          <a:solidFill>
            <a:srgbClr val="C00000"/>
          </a:solidFill>
        </p:spPr>
        <p:txBody>
          <a:bodyPr wrap="none" rtlCol="0">
            <a:spAutoFit/>
          </a:bodyPr>
          <a:lstStyle/>
          <a:p>
            <a:pPr algn="ctr"/>
            <a:r>
              <a:rPr lang="pt-PT" b="1" dirty="0" smtClean="0">
                <a:solidFill>
                  <a:schemeClr val="bg1"/>
                </a:solidFill>
              </a:rPr>
              <a:t>Palácio da Pena</a:t>
            </a:r>
          </a:p>
          <a:p>
            <a:pPr algn="ctr"/>
            <a:r>
              <a:rPr lang="pt-PT" b="1" dirty="0" smtClean="0">
                <a:solidFill>
                  <a:schemeClr val="bg1"/>
                </a:solidFill>
              </a:rPr>
              <a:t>Sintra</a:t>
            </a:r>
            <a:endParaRPr lang="pt-PT" b="1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138139705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blog.edreams.es/wp-content/uploads/sites/5/2011/06/praia-da-marinh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323594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179512" y="5805264"/>
            <a:ext cx="2050561" cy="707886"/>
          </a:xfrm>
          <a:prstGeom prst="rect">
            <a:avLst/>
          </a:prstGeom>
          <a:noFill/>
        </p:spPr>
        <p:txBody>
          <a:bodyPr wrap="none" rtlCol="0">
            <a:prstTxWarp prst="textChevron">
              <a:avLst/>
            </a:prstTxWarp>
            <a:spAutoFit/>
          </a:bodyPr>
          <a:lstStyle/>
          <a:p>
            <a:r>
              <a:rPr lang="pt-PT" sz="2000" b="1" dirty="0" smtClean="0">
                <a:solidFill>
                  <a:srgbClr val="FFFF00"/>
                </a:solidFill>
              </a:rPr>
              <a:t>Praia da Marinha</a:t>
            </a:r>
          </a:p>
          <a:p>
            <a:r>
              <a:rPr lang="pt-PT" sz="2000" b="1" dirty="0" smtClean="0">
                <a:solidFill>
                  <a:srgbClr val="FFFF00"/>
                </a:solidFill>
              </a:rPr>
              <a:t>       Algarve</a:t>
            </a:r>
            <a:endParaRPr lang="pt-PT" sz="2000" b="1" dirty="0">
              <a:solidFill>
                <a:srgbClr val="FFFF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425599271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boacamaboamesa.expresso.sapo.pt/sites/escape_files/imagecache/530_353/images/story/poios_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6686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7524328" y="272842"/>
            <a:ext cx="1347485" cy="64633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pPr algn="ctr"/>
            <a:r>
              <a:rPr lang="pt-PT" b="1" dirty="0" smtClean="0"/>
              <a:t>   Poios</a:t>
            </a:r>
          </a:p>
          <a:p>
            <a:pPr algn="ctr"/>
            <a:r>
              <a:rPr lang="pt-PT" b="1" dirty="0" smtClean="0"/>
              <a:t>Vila de Rei</a:t>
            </a:r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266591573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vortexmag.net/wp-content/uploads/2015/04/5756611436_b5572bbb62_o-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10622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1763688" y="6237312"/>
            <a:ext cx="42867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2000" b="1" dirty="0" smtClean="0">
                <a:solidFill>
                  <a:srgbClr val="FF0000"/>
                </a:solidFill>
              </a:rPr>
              <a:t>  Covas </a:t>
            </a:r>
            <a:r>
              <a:rPr lang="pt-PT" sz="2000" b="1" dirty="0" smtClean="0">
                <a:solidFill>
                  <a:srgbClr val="FF0000"/>
                </a:solidFill>
              </a:rPr>
              <a:t>do </a:t>
            </a:r>
            <a:r>
              <a:rPr lang="pt-PT" sz="2000" b="1" dirty="0" err="1" smtClean="0">
                <a:solidFill>
                  <a:srgbClr val="FF0000"/>
                </a:solidFill>
              </a:rPr>
              <a:t>Monte-S</a:t>
            </a:r>
            <a:r>
              <a:rPr lang="pt-PT" sz="2000" b="1" dirty="0" smtClean="0">
                <a:solidFill>
                  <a:srgbClr val="FF0000"/>
                </a:solidFill>
              </a:rPr>
              <a:t>. Pedro </a:t>
            </a:r>
            <a:r>
              <a:rPr lang="pt-PT" sz="2000" b="1" dirty="0" smtClean="0">
                <a:solidFill>
                  <a:srgbClr val="FF0000"/>
                </a:solidFill>
              </a:rPr>
              <a:t>do Sul</a:t>
            </a:r>
            <a:endParaRPr lang="pt-PT" sz="2000" b="1" dirty="0">
              <a:solidFill>
                <a:srgbClr val="FF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237084863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3.bp.blogspot.com/-PSnbyAE5hcU/TsqsJlAdNkI/AAAAAAAAA5w/w-QHqHUVo9M/s1600/torre-ucanh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056" y="0"/>
            <a:ext cx="9201943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51520" y="260648"/>
            <a:ext cx="2056973" cy="646331"/>
          </a:xfrm>
          <a:prstGeom prst="rect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pt-PT" b="1" dirty="0" smtClean="0">
                <a:solidFill>
                  <a:srgbClr val="FFFF00"/>
                </a:solidFill>
              </a:rPr>
              <a:t>Ponte de Ucanha</a:t>
            </a:r>
          </a:p>
          <a:p>
            <a:pPr algn="ctr"/>
            <a:r>
              <a:rPr lang="pt-PT" b="1" dirty="0" smtClean="0">
                <a:solidFill>
                  <a:srgbClr val="FFFF00"/>
                </a:solidFill>
              </a:rPr>
              <a:t> </a:t>
            </a:r>
            <a:r>
              <a:rPr lang="pt-PT" b="1" dirty="0" smtClean="0">
                <a:solidFill>
                  <a:srgbClr val="FFFF00"/>
                </a:solidFill>
              </a:rPr>
              <a:t>Tarouca</a:t>
            </a:r>
            <a:endParaRPr lang="pt-PT" b="1" dirty="0">
              <a:solidFill>
                <a:srgbClr val="FFFF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358015338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www.bestofdouro.com/wp-content/uploads/2011/04/Vila-Real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505056" cy="688538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51520" y="260648"/>
            <a:ext cx="126329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2000" b="1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Vila Real</a:t>
            </a:r>
            <a:endParaRPr lang="pt-PT" sz="2000" b="1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263652238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boacamaboamesa.expresso.sapo.pt/sites/escape_files/imagecache/530_353/images/story/mouros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8572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 rot="1869177">
            <a:off x="7194641" y="908100"/>
            <a:ext cx="1865254" cy="707886"/>
          </a:xfrm>
          <a:prstGeom prst="rect">
            <a:avLst/>
          </a:prstGeom>
          <a:noFill/>
        </p:spPr>
        <p:txBody>
          <a:bodyPr wrap="none" rtlCol="0">
            <a:prstTxWarp prst="textCircle">
              <a:avLst/>
            </a:prstTxWarp>
            <a:spAutoFit/>
          </a:bodyPr>
          <a:lstStyle/>
          <a:p>
            <a:r>
              <a:rPr lang="pt-PT" sz="2000" b="1" dirty="0" smtClean="0"/>
              <a:t>Castelo Mouros</a:t>
            </a:r>
          </a:p>
          <a:p>
            <a:r>
              <a:rPr lang="pt-PT" sz="2000" b="1" dirty="0" smtClean="0"/>
              <a:t> Sintra</a:t>
            </a:r>
            <a:endParaRPr lang="pt-PT" sz="2000" b="1" dirty="0"/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314739100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 descr="praias-estranhas-15"/>
          <p:cNvSpPr>
            <a:spLocks noChangeAspect="1" noChangeArrowheads="1"/>
          </p:cNvSpPr>
          <p:nvPr/>
        </p:nvSpPr>
        <p:spPr bwMode="auto">
          <a:xfrm>
            <a:off x="155575" y="-1989138"/>
            <a:ext cx="6191250" cy="414337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sp>
        <p:nvSpPr>
          <p:cNvPr id="3" name="AutoShape 6" descr="praias-estranhas-15"/>
          <p:cNvSpPr>
            <a:spLocks noChangeAspect="1" noChangeArrowheads="1"/>
          </p:cNvSpPr>
          <p:nvPr/>
        </p:nvSpPr>
        <p:spPr bwMode="auto">
          <a:xfrm>
            <a:off x="307975" y="-1836738"/>
            <a:ext cx="6191250" cy="414337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sp>
        <p:nvSpPr>
          <p:cNvPr id="4" name="AutoShape 8" descr="praias-estranhas-15"/>
          <p:cNvSpPr>
            <a:spLocks noChangeAspect="1" noChangeArrowheads="1"/>
          </p:cNvSpPr>
          <p:nvPr/>
        </p:nvSpPr>
        <p:spPr bwMode="auto">
          <a:xfrm>
            <a:off x="460375" y="-1684338"/>
            <a:ext cx="6191250" cy="414337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pic>
        <p:nvPicPr>
          <p:cNvPr id="19466" name="Picture 10" descr="http://4.bp.blogspot.com/-8jDo_CdU2DY/UhDs8Qz_SwI/AAAAAAAAQGg/FNZvJV2D4vQ/s1600/monsant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367987" cy="702883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539552" y="188640"/>
            <a:ext cx="1274708" cy="369332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pt-PT" b="1" dirty="0" smtClean="0">
                <a:solidFill>
                  <a:schemeClr val="bg1"/>
                </a:solidFill>
              </a:rPr>
              <a:t>Monsanto</a:t>
            </a:r>
            <a:endParaRPr lang="pt-PT" b="1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66362271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www.dinheirovivo.pt/storage/DV/2015/infografia/ng415599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386908" cy="687515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01567" y="260648"/>
            <a:ext cx="1911741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pt-PT" b="1" dirty="0" smtClean="0">
                <a:solidFill>
                  <a:srgbClr val="00B0F0"/>
                </a:solidFill>
              </a:rPr>
              <a:t>Costa Vicentina</a:t>
            </a:r>
          </a:p>
          <a:p>
            <a:pPr algn="ctr"/>
            <a:r>
              <a:rPr lang="pt-PT" b="1" dirty="0" smtClean="0">
                <a:solidFill>
                  <a:srgbClr val="00B0F0"/>
                </a:solidFill>
              </a:rPr>
              <a:t>      Alentejo</a:t>
            </a:r>
            <a:endParaRPr lang="pt-PT" b="1" dirty="0">
              <a:solidFill>
                <a:srgbClr val="00B0F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231671570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www.portugalnotavel.com/wp-content/uploads/2014/12/Santuario-da-nossa-senhora-da-assun%C3%A7%C3%A3o-vilas-boas-vila-flor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560" y="0"/>
            <a:ext cx="9721080" cy="774948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6012160" y="-171400"/>
            <a:ext cx="2985113" cy="707886"/>
          </a:xfrm>
          <a:prstGeom prst="rect">
            <a:avLst/>
          </a:prstGeom>
          <a:noFill/>
        </p:spPr>
        <p:txBody>
          <a:bodyPr wrap="none" rtlCol="0">
            <a:prstTxWarp prst="textArchDown">
              <a:avLst/>
            </a:prstTxWarp>
            <a:spAutoFit/>
          </a:bodyPr>
          <a:lstStyle/>
          <a:p>
            <a:pPr algn="ctr"/>
            <a:r>
              <a:rPr lang="pt-PT" b="1" i="1" dirty="0" smtClean="0">
                <a:solidFill>
                  <a:srgbClr val="002060"/>
                </a:solidFill>
              </a:rPr>
              <a:t>Santuário </a:t>
            </a:r>
            <a:r>
              <a:rPr lang="pt-PT" b="1" i="1" dirty="0" err="1" smtClean="0">
                <a:solidFill>
                  <a:srgbClr val="002060"/>
                </a:solidFill>
              </a:rPr>
              <a:t>N.Srª.Assunção</a:t>
            </a:r>
            <a:endParaRPr lang="pt-PT" b="1" i="1" dirty="0" smtClean="0">
              <a:solidFill>
                <a:srgbClr val="002060"/>
              </a:solidFill>
            </a:endParaRPr>
          </a:p>
          <a:p>
            <a:pPr algn="ctr"/>
            <a:r>
              <a:rPr lang="pt-PT" b="1" i="1" dirty="0" smtClean="0">
                <a:solidFill>
                  <a:srgbClr val="002060"/>
                </a:solidFill>
              </a:rPr>
              <a:t>          Vilas Boas - Bragança</a:t>
            </a:r>
            <a:endParaRPr lang="pt-PT" b="1" i="1" dirty="0">
              <a:solidFill>
                <a:srgbClr val="00206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39782293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hotelazinheira.com/uploads/60c0f98ef080f02dc773fa57079af16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89068" cy="686063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6037968" y="5838363"/>
            <a:ext cx="1609736" cy="70788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  <a:scene3d>
              <a:camera prst="isometricOffAxis2Left"/>
              <a:lightRig rig="threePt" dir="t"/>
            </a:scene3d>
          </a:bodyPr>
          <a:lstStyle/>
          <a:p>
            <a:pPr algn="ctr"/>
            <a:r>
              <a:rPr lang="pt-PT" sz="2000" b="1" dirty="0" smtClean="0">
                <a:solidFill>
                  <a:srgbClr val="002060"/>
                </a:solidFill>
              </a:rPr>
              <a:t>Pia do Urso</a:t>
            </a:r>
          </a:p>
          <a:p>
            <a:pPr algn="ctr"/>
            <a:r>
              <a:rPr lang="pt-PT" sz="2000" b="1" dirty="0" smtClean="0">
                <a:solidFill>
                  <a:srgbClr val="002060"/>
                </a:solidFill>
              </a:rPr>
              <a:t>   Batalha</a:t>
            </a:r>
            <a:endParaRPr lang="pt-PT" sz="2000" b="1" dirty="0">
              <a:solidFill>
                <a:srgbClr val="00206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60939425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http://www.fmgomes.com/wordpress/wp-content/uploads/melhores-hoteis-da-madeira-hotel-vin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1" y="0"/>
            <a:ext cx="9303995" cy="686786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6207056" y="5733256"/>
            <a:ext cx="1783502" cy="646331"/>
          </a:xfrm>
          <a:prstGeom prst="rect">
            <a:avLst/>
          </a:prstGeom>
          <a:noFill/>
          <a:effectLst>
            <a:reflection blurRad="6350" stA="50000" endA="300" endPos="55500" dist="101600" dir="5400000" sy="-100000" algn="bl" rotWithShape="0"/>
          </a:effectLst>
        </p:spPr>
        <p:txBody>
          <a:bodyPr wrap="none" rtlCol="0">
            <a:spAutoFit/>
          </a:bodyPr>
          <a:lstStyle/>
          <a:p>
            <a:pPr algn="ctr"/>
            <a:r>
              <a:rPr lang="pt-PT" b="1" dirty="0" err="1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The</a:t>
            </a:r>
            <a:r>
              <a:rPr lang="pt-PT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 </a:t>
            </a:r>
            <a:r>
              <a:rPr lang="pt-PT" b="1" dirty="0" err="1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Vine</a:t>
            </a:r>
            <a:r>
              <a:rPr lang="pt-PT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 Hotel</a:t>
            </a:r>
          </a:p>
          <a:p>
            <a:pPr algn="ctr"/>
            <a:r>
              <a:rPr lang="pt-PT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   </a:t>
            </a:r>
            <a:r>
              <a:rPr lang="pt-PT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Madeira</a:t>
            </a:r>
            <a:endParaRPr lang="pt-PT" b="1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302781352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http://3.bp.blogspot.com/-S1NNggh8_hg/VTfCpgQQs9I/AAAAAAAABHA/81yXi_9IXyA/s1600/aveir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560" y="0"/>
            <a:ext cx="9877425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6876256" y="260648"/>
            <a:ext cx="1109727" cy="523220"/>
          </a:xfrm>
          <a:prstGeom prst="rect">
            <a:avLst/>
          </a:prstGeom>
          <a:noFill/>
        </p:spPr>
        <p:txBody>
          <a:bodyPr wrap="none" rtlCol="0">
            <a:prstTxWarp prst="textArchDownPour">
              <a:avLst/>
            </a:prstTxWarp>
            <a:spAutoFit/>
          </a:bodyPr>
          <a:lstStyle/>
          <a:p>
            <a:r>
              <a:rPr lang="pt-PT" sz="2800" b="1" i="1" dirty="0" smtClean="0"/>
              <a:t>Aveiro</a:t>
            </a:r>
            <a:endParaRPr lang="pt-PT" sz="2800" b="1" i="1" dirty="0"/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423700354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porto2.taf.net/dp/20090813-tua-jf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141" y="0"/>
            <a:ext cx="9684586" cy="688853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5209420" y="6237312"/>
            <a:ext cx="1762214" cy="400110"/>
          </a:xfrm>
          <a:prstGeom prst="rect">
            <a:avLst/>
          </a:prstGeom>
          <a:solidFill>
            <a:srgbClr val="92D050"/>
          </a:solidFill>
          <a:ln>
            <a:solidFill>
              <a:srgbClr val="00206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pt-PT" sz="2000" b="1" dirty="0" smtClean="0"/>
              <a:t>Linha do Tua</a:t>
            </a:r>
            <a:endParaRPr lang="pt-PT" sz="2000" b="1" dirty="0"/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254129426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s://d1u1p2xjjiahg3.cloudfront.net/bf92dcce-cd50-4e46-ad89-16566365713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521" y="0"/>
            <a:ext cx="9469075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6876256" y="260648"/>
            <a:ext cx="2296270" cy="707886"/>
          </a:xfrm>
          <a:prstGeom prst="rect">
            <a:avLst/>
          </a:prstGeom>
          <a:noFill/>
        </p:spPr>
        <p:txBody>
          <a:bodyPr wrap="none" rtlCol="0">
            <a:prstTxWarp prst="textFadeDown">
              <a:avLst/>
            </a:prstTxWarp>
            <a:spAutoFit/>
          </a:bodyPr>
          <a:lstStyle/>
          <a:p>
            <a:r>
              <a:rPr lang="pt-PT" sz="2000" b="1" dirty="0" smtClean="0"/>
              <a:t>Covão dos Conchos</a:t>
            </a:r>
          </a:p>
          <a:p>
            <a:r>
              <a:rPr lang="pt-PT" sz="2000" b="1" dirty="0" smtClean="0"/>
              <a:t>   Serra da Estrela</a:t>
            </a:r>
            <a:endParaRPr lang="pt-PT" sz="2000" b="1" dirty="0"/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196509539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www.pdloucura.pt/wp-content/uploads/2009/11/lagoa_das_sete_cidade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633" y="0"/>
            <a:ext cx="9191479" cy="689360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6499550" y="332656"/>
            <a:ext cx="2480166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isometricOffAxis2Left"/>
              <a:lightRig rig="threePt" dir="t"/>
            </a:scene3d>
          </a:bodyPr>
          <a:lstStyle/>
          <a:p>
            <a:pPr algn="ctr"/>
            <a:r>
              <a:rPr lang="pt-PT" b="1" dirty="0" smtClean="0"/>
              <a:t>Lagoa das 7 Cidades</a:t>
            </a:r>
          </a:p>
          <a:p>
            <a:pPr algn="ctr"/>
            <a:r>
              <a:rPr lang="pt-PT" b="1" dirty="0" smtClean="0"/>
              <a:t>             Açores</a:t>
            </a:r>
            <a:endParaRPr lang="pt-PT" b="1" dirty="0"/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134351703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www.mytop.fm/wp-content/uploads/2014/07/algar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47956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6372200" y="476672"/>
            <a:ext cx="2165978" cy="707886"/>
          </a:xfrm>
          <a:prstGeom prst="rect">
            <a:avLst/>
          </a:prstGeom>
          <a:noFill/>
          <a:scene3d>
            <a:camera prst="isometricOffAxis2Left"/>
            <a:lightRig rig="threePt" dir="t"/>
          </a:scene3d>
        </p:spPr>
        <p:txBody>
          <a:bodyPr wrap="none" rtlCol="0">
            <a:spAutoFit/>
          </a:bodyPr>
          <a:lstStyle/>
          <a:p>
            <a:pPr algn="ctr"/>
            <a:r>
              <a:rPr lang="pt-PT" sz="2000" b="1" dirty="0" smtClean="0">
                <a:ln>
                  <a:solidFill>
                    <a:srgbClr val="0070C0"/>
                  </a:solidFill>
                </a:ln>
              </a:rPr>
              <a:t>Algar do Carvão</a:t>
            </a:r>
          </a:p>
          <a:p>
            <a:pPr algn="ctr"/>
            <a:r>
              <a:rPr lang="pt-PT" sz="2000" b="1" dirty="0" smtClean="0">
                <a:ln>
                  <a:solidFill>
                    <a:srgbClr val="0070C0"/>
                  </a:solidFill>
                </a:ln>
              </a:rPr>
              <a:t> </a:t>
            </a:r>
            <a:r>
              <a:rPr lang="pt-PT" sz="2000" b="1" dirty="0" smtClean="0">
                <a:ln>
                  <a:solidFill>
                    <a:srgbClr val="0070C0"/>
                  </a:solidFill>
                </a:ln>
              </a:rPr>
              <a:t>Ilha </a:t>
            </a:r>
            <a:r>
              <a:rPr lang="pt-PT" sz="2000" b="1" dirty="0" smtClean="0">
                <a:ln>
                  <a:solidFill>
                    <a:srgbClr val="0070C0"/>
                  </a:solidFill>
                </a:ln>
              </a:rPr>
              <a:t>Terceira</a:t>
            </a:r>
            <a:endParaRPr lang="pt-PT" sz="2000" b="1" dirty="0">
              <a:ln>
                <a:solidFill>
                  <a:srgbClr val="0070C0"/>
                </a:solidFill>
              </a:ln>
            </a:endParaRPr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186388463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cusquices.net/wp-content/uploads/2015/01/274853_Papel-de-Parede-Acores-Portugal_1920x108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6592" y="-315416"/>
            <a:ext cx="10477500" cy="717341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7473628" y="404664"/>
            <a:ext cx="1346844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perspectiveContrastingLeftFacing"/>
              <a:lightRig rig="threePt" dir="t"/>
            </a:scene3d>
          </a:bodyPr>
          <a:lstStyle/>
          <a:p>
            <a:r>
              <a:rPr lang="pt-PT" sz="3200" b="1" dirty="0" smtClean="0">
                <a:solidFill>
                  <a:srgbClr val="7030A0"/>
                </a:solidFill>
                <a:latin typeface="Calibri" panose="020F0502020204030204" pitchFamily="34" charset="0"/>
              </a:rPr>
              <a:t>Açores</a:t>
            </a:r>
            <a:endParaRPr lang="pt-PT" sz="3200" b="1" dirty="0">
              <a:solidFill>
                <a:srgbClr val="7030A0"/>
              </a:solidFill>
              <a:latin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295164570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media-cdn.tripadvisor.com/media/photo-o/04/08/9e/25/casas-do-capel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91479" cy="689360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95536" y="6165304"/>
            <a:ext cx="1664238" cy="400110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pPr algn="ctr"/>
            <a:r>
              <a:rPr lang="pt-PT" sz="2000" b="1" dirty="0" smtClean="0"/>
              <a:t>Horta - Faial</a:t>
            </a:r>
            <a:endParaRPr lang="pt-PT" sz="2000" b="1" dirty="0"/>
          </a:p>
        </p:txBody>
      </p:sp>
    </p:spTree>
    <p:extLst>
      <p:ext uri="{BB962C8B-B14F-4D97-AF65-F5344CB8AC3E}">
        <p14:creationId xmlns="" xmlns:p14="http://schemas.microsoft.com/office/powerpoint/2010/main" val="115628564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s://petefotografia.files.wordpress.com/2011/12/ribeira-do-cadouc3a7o-05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0120"/>
            <a:ext cx="9354747" cy="687402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771800" y="6309320"/>
            <a:ext cx="2725426" cy="461665"/>
          </a:xfrm>
          <a:prstGeom prst="rect">
            <a:avLst/>
          </a:prstGeom>
          <a:noFill/>
        </p:spPr>
        <p:txBody>
          <a:bodyPr wrap="none" rtlCol="0">
            <a:prstTxWarp prst="textDeflateTop">
              <a:avLst/>
            </a:prstTxWarp>
            <a:spAutoFit/>
          </a:bodyPr>
          <a:lstStyle/>
          <a:p>
            <a:r>
              <a:rPr lang="pt-PT" sz="2400" b="1" dirty="0" smtClean="0"/>
              <a:t>Ribeira do Cadouço</a:t>
            </a:r>
            <a:endParaRPr lang="pt-PT" sz="2400" b="1" dirty="0"/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228632078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www.portugalbike.com/mediaRep/boportugalbike/files/galerias/22/aac0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389227" cy="724542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67544" y="332656"/>
            <a:ext cx="952505" cy="461665"/>
          </a:xfrm>
          <a:prstGeom prst="rect">
            <a:avLst/>
          </a:prstGeom>
          <a:noFill/>
        </p:spPr>
        <p:txBody>
          <a:bodyPr wrap="none" rtlCol="0">
            <a:prstTxWarp prst="textWave4">
              <a:avLst/>
            </a:prstTxWarp>
            <a:spAutoFit/>
          </a:bodyPr>
          <a:lstStyle/>
          <a:p>
            <a:r>
              <a:rPr lang="pt-PT" sz="2400" b="1" dirty="0" smtClean="0"/>
              <a:t>Lagos</a:t>
            </a:r>
            <a:endParaRPr lang="pt-PT" sz="2400" b="1" dirty="0"/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159721298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s3.feminina.pt/foto/a193-lua-de-mel-em-portugal-madeira-5c_b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46156" cy="688022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7309431" y="185214"/>
            <a:ext cx="1266693" cy="461665"/>
          </a:xfrm>
          <a:prstGeom prst="rect">
            <a:avLst/>
          </a:prstGeom>
          <a:noFill/>
        </p:spPr>
        <p:txBody>
          <a:bodyPr wrap="none" rtlCol="0">
            <a:prstTxWarp prst="textStop">
              <a:avLst/>
            </a:prstTxWarp>
            <a:spAutoFit/>
            <a:scene3d>
              <a:camera prst="perspectiveAbove"/>
              <a:lightRig rig="threePt" dir="t"/>
            </a:scene3d>
          </a:bodyPr>
          <a:lstStyle/>
          <a:p>
            <a:r>
              <a:rPr lang="pt-PT" sz="2400" b="1" i="1" dirty="0" smtClean="0">
                <a:ln>
                  <a:solidFill>
                    <a:srgbClr val="FF0000"/>
                  </a:solidFill>
                </a:ln>
              </a:rPr>
              <a:t>Madeira</a:t>
            </a:r>
            <a:endParaRPr lang="pt-PT" sz="2400" b="1" i="1" dirty="0">
              <a:ln>
                <a:solidFill>
                  <a:srgbClr val="FF0000"/>
                </a:solidFill>
              </a:ln>
            </a:endParaRPr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6248120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s://c1.staticflickr.com/7/6017/5931934578_81a07b794a_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433048" cy="717341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6752659" y="404664"/>
            <a:ext cx="1851789" cy="400110"/>
          </a:xfrm>
          <a:prstGeom prst="rect">
            <a:avLst/>
          </a:prstGeom>
          <a:noFill/>
        </p:spPr>
        <p:txBody>
          <a:bodyPr wrap="none" rtlCol="0">
            <a:prstTxWarp prst="textChevronInverted">
              <a:avLst/>
            </a:prstTxWarp>
            <a:spAutoFit/>
          </a:bodyPr>
          <a:lstStyle/>
          <a:p>
            <a:r>
              <a:rPr lang="pt-PT" sz="2000" b="1" dirty="0" smtClean="0">
                <a:solidFill>
                  <a:srgbClr val="FFFF00"/>
                </a:solidFill>
              </a:rPr>
              <a:t>Seixal -Madeira</a:t>
            </a:r>
            <a:endParaRPr lang="pt-PT" sz="2000" b="1" dirty="0">
              <a:solidFill>
                <a:srgbClr val="FFFF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265651554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ih1.redbubble.net/image.4264425.7537/flat,550x550,075,f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7" y="0"/>
            <a:ext cx="9361040" cy="703173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51520" y="188640"/>
            <a:ext cx="2339102" cy="369332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pt-PT" b="1" dirty="0" smtClean="0">
                <a:solidFill>
                  <a:schemeClr val="bg1"/>
                </a:solidFill>
              </a:rPr>
              <a:t>Espigueiros - Soajo</a:t>
            </a:r>
            <a:endParaRPr lang="pt-PT" b="1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43998105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1.bp.blogspot.com/-SsO6efTiuU0/U9jyZPf0OPI/AAAAAAAAGpg/P5NPXjtpcY8/s1600/foz+de+egua_paisagens_aldeias_paraisos_portugal_paisagens_piodao_httpdicasfemininas-su.blogspo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28509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899592" y="6178956"/>
            <a:ext cx="22973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2000" b="1" dirty="0" smtClean="0">
                <a:effectLst>
                  <a:glow rad="101600">
                    <a:srgbClr val="0070C0">
                      <a:alpha val="60000"/>
                    </a:srgbClr>
                  </a:glow>
                </a:effectLst>
              </a:rPr>
              <a:t>Foz d’Égua - Piódão</a:t>
            </a:r>
            <a:endParaRPr lang="pt-PT" sz="2000" b="1" dirty="0">
              <a:effectLst>
                <a:glow rad="101600">
                  <a:srgbClr val="0070C0">
                    <a:alpha val="60000"/>
                  </a:srgbClr>
                </a:glow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308605184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www.melhoresdestinos.com.br/wp-content/uploads/2015/04/porto-620x41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6952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7145333" y="260648"/>
            <a:ext cx="1603131" cy="707886"/>
          </a:xfrm>
          <a:prstGeom prst="rect">
            <a:avLst/>
          </a:prstGeom>
          <a:noFill/>
        </p:spPr>
        <p:txBody>
          <a:bodyPr wrap="none" rtlCol="0">
            <a:prstTxWarp prst="textChevron">
              <a:avLst/>
            </a:prstTxWarp>
            <a:spAutoFit/>
          </a:bodyPr>
          <a:lstStyle/>
          <a:p>
            <a:r>
              <a:rPr lang="pt-PT" sz="2000" b="1" dirty="0" smtClean="0"/>
              <a:t>Ponte D. Luís</a:t>
            </a:r>
          </a:p>
          <a:p>
            <a:r>
              <a:rPr lang="pt-PT" sz="2000" b="1" dirty="0" smtClean="0"/>
              <a:t>       Porto</a:t>
            </a:r>
            <a:endParaRPr lang="pt-PT" sz="2000" b="1" dirty="0"/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98338228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1.bp.blogspot.com/_Q6HuLUQzSJs/TJ-KEpABcmI/AAAAAAAAFFU/VQamETTU79Y/s1600/rio+Tua++em+mirandel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211634" cy="688538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6538148" y="220578"/>
            <a:ext cx="2296334" cy="369332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pt-PT" b="1" dirty="0" smtClean="0">
                <a:solidFill>
                  <a:schemeClr val="bg1"/>
                </a:solidFill>
              </a:rPr>
              <a:t>Rio Tua - Mirandela</a:t>
            </a:r>
            <a:endParaRPr lang="pt-PT" b="1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422168884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www.vortexmag.net/wp-content/uploads/2015/04/tomar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94083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95536" y="188640"/>
            <a:ext cx="1296144" cy="1015663"/>
          </a:xfrm>
          <a:prstGeom prst="rect">
            <a:avLst/>
          </a:prstGeom>
          <a:noFill/>
        </p:spPr>
        <p:txBody>
          <a:bodyPr wrap="square" rtlCol="0">
            <a:prstTxWarp prst="textCurveDown">
              <a:avLst/>
            </a:prstTxWarp>
            <a:spAutoFit/>
          </a:bodyPr>
          <a:lstStyle/>
          <a:p>
            <a:r>
              <a:rPr lang="pt-PT" sz="2000" b="1" i="1" dirty="0" smtClean="0"/>
              <a:t>Rio Nabão Tomar</a:t>
            </a:r>
            <a:endParaRPr lang="pt-PT" sz="2000" b="1" i="1" dirty="0"/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9634834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1.bp.blogspot.com/-LaJfEoJVU_c/TiRUMhrRTlI/AAAAAAAAAC4/7duN3zxC2m4/s1600/P113032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2616" y="0"/>
            <a:ext cx="10287000" cy="688538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57893" y="303346"/>
            <a:ext cx="1649811" cy="400110"/>
          </a:xfrm>
          <a:prstGeom prst="rect">
            <a:avLst/>
          </a:prstGeom>
          <a:noFill/>
        </p:spPr>
        <p:txBody>
          <a:bodyPr wrap="none" rtlCol="0">
            <a:prstTxWarp prst="textFadeRight">
              <a:avLst/>
            </a:prstTxWarp>
            <a:spAutoFit/>
          </a:bodyPr>
          <a:lstStyle/>
          <a:p>
            <a:r>
              <a:rPr lang="pt-PT" sz="2000" b="1" dirty="0" smtClean="0">
                <a:ln>
                  <a:solidFill>
                    <a:srgbClr val="C00000"/>
                  </a:solidFill>
                </a:ln>
              </a:rPr>
              <a:t>Rio Guadiana</a:t>
            </a:r>
            <a:endParaRPr lang="pt-PT" sz="2000" b="1" dirty="0">
              <a:ln>
                <a:solidFill>
                  <a:srgbClr val="C00000"/>
                </a:solidFill>
              </a:ln>
            </a:endParaRPr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110713181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1.bp.blogspot.com/-NpvyoDZWbZs/UmmrK6b3cWI/AAAAAAAChBk/phxwPp9mJ6U/s1600/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-468560" y="5892068"/>
            <a:ext cx="2743059" cy="49244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isometricOffAxis1Left"/>
              <a:lightRig rig="threePt" dir="t"/>
            </a:scene3d>
          </a:bodyPr>
          <a:lstStyle/>
          <a:p>
            <a:r>
              <a:rPr lang="pt-PT" sz="2600" b="1" i="1" dirty="0" smtClean="0"/>
              <a:t>Azenhas do Mar</a:t>
            </a:r>
            <a:endParaRPr lang="pt-PT" sz="2600" b="1" i="1" dirty="0"/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18414273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leme.pt/imagens/portugal/ponte-de-lima/vila-de-ponte-de-lima/00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35642"/>
            <a:ext cx="9324528" cy="689364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6789142" y="6093296"/>
            <a:ext cx="1742785" cy="369332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50800" h="38100" prst="riblet"/>
            </a:sp3d>
          </a:bodyPr>
          <a:lstStyle/>
          <a:p>
            <a:pPr algn="ctr"/>
            <a:r>
              <a:rPr lang="pt-PT" b="1" i="1" dirty="0" smtClean="0">
                <a:latin typeface="Baskerville Old Face" panose="02020602080505020303" pitchFamily="18" charset="0"/>
              </a:rPr>
              <a:t>Ponte de Lima</a:t>
            </a:r>
            <a:endParaRPr lang="pt-PT" b="1" i="1" dirty="0">
              <a:latin typeface="Baskerville Old Face" panose="02020602080505020303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141453088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aguiardabeira.com.sapo.pt/imagensorange/frontimg0607/ag-1-2007-DSC018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30325"/>
            <a:ext cx="9317765" cy="69883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028316" y="6237312"/>
            <a:ext cx="1890261" cy="369332"/>
          </a:xfrm>
          <a:prstGeom prst="rect">
            <a:avLst/>
          </a:prstGeom>
          <a:solidFill>
            <a:srgbClr val="7030A0"/>
          </a:solidFill>
        </p:spPr>
        <p:txBody>
          <a:bodyPr wrap="none" rtlCol="0">
            <a:spAutoFit/>
          </a:bodyPr>
          <a:lstStyle/>
          <a:p>
            <a:pPr algn="ctr"/>
            <a:r>
              <a:rPr lang="pt-PT" b="1" dirty="0" smtClean="0">
                <a:solidFill>
                  <a:srgbClr val="00B0F0"/>
                </a:solidFill>
              </a:rPr>
              <a:t>Aguiar da Beira</a:t>
            </a:r>
            <a:endParaRPr lang="pt-PT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4799112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farm3.static.flickr.com/2692/4378649312_7061c2fa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95536" y="6237312"/>
            <a:ext cx="2219903" cy="461665"/>
          </a:xfrm>
          <a:prstGeom prst="rect">
            <a:avLst/>
          </a:prstGeom>
          <a:noFill/>
        </p:spPr>
        <p:txBody>
          <a:bodyPr wrap="none" rtlCol="0">
            <a:prstTxWarp prst="textWave2">
              <a:avLst/>
            </a:prstTxWarp>
            <a:spAutoFit/>
          </a:bodyPr>
          <a:lstStyle/>
          <a:p>
            <a:r>
              <a:rPr lang="pt-PT" sz="2400" b="1" dirty="0" smtClean="0">
                <a:solidFill>
                  <a:srgbClr val="002060"/>
                </a:solidFill>
              </a:rPr>
              <a:t>Castelo Rodrigo</a:t>
            </a:r>
            <a:endParaRPr lang="pt-PT" sz="2400" b="1" dirty="0">
              <a:solidFill>
                <a:srgbClr val="00206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120775748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c3.quickcachr.fotos.sapo.pt/i/Be51227a8/14011933_uCKqo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1"/>
            <a:ext cx="9180512" cy="688538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7184961" y="5262299"/>
            <a:ext cx="1707519" cy="830997"/>
          </a:xfrm>
          <a:prstGeom prst="rect">
            <a:avLst/>
          </a:prstGeom>
          <a:noFill/>
          <a:scene3d>
            <a:camera prst="perspectiveContrastingLeftFacing"/>
            <a:lightRig rig="threePt" dir="t"/>
          </a:scene3d>
        </p:spPr>
        <p:txBody>
          <a:bodyPr wrap="none" rtlCol="0">
            <a:spAutoFit/>
          </a:bodyPr>
          <a:lstStyle/>
          <a:p>
            <a:r>
              <a:rPr lang="pt-PT" sz="2400" b="1" dirty="0" smtClean="0"/>
              <a:t>Rio de Onor</a:t>
            </a:r>
          </a:p>
          <a:p>
            <a:r>
              <a:rPr lang="pt-PT" sz="2400" b="1" dirty="0" smtClean="0"/>
              <a:t>  Bragança</a:t>
            </a:r>
            <a:endParaRPr lang="pt-PT" sz="2400" b="1" dirty="0"/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410554639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guiadacidade.pt/foto2/data/media/4/DSC_0164_resize_1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361040" cy="686458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6960276" y="476672"/>
            <a:ext cx="1428148" cy="461665"/>
          </a:xfrm>
          <a:prstGeom prst="rect">
            <a:avLst/>
          </a:prstGeom>
          <a:noFill/>
        </p:spPr>
        <p:txBody>
          <a:bodyPr wrap="none" rtlCol="0">
            <a:prstTxWarp prst="textCascadeDown">
              <a:avLst/>
            </a:prstTxWarp>
            <a:spAutoFit/>
          </a:bodyPr>
          <a:lstStyle/>
          <a:p>
            <a:r>
              <a:rPr lang="pt-PT" sz="2400" b="1" dirty="0" smtClean="0"/>
              <a:t>Belmonte</a:t>
            </a:r>
            <a:endParaRPr lang="pt-PT" sz="2400" b="1" dirty="0"/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145700926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www.dueceira.pt/trilhos/images/igreja_matriz_pmp_srr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34500" cy="70008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107504" y="6021288"/>
            <a:ext cx="2720617" cy="769441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pt-PT" sz="2400" b="1" dirty="0" smtClean="0"/>
              <a:t>     </a:t>
            </a:r>
            <a:r>
              <a:rPr lang="pt-PT" sz="2400" b="1" dirty="0" smtClean="0"/>
              <a:t>  </a:t>
            </a:r>
            <a:r>
              <a:rPr lang="pt-PT" sz="2000" b="1" dirty="0" smtClean="0"/>
              <a:t>Rio Unhais</a:t>
            </a:r>
          </a:p>
          <a:p>
            <a:r>
              <a:rPr lang="pt-PT" sz="2000" b="1" dirty="0" smtClean="0"/>
              <a:t>Pampilhosa da Serra</a:t>
            </a:r>
            <a:endParaRPr lang="pt-PT" sz="2000" b="1" dirty="0"/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371797429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" name="Picture 6" descr="http://4.bp.blogspot.com/-1d6ObOA3rGw/UcbCloxdkRI/AAAAAAAAAIQ/LhIN9REgK1w/s1600/portugal_luto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583" y="0"/>
            <a:ext cx="9937104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6084168" y="2473642"/>
            <a:ext cx="1511952" cy="1107996"/>
          </a:xfrm>
          <a:prstGeom prst="rect">
            <a:avLst/>
          </a:prstGeom>
          <a:noFill/>
        </p:spPr>
        <p:txBody>
          <a:bodyPr wrap="none" rtlCol="0">
            <a:prstTxWarp prst="textCurveDown">
              <a:avLst/>
            </a:prstTxWarp>
            <a:spAutoFit/>
          </a:bodyPr>
          <a:lstStyle/>
          <a:p>
            <a:r>
              <a:rPr lang="pt-PT" sz="8000" b="1" dirty="0" smtClean="0">
                <a:solidFill>
                  <a:srgbClr val="00B0F0"/>
                </a:solidFill>
              </a:rPr>
              <a:t>FIM</a:t>
            </a:r>
            <a:endParaRPr lang="pt-PT" sz="8000" b="1" dirty="0">
              <a:solidFill>
                <a:srgbClr val="00B0F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265975817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100" advTm="18777">
        <p14:switch dir="r"/>
      </p:transition>
    </mc:Choice>
    <mc:Fallback>
      <p:transition spd="slow" advTm="1877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4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3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4.7|3.3"/>
</p:tagLst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iagem">
  <a:themeElements>
    <a:clrScheme name="Viagem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Viagem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iagem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592</TotalTime>
  <Words>190</Words>
  <Application>Microsoft Office PowerPoint</Application>
  <PresentationFormat>Apresentação no Ecrã (4:3)</PresentationFormat>
  <Paragraphs>71</Paragraphs>
  <Slides>49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49</vt:i4>
      </vt:variant>
    </vt:vector>
  </HeadingPairs>
  <TitlesOfParts>
    <vt:vector size="50" baseType="lpstr">
      <vt:lpstr>Viagem</vt:lpstr>
      <vt:lpstr>Diapositivo 1</vt:lpstr>
      <vt:lpstr>Diapositivo 2</vt:lpstr>
      <vt:lpstr>Diapositivo 3</vt:lpstr>
      <vt:lpstr>Diapositivo 4</vt:lpstr>
      <vt:lpstr>Diapositivo 5</vt:lpstr>
      <vt:lpstr>Diapositivo 6</vt:lpstr>
      <vt:lpstr>Diapositivo 7</vt:lpstr>
      <vt:lpstr>Diapositivo 8</vt:lpstr>
      <vt:lpstr>Diapositivo 9</vt:lpstr>
      <vt:lpstr>Diapositivo 10</vt:lpstr>
      <vt:lpstr>Diapositivo 11</vt:lpstr>
      <vt:lpstr>Diapositivo 12</vt:lpstr>
      <vt:lpstr>Diapositivo 13</vt:lpstr>
      <vt:lpstr>Diapositivo 14</vt:lpstr>
      <vt:lpstr>Diapositivo 15</vt:lpstr>
      <vt:lpstr>Diapositivo 16</vt:lpstr>
      <vt:lpstr>Diapositivo 17</vt:lpstr>
      <vt:lpstr>Diapositivo 18</vt:lpstr>
      <vt:lpstr>Diapositivo 19</vt:lpstr>
      <vt:lpstr>Diapositivo 20</vt:lpstr>
      <vt:lpstr>Diapositivo 21</vt:lpstr>
      <vt:lpstr>Diapositivo 22</vt:lpstr>
      <vt:lpstr>Diapositivo 23</vt:lpstr>
      <vt:lpstr>Diapositivo 24</vt:lpstr>
      <vt:lpstr>Diapositivo 25</vt:lpstr>
      <vt:lpstr>Diapositivo 26</vt:lpstr>
      <vt:lpstr>Diapositivo 27</vt:lpstr>
      <vt:lpstr>Diapositivo 28</vt:lpstr>
      <vt:lpstr>Diapositivo 29</vt:lpstr>
      <vt:lpstr>Diapositivo 30</vt:lpstr>
      <vt:lpstr>Diapositivo 31</vt:lpstr>
      <vt:lpstr>Diapositivo 32</vt:lpstr>
      <vt:lpstr>Diapositivo 33</vt:lpstr>
      <vt:lpstr>Diapositivo 34</vt:lpstr>
      <vt:lpstr>Diapositivo 35</vt:lpstr>
      <vt:lpstr>Diapositivo 36</vt:lpstr>
      <vt:lpstr>Diapositivo 37</vt:lpstr>
      <vt:lpstr>Diapositivo 38</vt:lpstr>
      <vt:lpstr>Diapositivo 39</vt:lpstr>
      <vt:lpstr>Diapositivo 40</vt:lpstr>
      <vt:lpstr>Diapositivo 41</vt:lpstr>
      <vt:lpstr>Diapositivo 42</vt:lpstr>
      <vt:lpstr>Diapositivo 43</vt:lpstr>
      <vt:lpstr>Diapositivo 44</vt:lpstr>
      <vt:lpstr>Diapositivo 45</vt:lpstr>
      <vt:lpstr>Diapositivo 46</vt:lpstr>
      <vt:lpstr>Diapositivo 47</vt:lpstr>
      <vt:lpstr>Diapositivo 48</vt:lpstr>
      <vt:lpstr>Diapositivo 49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</dc:creator>
  <cp:lastModifiedBy>M Lurdes</cp:lastModifiedBy>
  <cp:revision>51</cp:revision>
  <dcterms:created xsi:type="dcterms:W3CDTF">2015-04-28T15:50:27Z</dcterms:created>
  <dcterms:modified xsi:type="dcterms:W3CDTF">2015-06-26T02:13:20Z</dcterms:modified>
</cp:coreProperties>
</file>