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media/audio1" ContentType="audio/x-wav"/>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302" r:id="rId2"/>
    <p:sldId id="359" r:id="rId3"/>
    <p:sldId id="360" r:id="rId4"/>
    <p:sldId id="324" r:id="rId5"/>
    <p:sldId id="298" r:id="rId6"/>
    <p:sldId id="303" r:id="rId7"/>
    <p:sldId id="256" r:id="rId8"/>
    <p:sldId id="354" r:id="rId9"/>
    <p:sldId id="352" r:id="rId10"/>
    <p:sldId id="294" r:id="rId11"/>
    <p:sldId id="326" r:id="rId12"/>
    <p:sldId id="323" r:id="rId13"/>
    <p:sldId id="290" r:id="rId14"/>
    <p:sldId id="333" r:id="rId15"/>
    <p:sldId id="295" r:id="rId16"/>
    <p:sldId id="336" r:id="rId17"/>
    <p:sldId id="338" r:id="rId18"/>
    <p:sldId id="306" r:id="rId19"/>
    <p:sldId id="304" r:id="rId20"/>
    <p:sldId id="291" r:id="rId21"/>
    <p:sldId id="293" r:id="rId22"/>
    <p:sldId id="356" r:id="rId23"/>
    <p:sldId id="345" r:id="rId24"/>
    <p:sldId id="299" r:id="rId25"/>
    <p:sldId id="300" r:id="rId26"/>
    <p:sldId id="310" r:id="rId27"/>
    <p:sldId id="309" r:id="rId28"/>
    <p:sldId id="308" r:id="rId29"/>
    <p:sldId id="289" r:id="rId30"/>
    <p:sldId id="349" r:id="rId31"/>
    <p:sldId id="347" r:id="rId32"/>
    <p:sldId id="321" r:id="rId33"/>
    <p:sldId id="328" r:id="rId34"/>
    <p:sldId id="331" r:id="rId35"/>
    <p:sldId id="330" r:id="rId36"/>
    <p:sldId id="329" r:id="rId37"/>
    <p:sldId id="312" r:id="rId38"/>
    <p:sldId id="311" r:id="rId39"/>
    <p:sldId id="314" r:id="rId40"/>
    <p:sldId id="315" r:id="rId41"/>
    <p:sldId id="313" r:id="rId42"/>
    <p:sldId id="316" r:id="rId43"/>
    <p:sldId id="343" r:id="rId44"/>
    <p:sldId id="362" r:id="rId45"/>
    <p:sldId id="364" r:id="rId46"/>
    <p:sldId id="366" r:id="rId47"/>
    <p:sldId id="368" r:id="rId48"/>
    <p:sldId id="370" r:id="rId49"/>
  </p:sldIdLst>
  <p:sldSz cx="9144000" cy="6858000" type="screen4x3"/>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BrVDzeytWW996bUcssqLA==" hashData="p+13vwedPOOFB0dSK2q+WPLkk8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D"/>
    <a:srgbClr val="F0D5D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9" d="100"/>
          <a:sy n="99" d="100"/>
        </p:scale>
        <p:origin x="-107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o-RO"/>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80FF60-95CE-4191-ACB3-CBCD9C56808C}" type="datetimeFigureOut">
              <a:rPr lang="ro-RO" smtClean="0"/>
              <a:pPr/>
              <a:t>19.01.2016</a:t>
            </a:fld>
            <a:endParaRPr lang="ro-RO"/>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o-RO"/>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o-RO"/>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2FD9F1C-93F0-42A9-8F5A-B5D20F365EAA}" type="slidenum">
              <a:rPr lang="ro-RO" smtClean="0"/>
              <a:pPr/>
              <a:t>‹#›</a:t>
            </a:fld>
            <a:endParaRPr lang="ro-RO"/>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a:p>
        </p:txBody>
      </p:sp>
      <p:sp>
        <p:nvSpPr>
          <p:cNvPr id="4" name="Slide Number Placeholder 3"/>
          <p:cNvSpPr>
            <a:spLocks noGrp="1"/>
          </p:cNvSpPr>
          <p:nvPr>
            <p:ph type="sldNum" sz="quarter" idx="10"/>
          </p:nvPr>
        </p:nvSpPr>
        <p:spPr/>
        <p:txBody>
          <a:bodyPr/>
          <a:lstStyle/>
          <a:p>
            <a:fld id="{86E6B81F-5489-4E75-B979-2E72E817F9E0}" type="slidenum">
              <a:rPr lang="ro-RO" smtClean="0"/>
              <a:pPr/>
              <a:t>1</a:t>
            </a:fld>
            <a:endParaRPr lang="ro-RO"/>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A917C32E-E097-4BB5-BB1C-27512B6EB490}" type="slidenum">
              <a:rPr lang="fr-FR">
                <a:solidFill>
                  <a:prstClr val="black"/>
                </a:solidFill>
              </a:rPr>
              <a:pPr/>
              <a:t>48</a:t>
            </a:fld>
            <a:endParaRPr lang="fr-FR">
              <a:solidFill>
                <a:prstClr val="black"/>
              </a:solidFill>
            </a:endParaRPr>
          </a:p>
        </p:txBody>
      </p:sp>
      <p:sp>
        <p:nvSpPr>
          <p:cNvPr id="36867"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36868"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o-RO" smtClean="0"/>
          </a:p>
        </p:txBody>
      </p:sp>
      <p:sp>
        <p:nvSpPr>
          <p:cNvPr id="36869" name="Espace réservé du numéro de diapositiv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45AFCA0-7FDA-4599-A0DE-45BD762ECF4B}" type="slidenum">
              <a:rPr lang="fr-FR" sz="1200">
                <a:solidFill>
                  <a:prstClr val="black"/>
                </a:solidFill>
              </a:rPr>
              <a:pPr algn="r"/>
              <a:t>48</a:t>
            </a:fld>
            <a:endParaRPr lang="fr-FR" sz="120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ro-RO"/>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ro-RO"/>
          </a:p>
        </p:txBody>
      </p:sp>
      <p:sp>
        <p:nvSpPr>
          <p:cNvPr id="4" name="Date Placeholder 3"/>
          <p:cNvSpPr>
            <a:spLocks noGrp="1"/>
          </p:cNvSpPr>
          <p:nvPr>
            <p:ph type="dt" sz="half" idx="10"/>
          </p:nvPr>
        </p:nvSpPr>
        <p:spPr/>
        <p:txBody>
          <a:bodyPr/>
          <a:lstStyle/>
          <a:p>
            <a:fld id="{4317A2F7-318D-4472-A13C-E39923E981CA}" type="datetimeFigureOut">
              <a:rPr lang="ro-RO" smtClean="0"/>
              <a:pPr/>
              <a:t>19.01.2016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86EE1B5-92FD-4E9A-87C2-B091ABA1B4D9}" type="slidenum">
              <a:rPr lang="ro-RO" smtClean="0"/>
              <a:pPr/>
              <a:t>‹#›</a:t>
            </a:fld>
            <a:endParaRPr lang="ro-RO"/>
          </a:p>
        </p:txBody>
      </p:sp>
    </p:spTree>
  </p:cSld>
  <p:clrMapOvr>
    <a:masterClrMapping/>
  </p:clrMapOvr>
  <p:transition spd="slow">
    <p:plu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4317A2F7-318D-4472-A13C-E39923E981CA}" type="datetimeFigureOut">
              <a:rPr lang="ro-RO" smtClean="0"/>
              <a:pPr/>
              <a:t>19.01.2016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86EE1B5-92FD-4E9A-87C2-B091ABA1B4D9}" type="slidenum">
              <a:rPr lang="ro-RO" smtClean="0"/>
              <a:pPr/>
              <a:t>‹#›</a:t>
            </a:fld>
            <a:endParaRPr lang="ro-RO"/>
          </a:p>
        </p:txBody>
      </p:sp>
    </p:spTree>
  </p:cSld>
  <p:clrMapOvr>
    <a:masterClrMapping/>
  </p:clrMapOvr>
  <p:transition spd="slow">
    <p:plu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ro-RO"/>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317A2F7-318D-4472-A13C-E39923E981CA}" type="datetimeFigureOut">
              <a:rPr lang="ro-RO" smtClean="0"/>
              <a:pPr/>
              <a:t>19.01.2016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86EE1B5-92FD-4E9A-87C2-B091ABA1B4D9}" type="slidenum">
              <a:rPr lang="ro-RO" smtClean="0"/>
              <a:pPr/>
              <a:t>‹#›</a:t>
            </a:fld>
            <a:endParaRPr lang="ro-RO"/>
          </a:p>
        </p:txBody>
      </p:sp>
    </p:spTree>
  </p:cSld>
  <p:clrMapOvr>
    <a:masterClrMapping/>
  </p:clrMapOvr>
  <p:transition spd="slow">
    <p:plu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Date Placeholder 4"/>
          <p:cNvSpPr>
            <a:spLocks noGrp="1"/>
          </p:cNvSpPr>
          <p:nvPr>
            <p:ph type="dt" sz="half" idx="10"/>
          </p:nvPr>
        </p:nvSpPr>
        <p:spPr/>
        <p:txBody>
          <a:bodyPr/>
          <a:lstStyle/>
          <a:p>
            <a:fld id="{4317A2F7-318D-4472-A13C-E39923E981CA}" type="datetimeFigureOut">
              <a:rPr lang="ro-RO" smtClean="0"/>
              <a:pPr/>
              <a:t>19.01.2016</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586EE1B5-92FD-4E9A-87C2-B091ABA1B4D9}" type="slidenum">
              <a:rPr lang="ro-RO" smtClean="0"/>
              <a:pPr/>
              <a:t>‹#›</a:t>
            </a:fld>
            <a:endParaRPr lang="ro-RO"/>
          </a:p>
        </p:txBody>
      </p:sp>
    </p:spTree>
  </p:cSld>
  <p:clrMapOvr>
    <a:masterClrMapping/>
  </p:clrMapOvr>
  <p:transition spd="slow">
    <p:plu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ro-RO"/>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7" name="Date Placeholder 6"/>
          <p:cNvSpPr>
            <a:spLocks noGrp="1"/>
          </p:cNvSpPr>
          <p:nvPr>
            <p:ph type="dt" sz="half" idx="10"/>
          </p:nvPr>
        </p:nvSpPr>
        <p:spPr/>
        <p:txBody>
          <a:bodyPr/>
          <a:lstStyle/>
          <a:p>
            <a:fld id="{4317A2F7-318D-4472-A13C-E39923E981CA}" type="datetimeFigureOut">
              <a:rPr lang="ro-RO" smtClean="0"/>
              <a:pPr/>
              <a:t>19.01.2016</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586EE1B5-92FD-4E9A-87C2-B091ABA1B4D9}" type="slidenum">
              <a:rPr lang="ro-RO" smtClean="0"/>
              <a:pPr/>
              <a:t>‹#›</a:t>
            </a:fld>
            <a:endParaRPr lang="ro-RO"/>
          </a:p>
        </p:txBody>
      </p:sp>
    </p:spTree>
  </p:cSld>
  <p:clrMapOvr>
    <a:masterClrMapping/>
  </p:clrMapOvr>
  <p:transition spd="slow">
    <p:plu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Date Placeholder 2"/>
          <p:cNvSpPr>
            <a:spLocks noGrp="1"/>
          </p:cNvSpPr>
          <p:nvPr>
            <p:ph type="dt" sz="half" idx="10"/>
          </p:nvPr>
        </p:nvSpPr>
        <p:spPr/>
        <p:txBody>
          <a:bodyPr/>
          <a:lstStyle/>
          <a:p>
            <a:fld id="{4317A2F7-318D-4472-A13C-E39923E981CA}" type="datetimeFigureOut">
              <a:rPr lang="ro-RO" smtClean="0"/>
              <a:pPr/>
              <a:t>19.01.2016</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586EE1B5-92FD-4E9A-87C2-B091ABA1B4D9}" type="slidenum">
              <a:rPr lang="ro-RO" smtClean="0"/>
              <a:pPr/>
              <a:t>‹#›</a:t>
            </a:fld>
            <a:endParaRPr lang="ro-RO"/>
          </a:p>
        </p:txBody>
      </p:sp>
    </p:spTree>
  </p:cSld>
  <p:clrMapOvr>
    <a:masterClrMapping/>
  </p:clrMapOvr>
  <p:transition spd="slow">
    <p:plu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17A2F7-318D-4472-A13C-E39923E981CA}" type="datetimeFigureOut">
              <a:rPr lang="ro-RO" smtClean="0"/>
              <a:pPr/>
              <a:t>19.01.2016</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586EE1B5-92FD-4E9A-87C2-B091ABA1B4D9}" type="slidenum">
              <a:rPr lang="ro-RO" smtClean="0"/>
              <a:pPr/>
              <a:t>‹#›</a:t>
            </a:fld>
            <a:endParaRPr lang="ro-RO"/>
          </a:p>
        </p:txBody>
      </p:sp>
    </p:spTree>
  </p:cSld>
  <p:clrMapOvr>
    <a:masterClrMapping/>
  </p:clrMapOvr>
  <p:transition spd="slow">
    <p:plu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ro-RO"/>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17A2F7-318D-4472-A13C-E39923E981CA}" type="datetimeFigureOut">
              <a:rPr lang="ro-RO" smtClean="0"/>
              <a:pPr/>
              <a:t>19.01.2016</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586EE1B5-92FD-4E9A-87C2-B091ABA1B4D9}" type="slidenum">
              <a:rPr lang="ro-RO" smtClean="0"/>
              <a:pPr/>
              <a:t>‹#›</a:t>
            </a:fld>
            <a:endParaRPr lang="ro-RO"/>
          </a:p>
        </p:txBody>
      </p:sp>
    </p:spTree>
  </p:cSld>
  <p:clrMapOvr>
    <a:masterClrMapping/>
  </p:clrMapOvr>
  <p:transition spd="slow">
    <p:plu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ro-RO"/>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17A2F7-318D-4472-A13C-E39923E981CA}" type="datetimeFigureOut">
              <a:rPr lang="ro-RO" smtClean="0"/>
              <a:pPr/>
              <a:t>19.01.2016</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586EE1B5-92FD-4E9A-87C2-B091ABA1B4D9}" type="slidenum">
              <a:rPr lang="ro-RO" smtClean="0"/>
              <a:pPr/>
              <a:t>‹#›</a:t>
            </a:fld>
            <a:endParaRPr lang="ro-RO"/>
          </a:p>
        </p:txBody>
      </p:sp>
    </p:spTree>
  </p:cSld>
  <p:clrMapOvr>
    <a:masterClrMapping/>
  </p:clrMapOvr>
  <p:transition spd="slow">
    <p:plu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4317A2F7-318D-4472-A13C-E39923E981CA}" type="datetimeFigureOut">
              <a:rPr lang="ro-RO" smtClean="0"/>
              <a:pPr/>
              <a:t>19.01.2016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86EE1B5-92FD-4E9A-87C2-B091ABA1B4D9}" type="slidenum">
              <a:rPr lang="ro-RO" smtClean="0"/>
              <a:pPr/>
              <a:t>‹#›</a:t>
            </a:fld>
            <a:endParaRPr lang="ro-RO"/>
          </a:p>
        </p:txBody>
      </p:sp>
    </p:spTree>
  </p:cSld>
  <p:clrMapOvr>
    <a:masterClrMapping/>
  </p:clrMapOvr>
  <p:transition spd="slow">
    <p:plu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ro-RO"/>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4317A2F7-318D-4472-A13C-E39923E981CA}" type="datetimeFigureOut">
              <a:rPr lang="ro-RO" smtClean="0"/>
              <a:pPr/>
              <a:t>19.01.2016</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86EE1B5-92FD-4E9A-87C2-B091ABA1B4D9}" type="slidenum">
              <a:rPr lang="ro-RO" smtClean="0"/>
              <a:pPr/>
              <a:t>‹#›</a:t>
            </a:fld>
            <a:endParaRPr lang="ro-RO"/>
          </a:p>
        </p:txBody>
      </p:sp>
    </p:spTree>
  </p:cSld>
  <p:clrMapOvr>
    <a:masterClrMapping/>
  </p:clrMapOvr>
  <p:transition spd="slow">
    <p:plus/>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ro-RO"/>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17A2F7-318D-4472-A13C-E39923E981CA}" type="datetimeFigureOut">
              <a:rPr lang="ro-RO" smtClean="0"/>
              <a:pPr/>
              <a:t>19.01.2016</a:t>
            </a:fld>
            <a:endParaRPr lang="ro-RO"/>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6EE1B5-92FD-4E9A-87C2-B091ABA1B4D9}" type="slidenum">
              <a:rPr lang="ro-RO" smtClean="0"/>
              <a:pPr/>
              <a:t>‹#›</a:t>
            </a:fld>
            <a:endParaRPr lang="ro-R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lus/>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4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jpeg"/></Relationships>
</file>

<file path=ppt/slides/_rels/slide4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5" Type="http://schemas.openxmlformats.org/officeDocument/2006/relationships/image" Target="../media/image51.jpeg"/><Relationship Id="rId4" Type="http://schemas.openxmlformats.org/officeDocument/2006/relationships/image" Target="../media/image49.jpeg"/></Relationships>
</file>

<file path=ppt/slides/_rels/slide4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5" Type="http://schemas.openxmlformats.org/officeDocument/2006/relationships/image" Target="../media/image52.jpeg"/><Relationship Id="rId4" Type="http://schemas.openxmlformats.org/officeDocument/2006/relationships/image" Target="../media/image49.jpeg"/></Relationships>
</file>

<file path=ppt/slides/_rels/slide4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5" Type="http://schemas.openxmlformats.org/officeDocument/2006/relationships/image" Target="../media/image53.jpeg"/><Relationship Id="rId4" Type="http://schemas.openxmlformats.org/officeDocument/2006/relationships/image" Target="../media/image49.jpeg"/></Relationships>
</file>

<file path=ppt/slides/_rels/slide48.xml.rels><?xml version="1.0" encoding="UTF-8" standalone="yes"?>
<Relationships xmlns="http://schemas.openxmlformats.org/package/2006/relationships"><Relationship Id="rId8" Type="http://schemas.openxmlformats.org/officeDocument/2006/relationships/hyperlink" Target="http://ppsmania.fr/" TargetMode="External"/><Relationship Id="rId3" Type="http://schemas.openxmlformats.org/officeDocument/2006/relationships/image" Target="../media/image54.jpeg"/><Relationship Id="rId7" Type="http://schemas.openxmlformats.org/officeDocument/2006/relationships/image" Target="../media/image57.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hyperlink" Target="http://ppsmania.net/" TargetMode="External"/><Relationship Id="rId4" Type="http://schemas.openxmlformats.org/officeDocument/2006/relationships/image" Target="../media/image5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 name="Picture 36" descr="Hand_clicks"/>
          <p:cNvPicPr>
            <a:picLocks noChangeAspect="1" noChangeArrowheads="1" noCrop="1"/>
          </p:cNvPicPr>
          <p:nvPr/>
        </p:nvPicPr>
        <p:blipFill>
          <a:blip r:embed="rId4" cstate="print"/>
          <a:srcRect/>
          <a:stretch>
            <a:fillRect/>
          </a:stretch>
        </p:blipFill>
        <p:spPr bwMode="auto">
          <a:xfrm>
            <a:off x="9296400" y="0"/>
            <a:ext cx="422275" cy="533400"/>
          </a:xfrm>
          <a:prstGeom prst="rect">
            <a:avLst/>
          </a:prstGeom>
          <a:noFill/>
          <a:ln w="9525">
            <a:noFill/>
            <a:miter lim="800000"/>
            <a:headEnd/>
            <a:tailEnd/>
          </a:ln>
        </p:spPr>
      </p:pic>
      <p:pic>
        <p:nvPicPr>
          <p:cNvPr id="4" name="Picture 2" descr="D:\Manastire_Lisabona\Poze_bune_Radu\IMG_4181_DxO (1).jpg"/>
          <p:cNvPicPr>
            <a:picLocks noChangeAspect="1" noChangeArrowheads="1"/>
          </p:cNvPicPr>
          <p:nvPr/>
        </p:nvPicPr>
        <p:blipFill>
          <a:blip r:embed="rId5" cstate="print">
            <a:lum bright="45000" contrast="-53000"/>
          </a:blip>
          <a:srcRect/>
          <a:stretch>
            <a:fillRect/>
          </a:stretch>
        </p:blipFill>
        <p:spPr bwMode="auto">
          <a:xfrm>
            <a:off x="-1066800" y="0"/>
            <a:ext cx="11299752" cy="6858000"/>
          </a:xfrm>
          <a:prstGeom prst="rect">
            <a:avLst/>
          </a:prstGeom>
          <a:noFill/>
        </p:spPr>
      </p:pic>
      <p:sp>
        <p:nvSpPr>
          <p:cNvPr id="7" name="Rectangle 6"/>
          <p:cNvSpPr/>
          <p:nvPr/>
        </p:nvSpPr>
        <p:spPr>
          <a:xfrm>
            <a:off x="1981200" y="152400"/>
            <a:ext cx="5852884" cy="584775"/>
          </a:xfrm>
          <a:prstGeom prst="rect">
            <a:avLst/>
          </a:prstGeom>
        </p:spPr>
        <p:txBody>
          <a:bodyPr wrap="none">
            <a:spAutoFit/>
          </a:bodyPr>
          <a:lstStyle/>
          <a:p>
            <a:r>
              <a:rPr lang="ro-RO" sz="3200" b="1" dirty="0" smtClean="0">
                <a:latin typeface="Vivaldi" pitchFamily="66" charset="0"/>
              </a:rPr>
              <a:t>Monastère des Hiéronymites</a:t>
            </a:r>
            <a:r>
              <a:rPr lang="en-US" sz="3200" b="1" dirty="0" smtClean="0">
                <a:latin typeface="Vivaldi" pitchFamily="66" charset="0"/>
              </a:rPr>
              <a:t> , </a:t>
            </a:r>
            <a:r>
              <a:rPr lang="en-US" sz="3200" b="1" dirty="0" err="1" smtClean="0">
                <a:latin typeface="Vivaldi" pitchFamily="66" charset="0"/>
              </a:rPr>
              <a:t>Lisbonne</a:t>
            </a:r>
            <a:r>
              <a:rPr lang="en-US" sz="3200" b="1" dirty="0" smtClean="0">
                <a:latin typeface="Vivaldi" pitchFamily="66" charset="0"/>
              </a:rPr>
              <a:t> </a:t>
            </a:r>
            <a:endParaRPr lang="ro-RO" sz="3200" dirty="0"/>
          </a:p>
        </p:txBody>
      </p:sp>
      <p:sp>
        <p:nvSpPr>
          <p:cNvPr id="8" name="Rectangle 7"/>
          <p:cNvSpPr/>
          <p:nvPr/>
        </p:nvSpPr>
        <p:spPr>
          <a:xfrm>
            <a:off x="304800" y="990600"/>
            <a:ext cx="8610600" cy="5078313"/>
          </a:xfrm>
          <a:prstGeom prst="rect">
            <a:avLst/>
          </a:prstGeom>
        </p:spPr>
        <p:txBody>
          <a:bodyPr wrap="square">
            <a:spAutoFit/>
          </a:bodyPr>
          <a:lstStyle/>
          <a:p>
            <a:r>
              <a:rPr lang="fr-FR" b="1" dirty="0" smtClean="0">
                <a:latin typeface="Vivaldi" pitchFamily="66" charset="0"/>
              </a:rPr>
              <a:t>        Le Monastère des Hiéronymites (en portugais : </a:t>
            </a:r>
            <a:r>
              <a:rPr lang="fr-FR" b="1" i="1" dirty="0" err="1" smtClean="0">
                <a:latin typeface="Vivaldi" pitchFamily="66" charset="0"/>
              </a:rPr>
              <a:t>Mosteiro</a:t>
            </a:r>
            <a:r>
              <a:rPr lang="fr-FR" b="1" i="1" dirty="0" smtClean="0">
                <a:latin typeface="Vivaldi" pitchFamily="66" charset="0"/>
              </a:rPr>
              <a:t> dos </a:t>
            </a:r>
            <a:r>
              <a:rPr lang="fr-FR" b="1" i="1" dirty="0" err="1" smtClean="0">
                <a:latin typeface="Vivaldi" pitchFamily="66" charset="0"/>
              </a:rPr>
              <a:t>Jerónimos</a:t>
            </a:r>
            <a:r>
              <a:rPr lang="fr-FR" b="1" dirty="0" smtClean="0">
                <a:latin typeface="Vivaldi" pitchFamily="66" charset="0"/>
              </a:rPr>
              <a:t>) est un monastère portugais </a:t>
            </a:r>
          </a:p>
          <a:p>
            <a:r>
              <a:rPr lang="fr-FR" b="1" dirty="0" smtClean="0">
                <a:latin typeface="Vivaldi" pitchFamily="66" charset="0"/>
              </a:rPr>
              <a:t> de l'Ordre de Saint-Jérôme, de style manuélin, témoignage monumental de la richesse des découvertes portugaises à travers le monde.</a:t>
            </a:r>
            <a:r>
              <a:rPr lang="fr-FR" b="1" dirty="0" smtClean="0"/>
              <a:t> </a:t>
            </a:r>
            <a:r>
              <a:rPr lang="fr-FR" b="1" dirty="0" smtClean="0">
                <a:latin typeface="Vivaldi" pitchFamily="66" charset="0"/>
              </a:rPr>
              <a:t>Le monastère est situé à l'ouest de Lisbonne au Portugal, dans le quartier de Belém, à l'embouchure du fleuve Tage.</a:t>
            </a:r>
            <a:r>
              <a:rPr lang="fr-FR" b="1" dirty="0" smtClean="0"/>
              <a:t> </a:t>
            </a:r>
            <a:r>
              <a:rPr lang="fr-FR" b="1" dirty="0" smtClean="0">
                <a:latin typeface="Vivaldi" pitchFamily="66" charset="0"/>
              </a:rPr>
              <a:t>Sur l'emplacement d'un ermitage fondé par Henri le Navigateur, le roi Manuel I</a:t>
            </a:r>
            <a:r>
              <a:rPr lang="fr-FR" b="1" baseline="30000" dirty="0" smtClean="0">
                <a:latin typeface="Vivaldi" pitchFamily="66" charset="0"/>
              </a:rPr>
              <a:t>er</a:t>
            </a:r>
            <a:r>
              <a:rPr lang="fr-FR" b="1" dirty="0" smtClean="0">
                <a:latin typeface="Vivaldi" pitchFamily="66" charset="0"/>
              </a:rPr>
              <a:t> entreprit en 1502, un peu après le retour de Vasco de Gama de son premier voyage en Inde, de bâtir un magnifique monastère destiné aux religieux de l'ordre des hiéronymites. Il a été en grande partie financé par les profits du commerce d'épices et grâce aux richesses rapportées des grands voyages de découverte portugais du </a:t>
            </a:r>
            <a:r>
              <a:rPr lang="fr-FR" b="1" cap="small" dirty="0" err="1" smtClean="0">
                <a:latin typeface="Vivaldi" pitchFamily="66" charset="0"/>
              </a:rPr>
              <a:t>xvi</a:t>
            </a:r>
            <a:r>
              <a:rPr lang="fr-FR" b="1" baseline="30000" dirty="0" err="1" smtClean="0">
                <a:latin typeface="Vivaldi" pitchFamily="66" charset="0"/>
              </a:rPr>
              <a:t>e</a:t>
            </a:r>
            <a:r>
              <a:rPr lang="fr-FR" b="1" dirty="0" smtClean="0">
                <a:latin typeface="Vivaldi" pitchFamily="66" charset="0"/>
              </a:rPr>
              <a:t> siècle.</a:t>
            </a:r>
            <a:r>
              <a:rPr lang="fr-FR" b="1" dirty="0" smtClean="0"/>
              <a:t> </a:t>
            </a:r>
            <a:r>
              <a:rPr lang="fr-FR" b="1" dirty="0" smtClean="0">
                <a:latin typeface="Vivaldi" pitchFamily="66" charset="0"/>
              </a:rPr>
              <a:t>Le monastère constitue l'œuvre architecturale la plus aboutie du style manuélin. Bénéficiant de l'afflux de richesses à Lisbonne, les architectes purent se lancer dans une œuvre de grande envergure. Diogo </a:t>
            </a:r>
            <a:r>
              <a:rPr lang="fr-FR" b="1" dirty="0" err="1" smtClean="0">
                <a:latin typeface="Vivaldi" pitchFamily="66" charset="0"/>
              </a:rPr>
              <a:t>Boitaca</a:t>
            </a:r>
            <a:r>
              <a:rPr lang="fr-FR" b="1" dirty="0" smtClean="0">
                <a:latin typeface="Vivaldi" pitchFamily="66" charset="0"/>
              </a:rPr>
              <a:t> fut le premier architecte du chantier et adopta dès 1502 le style gothique. Mais à partir de 1517, ses successeurs modifièrent ce style et y ajoutèrent l'appareil ornemental caractéristique du style manuélin où se retrouvent diverses influences.</a:t>
            </a:r>
            <a:r>
              <a:rPr lang="fr-FR" b="1" dirty="0" smtClean="0"/>
              <a:t> </a:t>
            </a:r>
            <a:r>
              <a:rPr lang="fr-FR" b="1" dirty="0" smtClean="0">
                <a:latin typeface="Vivaldi" pitchFamily="66" charset="0"/>
              </a:rPr>
              <a:t>Le monastère constitue l'œuvre architecturale la plus aboutie du style manuélin. </a:t>
            </a:r>
            <a:r>
              <a:rPr lang="ro-RO" b="1" dirty="0" smtClean="0">
                <a:latin typeface="Vivaldi" pitchFamily="66" charset="0"/>
              </a:rPr>
              <a:t>João de Castilho</a:t>
            </a:r>
            <a:r>
              <a:rPr lang="fr-FR" b="1" dirty="0" smtClean="0">
                <a:latin typeface="Vivaldi" pitchFamily="66" charset="0"/>
              </a:rPr>
              <a:t>, d'origine espagnole, donna à la décoration une  tournure plateresque; </a:t>
            </a:r>
          </a:p>
          <a:p>
            <a:r>
              <a:rPr lang="fr-FR" b="1" dirty="0" smtClean="0">
                <a:latin typeface="Vivaldi" pitchFamily="66" charset="0"/>
              </a:rPr>
              <a:t>Nicolas </a:t>
            </a:r>
            <a:r>
              <a:rPr lang="fr-FR" b="1" dirty="0" err="1" smtClean="0">
                <a:latin typeface="Vivaldi" pitchFamily="66" charset="0"/>
              </a:rPr>
              <a:t>Chantereine</a:t>
            </a:r>
            <a:r>
              <a:rPr lang="fr-FR" b="1" dirty="0" smtClean="0">
                <a:latin typeface="Vivaldi" pitchFamily="66" charset="0"/>
              </a:rPr>
              <a:t> mit en relief les thèmes de la renaissance; enfin, Diogo de </a:t>
            </a:r>
            <a:r>
              <a:rPr lang="fr-FR" b="1" dirty="0" err="1" smtClean="0">
                <a:latin typeface="Vivaldi" pitchFamily="66" charset="0"/>
              </a:rPr>
              <a:t>Torralva</a:t>
            </a:r>
            <a:r>
              <a:rPr lang="fr-FR" b="1" dirty="0" smtClean="0">
                <a:latin typeface="Vivaldi" pitchFamily="66" charset="0"/>
              </a:rPr>
              <a:t> et Jérôme de Rouen apportèrent une note de classicisme.</a:t>
            </a:r>
            <a:r>
              <a:rPr lang="fr-FR" dirty="0" smtClean="0"/>
              <a:t> </a:t>
            </a:r>
            <a:r>
              <a:rPr lang="fr-FR" b="1" dirty="0" smtClean="0">
                <a:latin typeface="Vivaldi" pitchFamily="66" charset="0"/>
              </a:rPr>
              <a:t>Il a échappé au séisme de 1755 qui a ravagé Lisbonne mais a été endommagé par</a:t>
            </a:r>
          </a:p>
          <a:p>
            <a:r>
              <a:rPr lang="fr-FR" b="1" dirty="0" smtClean="0">
                <a:latin typeface="Vivaldi" pitchFamily="66" charset="0"/>
              </a:rPr>
              <a:t>les troupes napoléoniennes venues de France qui ont envahi le Portugal au début du </a:t>
            </a:r>
            <a:r>
              <a:rPr lang="fr-FR" b="1" cap="small" dirty="0" err="1" smtClean="0">
                <a:latin typeface="Vivaldi" pitchFamily="66" charset="0"/>
              </a:rPr>
              <a:t>xix</a:t>
            </a:r>
            <a:r>
              <a:rPr lang="fr-FR" b="1" baseline="30000" dirty="0" err="1" smtClean="0">
                <a:latin typeface="Vivaldi" pitchFamily="66" charset="0"/>
              </a:rPr>
              <a:t>e</a:t>
            </a:r>
            <a:r>
              <a:rPr lang="fr-FR" b="1" dirty="0" smtClean="0">
                <a:latin typeface="Vivaldi" pitchFamily="66" charset="0"/>
              </a:rPr>
              <a:t> siècle. En 1834, avec l'expulsion de l'Ordre religieux des hiéronymites, l'église Sainte-Marie des hiéronymites (Santa-Maria de  </a:t>
            </a:r>
          </a:p>
          <a:p>
            <a:r>
              <a:rPr lang="fr-FR" b="1" dirty="0" smtClean="0">
                <a:latin typeface="Vivaldi" pitchFamily="66" charset="0"/>
              </a:rPr>
              <a:t>   </a:t>
            </a:r>
            <a:r>
              <a:rPr lang="fr-FR" b="1" dirty="0" err="1" smtClean="0">
                <a:latin typeface="Vivaldi" pitchFamily="66" charset="0"/>
              </a:rPr>
              <a:t>Jerónimos</a:t>
            </a:r>
            <a:r>
              <a:rPr lang="fr-FR" b="1" dirty="0" smtClean="0">
                <a:latin typeface="Vivaldi" pitchFamily="66" charset="0"/>
              </a:rPr>
              <a:t>) est devenue une église paroissiale pour les habitants de la paroisse de Sainte-Marie de Belém  </a:t>
            </a:r>
          </a:p>
          <a:p>
            <a:r>
              <a:rPr lang="fr-FR" b="1" dirty="0" smtClean="0">
                <a:latin typeface="Vivaldi" pitchFamily="66" charset="0"/>
              </a:rPr>
              <a:t>     (Santa Maria de Belém).</a:t>
            </a:r>
            <a:endParaRPr lang="ro-RO" b="1" dirty="0">
              <a:latin typeface="Vivaldi" pitchFamily="66" charset="0"/>
            </a:endParaRPr>
          </a:p>
        </p:txBody>
      </p:sp>
      <p:sp>
        <p:nvSpPr>
          <p:cNvPr id="9" name="Rounded Rectangle 8"/>
          <p:cNvSpPr/>
          <p:nvPr/>
        </p:nvSpPr>
        <p:spPr>
          <a:xfrm>
            <a:off x="304800" y="838200"/>
            <a:ext cx="8610600" cy="5334000"/>
          </a:xfrm>
          <a:prstGeom prst="round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0" name="TextBox 9"/>
          <p:cNvSpPr txBox="1"/>
          <p:nvPr/>
        </p:nvSpPr>
        <p:spPr>
          <a:xfrm>
            <a:off x="457200" y="6248400"/>
            <a:ext cx="5674951" cy="400110"/>
          </a:xfrm>
          <a:prstGeom prst="rect">
            <a:avLst/>
          </a:prstGeom>
          <a:noFill/>
        </p:spPr>
        <p:txBody>
          <a:bodyPr wrap="none" rtlCol="0">
            <a:spAutoFit/>
          </a:bodyPr>
          <a:lstStyle/>
          <a:p>
            <a:r>
              <a:rPr lang="en-US" sz="2000" b="1" dirty="0" err="1" smtClean="0">
                <a:effectLst>
                  <a:outerShdw blurRad="38100" dist="38100" dir="2700000" algn="tl">
                    <a:srgbClr val="000000">
                      <a:alpha val="43137"/>
                    </a:srgbClr>
                  </a:outerShdw>
                </a:effectLst>
                <a:latin typeface="Vivaldi" pitchFamily="66" charset="0"/>
              </a:rPr>
              <a:t>Créations</a:t>
            </a:r>
            <a:r>
              <a:rPr lang="en-US" sz="2000" b="1" dirty="0" smtClean="0">
                <a:effectLst>
                  <a:outerShdw blurRad="38100" dist="38100" dir="2700000" algn="tl">
                    <a:srgbClr val="000000">
                      <a:alpha val="43137"/>
                    </a:srgbClr>
                  </a:outerShdw>
                </a:effectLst>
                <a:latin typeface="Vivaldi" pitchFamily="66" charset="0"/>
              </a:rPr>
              <a:t> Delia </a:t>
            </a:r>
            <a:r>
              <a:rPr lang="en-US" sz="2000" b="1" dirty="0" err="1" smtClean="0">
                <a:effectLst>
                  <a:outerShdw blurRad="38100" dist="38100" dir="2700000" algn="tl">
                    <a:srgbClr val="000000">
                      <a:alpha val="43137"/>
                    </a:srgbClr>
                  </a:outerShdw>
                </a:effectLst>
                <a:latin typeface="Vivaldi" pitchFamily="66" charset="0"/>
              </a:rPr>
              <a:t>Florea</a:t>
            </a:r>
            <a:r>
              <a:rPr lang="en-US" sz="2000" b="1" dirty="0" smtClean="0">
                <a:effectLst>
                  <a:outerShdw blurRad="38100" dist="38100" dir="2700000" algn="tl">
                    <a:srgbClr val="000000">
                      <a:alpha val="43137"/>
                    </a:srgbClr>
                  </a:outerShdw>
                </a:effectLst>
                <a:latin typeface="Vivaldi" pitchFamily="66" charset="0"/>
              </a:rPr>
              <a:t>         Photos  </a:t>
            </a:r>
            <a:r>
              <a:rPr lang="en-US" sz="2000" b="1" dirty="0" err="1" smtClean="0">
                <a:effectLst>
                  <a:outerShdw blurRad="38100" dist="38100" dir="2700000" algn="tl">
                    <a:srgbClr val="000000">
                      <a:alpha val="43137"/>
                    </a:srgbClr>
                  </a:outerShdw>
                </a:effectLst>
                <a:latin typeface="Vivaldi" pitchFamily="66" charset="0"/>
              </a:rPr>
              <a:t>Radu</a:t>
            </a:r>
            <a:r>
              <a:rPr lang="en-US" sz="2000" b="1" dirty="0" smtClean="0">
                <a:effectLst>
                  <a:outerShdw blurRad="38100" dist="38100" dir="2700000" algn="tl">
                    <a:srgbClr val="000000">
                      <a:alpha val="43137"/>
                    </a:srgbClr>
                  </a:outerShdw>
                </a:effectLst>
                <a:latin typeface="Vivaldi" pitchFamily="66" charset="0"/>
              </a:rPr>
              <a:t> </a:t>
            </a:r>
            <a:r>
              <a:rPr lang="en-US" sz="2000" b="1" dirty="0" err="1" smtClean="0">
                <a:effectLst>
                  <a:outerShdw blurRad="38100" dist="38100" dir="2700000" algn="tl">
                    <a:srgbClr val="000000">
                      <a:alpha val="43137"/>
                    </a:srgbClr>
                  </a:outerShdw>
                </a:effectLst>
                <a:latin typeface="Vivaldi" pitchFamily="66" charset="0"/>
              </a:rPr>
              <a:t>Eftimie</a:t>
            </a:r>
            <a:r>
              <a:rPr lang="en-US" sz="2000" b="1" dirty="0" smtClean="0">
                <a:effectLst>
                  <a:outerShdw blurRad="38100" dist="38100" dir="2700000" algn="tl">
                    <a:srgbClr val="000000">
                      <a:alpha val="43137"/>
                    </a:srgbClr>
                  </a:outerShdw>
                </a:effectLst>
                <a:latin typeface="Vivaldi" pitchFamily="66" charset="0"/>
              </a:rPr>
              <a:t> + Net</a:t>
            </a:r>
            <a:endParaRPr lang="ro-RO" sz="2000" b="1" dirty="0">
              <a:effectLst>
                <a:outerShdw blurRad="38100" dist="38100" dir="2700000" algn="tl">
                  <a:srgbClr val="000000">
                    <a:alpha val="43137"/>
                  </a:srgbClr>
                </a:outerShdw>
              </a:effectLst>
              <a:latin typeface="Vivaldi" pitchFamily="66" charset="0"/>
            </a:endParaRPr>
          </a:p>
        </p:txBody>
      </p:sp>
      <p:pic>
        <p:nvPicPr>
          <p:cNvPr id="11" name="Picture 36" descr="Hand_clicks"/>
          <p:cNvPicPr>
            <a:picLocks noChangeAspect="1" noChangeArrowheads="1" noCrop="1"/>
          </p:cNvPicPr>
          <p:nvPr/>
        </p:nvPicPr>
        <p:blipFill>
          <a:blip r:embed="rId4" cstate="print"/>
          <a:srcRect/>
          <a:stretch>
            <a:fillRect/>
          </a:stretch>
        </p:blipFill>
        <p:spPr bwMode="auto">
          <a:xfrm>
            <a:off x="7924800" y="152400"/>
            <a:ext cx="422275" cy="533400"/>
          </a:xfrm>
          <a:prstGeom prst="rect">
            <a:avLst/>
          </a:prstGeom>
          <a:noFill/>
          <a:ln w="9525">
            <a:noFill/>
            <a:miter lim="800000"/>
            <a:headEnd/>
            <a:tailEnd/>
          </a:ln>
        </p:spPr>
      </p:pic>
      <p:sp>
        <p:nvSpPr>
          <p:cNvPr id="12" name="Rectangle 11"/>
          <p:cNvSpPr/>
          <p:nvPr/>
        </p:nvSpPr>
        <p:spPr>
          <a:xfrm>
            <a:off x="6400800" y="6248400"/>
            <a:ext cx="2581156" cy="400110"/>
          </a:xfrm>
          <a:prstGeom prst="rect">
            <a:avLst/>
          </a:prstGeom>
        </p:spPr>
        <p:txBody>
          <a:bodyPr wrap="none">
            <a:spAutoFit/>
          </a:bodyPr>
          <a:lstStyle/>
          <a:p>
            <a:r>
              <a:rPr lang="en-US" sz="2000" b="1" dirty="0" err="1" smtClean="0">
                <a:effectLst>
                  <a:outerShdw blurRad="38100" dist="38100" dir="2700000" algn="tl">
                    <a:srgbClr val="000000">
                      <a:alpha val="43137"/>
                    </a:srgbClr>
                  </a:outerShdw>
                </a:effectLst>
                <a:latin typeface="Vivaldi" pitchFamily="66" charset="0"/>
              </a:rPr>
              <a:t>Musique</a:t>
            </a:r>
            <a:r>
              <a:rPr lang="en-US" sz="2000" b="1" dirty="0" smtClean="0">
                <a:effectLst>
                  <a:outerShdw blurRad="38100" dist="38100" dir="2700000" algn="tl">
                    <a:srgbClr val="000000">
                      <a:alpha val="43137"/>
                    </a:srgbClr>
                  </a:outerShdw>
                </a:effectLst>
                <a:latin typeface="Vivaldi" pitchFamily="66" charset="0"/>
              </a:rPr>
              <a:t>  Adagio -</a:t>
            </a:r>
            <a:r>
              <a:rPr lang="en-US" sz="2000" b="1" dirty="0" err="1" smtClean="0">
                <a:effectLst>
                  <a:outerShdw blurRad="38100" dist="38100" dir="2700000" algn="tl">
                    <a:srgbClr val="000000">
                      <a:alpha val="43137"/>
                    </a:srgbClr>
                  </a:outerShdw>
                </a:effectLst>
                <a:latin typeface="Vivaldi" pitchFamily="66" charset="0"/>
              </a:rPr>
              <a:t>Albinoni</a:t>
            </a:r>
            <a:endParaRPr lang="ro-RO" sz="2000" b="1" dirty="0">
              <a:effectLst>
                <a:outerShdw blurRad="38100" dist="38100" dir="2700000" algn="tl">
                  <a:srgbClr val="000000">
                    <a:alpha val="43137"/>
                  </a:srgbClr>
                </a:outerShdw>
              </a:effectLst>
              <a:latin typeface="Vivaldi" pitchFamily="66" charset="0"/>
            </a:endParaRPr>
          </a:p>
        </p:txBody>
      </p:sp>
    </p:spTree>
  </p:cSld>
  <p:clrMapOvr>
    <a:masterClrMapping/>
  </p:clrMapOvr>
  <p:transition>
    <p:sndAc>
      <p:stSnd loop="1">
        <p:snd r:embed="rId3" name="Adagio_Albinoni.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Manastire_Lisabona\Poze_bune_Radu\IMG_4181_DxO (1).jpg"/>
          <p:cNvPicPr>
            <a:picLocks noChangeAspect="1" noChangeArrowheads="1"/>
          </p:cNvPicPr>
          <p:nvPr/>
        </p:nvPicPr>
        <p:blipFill>
          <a:blip r:embed="rId2" cstate="print">
            <a:lum bright="59000" contrast="-64000"/>
          </a:blip>
          <a:srcRect/>
          <a:stretch>
            <a:fillRect/>
          </a:stretch>
        </p:blipFill>
        <p:spPr bwMode="auto">
          <a:xfrm>
            <a:off x="-1066800" y="0"/>
            <a:ext cx="11299752" cy="6858000"/>
          </a:xfrm>
          <a:prstGeom prst="rect">
            <a:avLst/>
          </a:prstGeom>
          <a:noFill/>
        </p:spPr>
      </p:pic>
      <p:sp>
        <p:nvSpPr>
          <p:cNvPr id="3" name="Rectangle 2"/>
          <p:cNvSpPr/>
          <p:nvPr/>
        </p:nvSpPr>
        <p:spPr>
          <a:xfrm>
            <a:off x="1981200" y="152400"/>
            <a:ext cx="5852884" cy="584775"/>
          </a:xfrm>
          <a:prstGeom prst="rect">
            <a:avLst/>
          </a:prstGeom>
        </p:spPr>
        <p:txBody>
          <a:bodyPr wrap="none">
            <a:spAutoFit/>
          </a:bodyPr>
          <a:lstStyle/>
          <a:p>
            <a:r>
              <a:rPr lang="ro-RO" sz="3200" b="1" dirty="0" smtClean="0">
                <a:latin typeface="Vivaldi" pitchFamily="66" charset="0"/>
              </a:rPr>
              <a:t>Monastère des Hiéronymites</a:t>
            </a:r>
            <a:r>
              <a:rPr lang="en-US" sz="3200" b="1" dirty="0" smtClean="0">
                <a:latin typeface="Vivaldi" pitchFamily="66" charset="0"/>
              </a:rPr>
              <a:t> , </a:t>
            </a:r>
            <a:r>
              <a:rPr lang="en-US" sz="3200" b="1" dirty="0" err="1" smtClean="0">
                <a:latin typeface="Vivaldi" pitchFamily="66" charset="0"/>
              </a:rPr>
              <a:t>Lisbonne</a:t>
            </a:r>
            <a:r>
              <a:rPr lang="en-US" sz="3200" b="1" dirty="0" smtClean="0">
                <a:latin typeface="Vivaldi" pitchFamily="66" charset="0"/>
              </a:rPr>
              <a:t> </a:t>
            </a:r>
            <a:endParaRPr lang="ro-RO" sz="3200" dirty="0"/>
          </a:p>
        </p:txBody>
      </p:sp>
      <p:sp>
        <p:nvSpPr>
          <p:cNvPr id="6" name="Rounded Rectangle 5"/>
          <p:cNvSpPr/>
          <p:nvPr/>
        </p:nvSpPr>
        <p:spPr>
          <a:xfrm>
            <a:off x="304800" y="838200"/>
            <a:ext cx="8610600" cy="5334000"/>
          </a:xfrm>
          <a:prstGeom prst="round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7" name="Rectangle 6"/>
          <p:cNvSpPr/>
          <p:nvPr/>
        </p:nvSpPr>
        <p:spPr>
          <a:xfrm>
            <a:off x="381000" y="990600"/>
            <a:ext cx="8534400" cy="5355312"/>
          </a:xfrm>
          <a:prstGeom prst="rect">
            <a:avLst/>
          </a:prstGeom>
        </p:spPr>
        <p:txBody>
          <a:bodyPr wrap="square">
            <a:spAutoFit/>
          </a:bodyPr>
          <a:lstStyle/>
          <a:p>
            <a:r>
              <a:rPr lang="fr-FR" dirty="0" smtClean="0">
                <a:latin typeface="Vivaldi" pitchFamily="66" charset="0"/>
              </a:rPr>
              <a:t>   </a:t>
            </a:r>
            <a:r>
              <a:rPr lang="fr-FR" b="1" dirty="0" smtClean="0">
                <a:latin typeface="Vivaldi" pitchFamily="66" charset="0"/>
              </a:rPr>
              <a:t>Des bâtiments ajoutés au milieu du </a:t>
            </a:r>
            <a:r>
              <a:rPr lang="fr-FR" b="1" cap="small" dirty="0" err="1" smtClean="0">
                <a:latin typeface="Vivaldi" pitchFamily="66" charset="0"/>
              </a:rPr>
              <a:t>xix</a:t>
            </a:r>
            <a:r>
              <a:rPr lang="fr-FR" b="1" baseline="30000" dirty="0" err="1" smtClean="0">
                <a:latin typeface="Vivaldi" pitchFamily="66" charset="0"/>
              </a:rPr>
              <a:t>e</a:t>
            </a:r>
            <a:r>
              <a:rPr lang="fr-FR" b="1" dirty="0" smtClean="0">
                <a:latin typeface="Vivaldi" pitchFamily="66" charset="0"/>
              </a:rPr>
              <a:t> siècle à l'ouest du clocher affectent quelque peu l'harmonie </a:t>
            </a:r>
          </a:p>
          <a:p>
            <a:r>
              <a:rPr lang="fr-FR" b="1" dirty="0" smtClean="0">
                <a:latin typeface="Vivaldi" pitchFamily="66" charset="0"/>
              </a:rPr>
              <a:t>architecturale de l'ensemble qui était jusque là respectée. On y a installé les musées de la marine et de l'archéologie.</a:t>
            </a:r>
          </a:p>
          <a:p>
            <a:r>
              <a:rPr lang="fr-FR" b="1" dirty="0" smtClean="0">
                <a:latin typeface="Vivaldi" pitchFamily="66" charset="0"/>
              </a:rPr>
              <a:t>Classé monument historique en 1907, le monastère est inscrit sur la liste du patrimoine mondial de l'Unesco en 1983. Le 13 décembre 2007, les chefs d'État ou de gouvernement de l'Union européenne s'y réunirent pour signer un nouveau traité constitutionnel appelé traité de Lisbonne. Le cloître possède une richesse sculpturale impressionnante. </a:t>
            </a:r>
          </a:p>
          <a:p>
            <a:r>
              <a:rPr lang="fr-FR" b="1" dirty="0" smtClean="0">
                <a:latin typeface="Vivaldi" pitchFamily="66" charset="0"/>
              </a:rPr>
              <a:t>De forme carrée de 55 mètres de côté, il comprend deux étages. L'étage inférieur, construit par Diogo </a:t>
            </a:r>
            <a:r>
              <a:rPr lang="fr-FR" b="1" dirty="0" err="1" smtClean="0">
                <a:latin typeface="Vivaldi" pitchFamily="66" charset="0"/>
              </a:rPr>
              <a:t>Boitaca</a:t>
            </a:r>
            <a:r>
              <a:rPr lang="fr-FR" b="1" dirty="0" smtClean="0">
                <a:latin typeface="Vivaldi" pitchFamily="66" charset="0"/>
              </a:rPr>
              <a:t>, est percé de larges arcades dont les remplages prennent appui sur de fines colonnettes dont la décoration s'inspire du gothique finissant et de la Renaissance. L'étage supérieur, construit par João de </a:t>
            </a:r>
            <a:r>
              <a:rPr lang="fr-FR" b="1" dirty="0" err="1" smtClean="0">
                <a:latin typeface="Vivaldi" pitchFamily="66" charset="0"/>
              </a:rPr>
              <a:t>Castilho</a:t>
            </a:r>
            <a:r>
              <a:rPr lang="fr-FR" b="1" dirty="0" smtClean="0">
                <a:latin typeface="Vivaldi" pitchFamily="66" charset="0"/>
              </a:rPr>
              <a:t>, a un style moins exubérant. </a:t>
            </a:r>
          </a:p>
          <a:p>
            <a:r>
              <a:rPr lang="fr-FR" b="1" dirty="0" smtClean="0">
                <a:latin typeface="Vivaldi" pitchFamily="66" charset="0"/>
              </a:rPr>
              <a:t>La sacristie et le réfectoire des moines sont recouverts de voûtes à liernes et tiercerons.</a:t>
            </a:r>
            <a:r>
              <a:rPr lang="fr-FR" b="1" dirty="0" smtClean="0"/>
              <a:t> </a:t>
            </a:r>
            <a:r>
              <a:rPr lang="fr-FR" b="1" dirty="0" smtClean="0">
                <a:latin typeface="Vivaldi" pitchFamily="66" charset="0"/>
              </a:rPr>
              <a:t>Le portail latéral sud, œuvre de Diogo </a:t>
            </a:r>
            <a:r>
              <a:rPr lang="fr-FR" b="1" dirty="0" err="1" smtClean="0">
                <a:latin typeface="Vivaldi" pitchFamily="66" charset="0"/>
              </a:rPr>
              <a:t>Boitaca</a:t>
            </a:r>
            <a:r>
              <a:rPr lang="fr-FR" b="1" dirty="0" smtClean="0">
                <a:latin typeface="Vivaldi" pitchFamily="66" charset="0"/>
              </a:rPr>
              <a:t> et João de </a:t>
            </a:r>
            <a:r>
              <a:rPr lang="fr-FR" b="1" dirty="0" err="1" smtClean="0">
                <a:latin typeface="Vivaldi" pitchFamily="66" charset="0"/>
              </a:rPr>
              <a:t>Castilho</a:t>
            </a:r>
            <a:r>
              <a:rPr lang="fr-FR" b="1" dirty="0" smtClean="0">
                <a:latin typeface="Vivaldi" pitchFamily="66" charset="0"/>
              </a:rPr>
              <a:t>, présente un foisonnement de gâbles, de pinacles et de niches accueillant des statues. Il est couronné par un dais surmonté de la croix des chevaliers du Christ. Le trumeau est orné de la statue d'Henri le Navigateur et le tympan est décoré de bas-reliefs se rapportant à la vie de Saint-Jérôme.</a:t>
            </a:r>
          </a:p>
          <a:p>
            <a:r>
              <a:rPr lang="fr-FR" b="1" dirty="0" smtClean="0">
                <a:latin typeface="Vivaldi" pitchFamily="66" charset="0"/>
              </a:rPr>
              <a:t>Le portail ouest, œuvre de Nicolas </a:t>
            </a:r>
            <a:r>
              <a:rPr lang="fr-FR" b="1" dirty="0" err="1" smtClean="0">
                <a:latin typeface="Vivaldi" pitchFamily="66" charset="0"/>
              </a:rPr>
              <a:t>Chanterène</a:t>
            </a:r>
            <a:r>
              <a:rPr lang="fr-FR" b="1" dirty="0" smtClean="0">
                <a:latin typeface="Vivaldi" pitchFamily="66" charset="0"/>
              </a:rPr>
              <a:t>, permet d'accéder au cloître du monastère. Il est orné de très belles statues, notamment celles de Manuel I</a:t>
            </a:r>
            <a:r>
              <a:rPr lang="fr-FR" b="1" baseline="30000" dirty="0" smtClean="0">
                <a:latin typeface="Vivaldi" pitchFamily="66" charset="0"/>
              </a:rPr>
              <a:t>er</a:t>
            </a:r>
            <a:r>
              <a:rPr lang="fr-FR" b="1" dirty="0" smtClean="0">
                <a:latin typeface="Vivaldi" pitchFamily="66" charset="0"/>
              </a:rPr>
              <a:t> et de sa seconde épouse Marie d'Aragon. Au-dessus du portail se trouvent les scènes de l'Annonciation, de la Nativité et de l'Adoration des Mages. De nos jours, le portail ouest est abrité par un porche construit </a:t>
            </a:r>
            <a:r>
              <a:rPr lang="fr-FR" b="1" dirty="0" err="1" smtClean="0">
                <a:latin typeface="Vivaldi" pitchFamily="66" charset="0"/>
              </a:rPr>
              <a:t>au</a:t>
            </a:r>
            <a:r>
              <a:rPr lang="fr-FR" b="1" cap="small" dirty="0" err="1" smtClean="0">
                <a:latin typeface="Vivaldi" pitchFamily="66" charset="0"/>
              </a:rPr>
              <a:t>xix</a:t>
            </a:r>
            <a:r>
              <a:rPr lang="fr-FR" b="1" baseline="30000" dirty="0" err="1" smtClean="0">
                <a:latin typeface="Vivaldi" pitchFamily="66" charset="0"/>
              </a:rPr>
              <a:t>e</a:t>
            </a:r>
            <a:r>
              <a:rPr lang="fr-FR" b="1" dirty="0" smtClean="0">
                <a:latin typeface="Vivaldi" pitchFamily="66" charset="0"/>
              </a:rPr>
              <a:t> siècle.</a:t>
            </a:r>
            <a:r>
              <a:rPr lang="fr-FR" b="1" dirty="0" smtClean="0"/>
              <a:t> </a:t>
            </a:r>
            <a:r>
              <a:rPr lang="fr-FR" b="1" dirty="0" smtClean="0">
                <a:latin typeface="Vivaldi" pitchFamily="66" charset="0"/>
              </a:rPr>
              <a:t>L'intérieur de la nef de l'église surprend par le raffinement et la virtuosité de sa voûte. La décoration des piliers et de la voûte sont de João de </a:t>
            </a:r>
            <a:r>
              <a:rPr lang="fr-FR" b="1" dirty="0" err="1" smtClean="0">
                <a:latin typeface="Vivaldi" pitchFamily="66" charset="0"/>
              </a:rPr>
              <a:t>Castilho</a:t>
            </a:r>
            <a:r>
              <a:rPr lang="fr-FR" b="1" dirty="0" smtClean="0">
                <a:latin typeface="Vivaldi" pitchFamily="66" charset="0"/>
              </a:rPr>
              <a:t>, dans le pure style manuélin. </a:t>
            </a:r>
          </a:p>
          <a:p>
            <a:endParaRPr lang="fr-FR" dirty="0" smtClean="0">
              <a:latin typeface="Vivaldi" pitchFamily="66" charset="0"/>
            </a:endParaRPr>
          </a:p>
          <a:p>
            <a:endParaRPr lang="fr-FR" dirty="0">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Manastire_Lisabona\Poze_bune_Radu\IMG_4181_DxO (1).jpg"/>
          <p:cNvPicPr>
            <a:picLocks noChangeAspect="1" noChangeArrowheads="1"/>
          </p:cNvPicPr>
          <p:nvPr/>
        </p:nvPicPr>
        <p:blipFill>
          <a:blip r:embed="rId2" cstate="print">
            <a:lum bright="59000" contrast="-64000"/>
          </a:blip>
          <a:srcRect/>
          <a:stretch>
            <a:fillRect/>
          </a:stretch>
        </p:blipFill>
        <p:spPr bwMode="auto">
          <a:xfrm>
            <a:off x="-1066800" y="0"/>
            <a:ext cx="11299752" cy="6858000"/>
          </a:xfrm>
          <a:prstGeom prst="rect">
            <a:avLst/>
          </a:prstGeom>
          <a:noFill/>
        </p:spPr>
      </p:pic>
      <p:sp>
        <p:nvSpPr>
          <p:cNvPr id="3" name="Rectangle 2"/>
          <p:cNvSpPr/>
          <p:nvPr/>
        </p:nvSpPr>
        <p:spPr>
          <a:xfrm>
            <a:off x="1981200" y="152400"/>
            <a:ext cx="5852884" cy="584775"/>
          </a:xfrm>
          <a:prstGeom prst="rect">
            <a:avLst/>
          </a:prstGeom>
        </p:spPr>
        <p:txBody>
          <a:bodyPr wrap="none">
            <a:spAutoFit/>
          </a:bodyPr>
          <a:lstStyle/>
          <a:p>
            <a:r>
              <a:rPr lang="ro-RO" sz="3200" b="1" dirty="0" smtClean="0">
                <a:latin typeface="Vivaldi" pitchFamily="66" charset="0"/>
              </a:rPr>
              <a:t>Monastère des Hiéronymites</a:t>
            </a:r>
            <a:r>
              <a:rPr lang="en-US" sz="3200" b="1" dirty="0" smtClean="0">
                <a:latin typeface="Vivaldi" pitchFamily="66" charset="0"/>
              </a:rPr>
              <a:t> , </a:t>
            </a:r>
            <a:r>
              <a:rPr lang="en-US" sz="3200" b="1" dirty="0" err="1" smtClean="0">
                <a:latin typeface="Vivaldi" pitchFamily="66" charset="0"/>
              </a:rPr>
              <a:t>Lisbonne</a:t>
            </a:r>
            <a:r>
              <a:rPr lang="en-US" sz="3200" b="1" dirty="0" smtClean="0">
                <a:latin typeface="Vivaldi" pitchFamily="66" charset="0"/>
              </a:rPr>
              <a:t> </a:t>
            </a:r>
            <a:endParaRPr lang="ro-RO" sz="3200" dirty="0"/>
          </a:p>
        </p:txBody>
      </p:sp>
      <p:sp>
        <p:nvSpPr>
          <p:cNvPr id="4" name="Rounded Rectangle 3"/>
          <p:cNvSpPr/>
          <p:nvPr/>
        </p:nvSpPr>
        <p:spPr>
          <a:xfrm>
            <a:off x="304800" y="838200"/>
            <a:ext cx="8610600" cy="2286000"/>
          </a:xfrm>
          <a:prstGeom prst="round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 name="Rectangle 4"/>
          <p:cNvSpPr/>
          <p:nvPr/>
        </p:nvSpPr>
        <p:spPr>
          <a:xfrm>
            <a:off x="381000" y="914400"/>
            <a:ext cx="8534400" cy="2308324"/>
          </a:xfrm>
          <a:prstGeom prst="rect">
            <a:avLst/>
          </a:prstGeom>
        </p:spPr>
        <p:txBody>
          <a:bodyPr wrap="square">
            <a:spAutoFit/>
          </a:bodyPr>
          <a:lstStyle/>
          <a:p>
            <a:r>
              <a:rPr lang="fr-FR" b="1" dirty="0" smtClean="0">
                <a:latin typeface="Vivaldi" pitchFamily="66" charset="0"/>
              </a:rPr>
              <a:t>   A l'entrée de l'église, on peut voir les tombeaux de Vasco de Gama (sculpté de cordages, de sphères armillaires </a:t>
            </a:r>
          </a:p>
          <a:p>
            <a:r>
              <a:rPr lang="fr-FR" b="1" dirty="0" smtClean="0">
                <a:latin typeface="Vivaldi" pitchFamily="66" charset="0"/>
              </a:rPr>
              <a:t>et autres emblèmes marins, il est de style manuélin) et de Camoens. Les bras du transept de style baroque ont été érigés par Jérôme de Rouen, fils de Jean de Rouen et renferment plusieurs tombeaux royaux. Dans le chœur reconstruit à l'époque classique, on découvre un tabernacle en argent du </a:t>
            </a:r>
            <a:r>
              <a:rPr lang="fr-FR" b="1" cap="small" dirty="0" err="1" smtClean="0">
                <a:latin typeface="Vivaldi" pitchFamily="66" charset="0"/>
              </a:rPr>
              <a:t>xvii</a:t>
            </a:r>
            <a:r>
              <a:rPr lang="fr-FR" b="1" baseline="30000" dirty="0" err="1" smtClean="0">
                <a:latin typeface="Vivaldi" pitchFamily="66" charset="0"/>
              </a:rPr>
              <a:t>e</a:t>
            </a:r>
            <a:r>
              <a:rPr lang="fr-FR" b="1" dirty="0" smtClean="0">
                <a:latin typeface="Vivaldi" pitchFamily="66" charset="0"/>
              </a:rPr>
              <a:t> siècle, de l'orfèvre portugais João de Sousa (1674-1678), offert par le roi Alphonse VI en remerciements pour sa victoire dans la Bataille de </a:t>
            </a:r>
          </a:p>
          <a:p>
            <a:r>
              <a:rPr lang="fr-FR" b="1" dirty="0" smtClean="0">
                <a:latin typeface="Vivaldi" pitchFamily="66" charset="0"/>
              </a:rPr>
              <a:t>Montes Claros (17 juin 1665) face au royaume d'Espagne, et aussi plusieurs tombeaux royaux.</a:t>
            </a:r>
          </a:p>
          <a:p>
            <a:r>
              <a:rPr lang="fr-FR" b="1" dirty="0" smtClean="0">
                <a:latin typeface="Vivaldi" pitchFamily="66" charset="0"/>
              </a:rPr>
              <a:t>Le monastère de Hiéronymites est aujourd'hui l'un des monuments les plus visités de Lisbonne.</a:t>
            </a:r>
          </a:p>
          <a:p>
            <a:endParaRPr lang="ro-RO" b="1" dirty="0">
              <a:latin typeface="Vivaldi" pitchFamily="66" charset="0"/>
            </a:endParaRPr>
          </a:p>
        </p:txBody>
      </p:sp>
      <p:pic>
        <p:nvPicPr>
          <p:cNvPr id="7170" name="Picture 2" descr="D:\Manastire_Lisabona\POZE_iNTERNET\Poze_bune\Manuel_I.jpg"/>
          <p:cNvPicPr>
            <a:picLocks noChangeAspect="1" noChangeArrowheads="1"/>
          </p:cNvPicPr>
          <p:nvPr/>
        </p:nvPicPr>
        <p:blipFill>
          <a:blip r:embed="rId3" cstate="print"/>
          <a:srcRect/>
          <a:stretch>
            <a:fillRect/>
          </a:stretch>
        </p:blipFill>
        <p:spPr bwMode="auto">
          <a:xfrm>
            <a:off x="3581400" y="3352800"/>
            <a:ext cx="2645492" cy="3286125"/>
          </a:xfrm>
          <a:prstGeom prst="ellipse">
            <a:avLst/>
          </a:prstGeom>
          <a:ln>
            <a:noFill/>
          </a:ln>
          <a:effectLst>
            <a:outerShdw blurRad="292100" dist="139700" dir="2700000" algn="tl" rotWithShape="0">
              <a:srgbClr val="333333">
                <a:alpha val="65000"/>
              </a:srgbClr>
            </a:outerShdw>
          </a:effectLst>
        </p:spPr>
      </p:pic>
      <p:pic>
        <p:nvPicPr>
          <p:cNvPr id="7171" name="Picture 3" descr="D:\Manastire_Lisabona\POZE_iNTERNET\Poze_bune\9the king-H.M. King Manuel I of Portugal  (1495-1521)   manoel xiv.jpg"/>
          <p:cNvPicPr>
            <a:picLocks noChangeAspect="1" noChangeArrowheads="1"/>
          </p:cNvPicPr>
          <p:nvPr/>
        </p:nvPicPr>
        <p:blipFill>
          <a:blip r:embed="rId4" cstate="print"/>
          <a:srcRect/>
          <a:stretch>
            <a:fillRect/>
          </a:stretch>
        </p:blipFill>
        <p:spPr bwMode="auto">
          <a:xfrm>
            <a:off x="152400" y="3505200"/>
            <a:ext cx="3329859" cy="3096768"/>
          </a:xfrm>
          <a:prstGeom prst="ellipse">
            <a:avLst/>
          </a:prstGeom>
          <a:ln>
            <a:noFill/>
          </a:ln>
          <a:effectLst>
            <a:outerShdw blurRad="292100" dist="139700" dir="2700000" algn="tl" rotWithShape="0">
              <a:srgbClr val="333333">
                <a:alpha val="65000"/>
              </a:srgbClr>
            </a:outerShdw>
          </a:effectLst>
        </p:spPr>
      </p:pic>
      <p:pic>
        <p:nvPicPr>
          <p:cNvPr id="7173" name="Picture 5"/>
          <p:cNvPicPr>
            <a:picLocks noChangeAspect="1" noChangeArrowheads="1"/>
          </p:cNvPicPr>
          <p:nvPr/>
        </p:nvPicPr>
        <p:blipFill>
          <a:blip r:embed="rId5" cstate="print">
            <a:lum bright="10000" contrast="10000"/>
          </a:blip>
          <a:srcRect/>
          <a:stretch>
            <a:fillRect/>
          </a:stretch>
        </p:blipFill>
        <p:spPr bwMode="auto">
          <a:xfrm>
            <a:off x="6324600" y="3429000"/>
            <a:ext cx="2650678" cy="3147218"/>
          </a:xfrm>
          <a:prstGeom prst="ellipse">
            <a:avLst/>
          </a:prstGeom>
          <a:ln>
            <a:noFill/>
          </a:ln>
          <a:effectLst>
            <a:outerShdw blurRad="292100" dist="139700" dir="2700000" algn="tl" rotWithShape="0">
              <a:srgbClr val="333333">
                <a:alpha val="65000"/>
              </a:srgbClr>
            </a:outerShdw>
          </a:effectLst>
        </p:spPr>
      </p:pic>
    </p:spTree>
  </p:cSld>
  <p:clrMapOvr>
    <a:masterClrMapping/>
  </p:clrMapOvr>
  <p:transition spd="slow">
    <p:plu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Manastire_Lisabona\POZE_iNTERNET\Poze_bune\Jerónimos_April_2009-1a.jpg"/>
          <p:cNvPicPr>
            <a:picLocks noChangeAspect="1" noChangeArrowheads="1"/>
          </p:cNvPicPr>
          <p:nvPr/>
        </p:nvPicPr>
        <p:blipFill>
          <a:blip r:embed="rId2" cstate="print"/>
          <a:srcRect/>
          <a:stretch>
            <a:fillRect/>
          </a:stretch>
        </p:blipFill>
        <p:spPr bwMode="auto">
          <a:xfrm>
            <a:off x="-8610600" y="0"/>
            <a:ext cx="28307862" cy="6857999"/>
          </a:xfrm>
          <a:prstGeom prst="rect">
            <a:avLst/>
          </a:prstGeom>
          <a:noFill/>
        </p:spPr>
      </p:pic>
      <p:sp>
        <p:nvSpPr>
          <p:cNvPr id="3" name="Rectangle 2"/>
          <p:cNvSpPr/>
          <p:nvPr/>
        </p:nvSpPr>
        <p:spPr>
          <a:xfrm>
            <a:off x="1981200" y="152400"/>
            <a:ext cx="4782078" cy="461665"/>
          </a:xfrm>
          <a:prstGeom prst="rect">
            <a:avLst/>
          </a:prstGeom>
        </p:spPr>
        <p:txBody>
          <a:bodyPr wrap="none">
            <a:spAutoFit/>
          </a:bodyPr>
          <a:lstStyle/>
          <a:p>
            <a:r>
              <a:rPr lang="ro-RO" sz="2400" b="1" dirty="0" smtClean="0">
                <a:solidFill>
                  <a:srgbClr val="FFFFCD"/>
                </a:solidFill>
                <a:effectLst>
                  <a:outerShdw blurRad="38100" dist="38100" dir="2700000" algn="tl">
                    <a:srgbClr val="000000">
                      <a:alpha val="43137"/>
                    </a:srgbClr>
                  </a:outerShdw>
                </a:effectLst>
                <a:latin typeface="Vivaldi" pitchFamily="66" charset="0"/>
              </a:rPr>
              <a:t>Monastère des Hiéronymites</a:t>
            </a:r>
            <a:r>
              <a:rPr lang="en-US" sz="2400" b="1" dirty="0" smtClean="0">
                <a:solidFill>
                  <a:srgbClr val="FFFFCD"/>
                </a:solidFill>
                <a:effectLst>
                  <a:outerShdw blurRad="38100" dist="38100" dir="2700000" algn="tl">
                    <a:srgbClr val="000000">
                      <a:alpha val="43137"/>
                    </a:srgbClr>
                  </a:outerShdw>
                </a:effectLst>
                <a:latin typeface="Vivaldi" pitchFamily="66" charset="0"/>
              </a:rPr>
              <a:t> - </a:t>
            </a:r>
            <a:r>
              <a:rPr lang="ro-RO" sz="2400" b="1" dirty="0" smtClean="0">
                <a:solidFill>
                  <a:srgbClr val="FFFFCD"/>
                </a:solidFill>
                <a:effectLst>
                  <a:outerShdw blurRad="38100" dist="38100" dir="2700000" algn="tl">
                    <a:srgbClr val="000000">
                      <a:alpha val="43137"/>
                    </a:srgbClr>
                  </a:outerShdw>
                </a:effectLst>
                <a:latin typeface="Vivaldi" pitchFamily="66" charset="0"/>
              </a:rPr>
              <a:t>Vue générale</a:t>
            </a:r>
            <a:endParaRPr lang="ro-RO" sz="2400"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1.13958 -3.01874E-6 L 0.92708 -3.01874E-6 " pathEditMode="relative" rAng="0" ptsTypes="AA">
                                      <p:cBhvr>
                                        <p:cTn id="6" dur="15000" fill="hold"/>
                                        <p:tgtEl>
                                          <p:spTgt spid="3074"/>
                                        </p:tgtEl>
                                        <p:attrNameLst>
                                          <p:attrName>ppt_x</p:attrName>
                                          <p:attrName>ppt_y</p:attrName>
                                        </p:attrNameLst>
                                      </p:cBhvr>
                                      <p:rCtr x="103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D:\Manastire_Lisabona\POZE_iNTERNET\Poze_bune\PI19160-hr.jpg"/>
          <p:cNvPicPr>
            <a:picLocks noChangeAspect="1" noChangeArrowheads="1"/>
          </p:cNvPicPr>
          <p:nvPr/>
        </p:nvPicPr>
        <p:blipFill>
          <a:blip r:embed="rId2" cstate="print"/>
          <a:srcRect/>
          <a:stretch>
            <a:fillRect/>
          </a:stretch>
        </p:blipFill>
        <p:spPr bwMode="auto">
          <a:xfrm>
            <a:off x="-609600" y="0"/>
            <a:ext cx="10323095" cy="6883484"/>
          </a:xfrm>
          <a:prstGeom prst="rect">
            <a:avLst/>
          </a:prstGeom>
          <a:noFill/>
        </p:spPr>
      </p:pic>
      <p:sp>
        <p:nvSpPr>
          <p:cNvPr id="3" name="Rectangle 2"/>
          <p:cNvSpPr/>
          <p:nvPr/>
        </p:nvSpPr>
        <p:spPr>
          <a:xfrm>
            <a:off x="3886200" y="0"/>
            <a:ext cx="2694969" cy="400110"/>
          </a:xfrm>
          <a:prstGeom prst="rect">
            <a:avLst/>
          </a:prstGeom>
        </p:spPr>
        <p:txBody>
          <a:bodyPr wrap="none">
            <a:spAutoFit/>
          </a:bodyPr>
          <a:lstStyle/>
          <a:p>
            <a:r>
              <a:rPr lang="ro-RO" sz="2000" dirty="0" smtClean="0">
                <a:latin typeface="Vivaldi" pitchFamily="66" charset="0"/>
              </a:rPr>
              <a:t>Monastère des Hiéronymites</a:t>
            </a:r>
            <a:endParaRPr lang="ro-RO" sz="2000" dirty="0">
              <a:latin typeface="Vivaldi" pitchFamily="66" charset="0"/>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03107 -3.58547E-6 L 0.05452 -0.00185 " pathEditMode="relative" rAng="0" ptsTypes="AA">
                                      <p:cBhvr>
                                        <p:cTn id="6" dur="5000" fill="hold"/>
                                        <p:tgtEl>
                                          <p:spTgt spid="5123"/>
                                        </p:tgtEl>
                                        <p:attrNameLst>
                                          <p:attrName>ppt_x</p:attrName>
                                          <p:attrName>ppt_y</p:attrName>
                                        </p:attrNameLst>
                                      </p:cBhvr>
                                      <p:rCtr x="43"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Manastire_Lisabona\Poze_bune_Radu\IMG_4181_DxO (1).jpg"/>
          <p:cNvPicPr>
            <a:picLocks noChangeAspect="1" noChangeArrowheads="1"/>
          </p:cNvPicPr>
          <p:nvPr/>
        </p:nvPicPr>
        <p:blipFill>
          <a:blip r:embed="rId2" cstate="print"/>
          <a:srcRect/>
          <a:stretch>
            <a:fillRect/>
          </a:stretch>
        </p:blipFill>
        <p:spPr bwMode="auto">
          <a:xfrm>
            <a:off x="-1066800" y="0"/>
            <a:ext cx="11299752" cy="6858000"/>
          </a:xfrm>
          <a:prstGeom prst="rect">
            <a:avLst/>
          </a:prstGeom>
          <a:noFill/>
        </p:spPr>
      </p:pic>
      <p:sp>
        <p:nvSpPr>
          <p:cNvPr id="3" name="Rectangle 2"/>
          <p:cNvSpPr/>
          <p:nvPr/>
        </p:nvSpPr>
        <p:spPr>
          <a:xfrm>
            <a:off x="762000" y="0"/>
            <a:ext cx="2694969" cy="400110"/>
          </a:xfrm>
          <a:prstGeom prst="rect">
            <a:avLst/>
          </a:prstGeom>
        </p:spPr>
        <p:txBody>
          <a:bodyPr wrap="none">
            <a:spAutoFit/>
          </a:bodyPr>
          <a:lstStyle/>
          <a:p>
            <a:r>
              <a:rPr lang="ro-RO" sz="2000" dirty="0" smtClean="0">
                <a:solidFill>
                  <a:schemeClr val="bg2"/>
                </a:solidFill>
                <a:effectLst>
                  <a:outerShdw blurRad="38100" dist="38100" dir="2700000" algn="tl">
                    <a:srgbClr val="000000">
                      <a:alpha val="43137"/>
                    </a:srgbClr>
                  </a:outerShdw>
                </a:effectLst>
                <a:latin typeface="Vivaldi" pitchFamily="66" charset="0"/>
              </a:rPr>
              <a:t>Monastère des Hiéronymites</a:t>
            </a:r>
            <a:endParaRPr lang="ro-RO" sz="2000" dirty="0">
              <a:solidFill>
                <a:schemeClr val="bg2"/>
              </a:solidFill>
              <a:effectLst>
                <a:outerShdw blurRad="38100" dist="38100" dir="2700000" algn="tl">
                  <a:srgbClr val="000000">
                    <a:alpha val="43137"/>
                  </a:srgbClr>
                </a:outerShdw>
              </a:effectLst>
              <a:latin typeface="Vivaldi" pitchFamily="66" charset="0"/>
            </a:endParaRPr>
          </a:p>
        </p:txBody>
      </p:sp>
      <p:sp>
        <p:nvSpPr>
          <p:cNvPr id="4" name="TextBox 3"/>
          <p:cNvSpPr txBox="1"/>
          <p:nvPr/>
        </p:nvSpPr>
        <p:spPr>
          <a:xfrm>
            <a:off x="6477000" y="6457890"/>
            <a:ext cx="1954381" cy="369332"/>
          </a:xfrm>
          <a:prstGeom prst="rect">
            <a:avLst/>
          </a:prstGeom>
          <a:noFill/>
        </p:spPr>
        <p:txBody>
          <a:bodyPr wrap="none" rtlCol="0">
            <a:spAutoFit/>
          </a:bodyPr>
          <a:lstStyle/>
          <a:p>
            <a:r>
              <a:rPr lang="en-US" dirty="0" smtClean="0">
                <a:solidFill>
                  <a:srgbClr val="FFFFCD"/>
                </a:solidFill>
                <a:effectLst>
                  <a:outerShdw blurRad="38100" dist="38100" dir="2700000" algn="tl">
                    <a:srgbClr val="000000">
                      <a:alpha val="43137"/>
                    </a:srgbClr>
                  </a:outerShdw>
                </a:effectLst>
                <a:latin typeface="Vivaldi" pitchFamily="66" charset="0"/>
              </a:rPr>
              <a:t>Photo </a:t>
            </a:r>
            <a:r>
              <a:rPr lang="en-US" dirty="0" err="1" smtClean="0">
                <a:solidFill>
                  <a:srgbClr val="FFFFCD"/>
                </a:solidFill>
                <a:effectLst>
                  <a:outerShdw blurRad="38100" dist="38100" dir="2700000" algn="tl">
                    <a:srgbClr val="000000">
                      <a:alpha val="43137"/>
                    </a:srgbClr>
                  </a:outerShdw>
                </a:effectLst>
                <a:latin typeface="Vivaldi" pitchFamily="66" charset="0"/>
              </a:rPr>
              <a:t>Radu</a:t>
            </a:r>
            <a:r>
              <a:rPr lang="en-US" dirty="0" smtClean="0">
                <a:solidFill>
                  <a:srgbClr val="FFFFCD"/>
                </a:solidFill>
                <a:effectLst>
                  <a:outerShdw blurRad="38100" dist="38100" dir="2700000" algn="tl">
                    <a:srgbClr val="000000">
                      <a:alpha val="43137"/>
                    </a:srgbClr>
                  </a:outerShdw>
                </a:effectLst>
                <a:latin typeface="Vivaldi" pitchFamily="66" charset="0"/>
              </a:rPr>
              <a:t> </a:t>
            </a:r>
            <a:r>
              <a:rPr lang="en-US"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11789 -3.01874E-6 L 0.11545 -3.01874E-6 " pathEditMode="relative" rAng="0" ptsTypes="AA">
                                      <p:cBhvr>
                                        <p:cTn id="6" dur="5000" fill="hold"/>
                                        <p:tgtEl>
                                          <p:spTgt spid="1026"/>
                                        </p:tgtEl>
                                        <p:attrNameLst>
                                          <p:attrName>ppt_x</p:attrName>
                                          <p:attrName>ppt_y</p:attrName>
                                        </p:attrNameLst>
                                      </p:cBhvr>
                                      <p:rCtr x="11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D:\Manastire_Lisabona\POZE_iNTERNET\Poze_bune\Jerónimos_April_2009-4.jpg"/>
          <p:cNvPicPr>
            <a:picLocks noChangeAspect="1" noChangeArrowheads="1"/>
          </p:cNvPicPr>
          <p:nvPr/>
        </p:nvPicPr>
        <p:blipFill>
          <a:blip r:embed="rId2" cstate="print"/>
          <a:srcRect/>
          <a:stretch>
            <a:fillRect/>
          </a:stretch>
        </p:blipFill>
        <p:spPr bwMode="auto">
          <a:xfrm>
            <a:off x="-685800" y="1"/>
            <a:ext cx="10732811" cy="6857999"/>
          </a:xfrm>
          <a:prstGeom prst="rect">
            <a:avLst/>
          </a:prstGeom>
          <a:noFill/>
        </p:spPr>
      </p:pic>
      <p:sp>
        <p:nvSpPr>
          <p:cNvPr id="3" name="Rectangle 2"/>
          <p:cNvSpPr/>
          <p:nvPr/>
        </p:nvSpPr>
        <p:spPr>
          <a:xfrm>
            <a:off x="1295400" y="0"/>
            <a:ext cx="2694969" cy="400110"/>
          </a:xfrm>
          <a:prstGeom prst="rect">
            <a:avLst/>
          </a:prstGeom>
        </p:spPr>
        <p:txBody>
          <a:bodyPr wrap="none">
            <a:spAutoFit/>
          </a:bodyPr>
          <a:lstStyle/>
          <a:p>
            <a:r>
              <a:rPr lang="ro-RO" sz="2000" dirty="0" smtClean="0">
                <a:latin typeface="Vivaldi" pitchFamily="66" charset="0"/>
              </a:rPr>
              <a:t>Monastère des Hiéronymites</a:t>
            </a:r>
            <a:endParaRPr lang="ro-RO" sz="2000" dirty="0">
              <a:latin typeface="Vivaldi" pitchFamily="66" charset="0"/>
            </a:endParaRPr>
          </a:p>
        </p:txBody>
      </p:sp>
      <p:sp>
        <p:nvSpPr>
          <p:cNvPr id="4" name="Rectangle 3"/>
          <p:cNvSpPr/>
          <p:nvPr/>
        </p:nvSpPr>
        <p:spPr>
          <a:xfrm>
            <a:off x="1066800" y="381000"/>
            <a:ext cx="3074881" cy="400110"/>
          </a:xfrm>
          <a:prstGeom prst="rect">
            <a:avLst/>
          </a:prstGeom>
        </p:spPr>
        <p:txBody>
          <a:bodyPr wrap="none">
            <a:spAutoFit/>
          </a:bodyPr>
          <a:lstStyle/>
          <a:p>
            <a:r>
              <a:rPr lang="ro-RO" sz="2000" dirty="0" smtClean="0">
                <a:latin typeface="Vivaldi" pitchFamily="66" charset="0"/>
              </a:rPr>
              <a:t>Façade de l'église Santa-Maria</a:t>
            </a:r>
            <a:endParaRPr lang="ro-RO" sz="2000" dirty="0">
              <a:latin typeface="Vivaldi" pitchFamily="66" charset="0"/>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09514 -3.01874E-6 L 0.07152 -3.01874E-6 " pathEditMode="relative" rAng="0" ptsTypes="AA">
                                      <p:cBhvr>
                                        <p:cTn id="6" dur="5000" fill="hold"/>
                                        <p:tgtEl>
                                          <p:spTgt spid="10242"/>
                                        </p:tgtEl>
                                        <p:attrNameLst>
                                          <p:attrName>ppt_x</p:attrName>
                                          <p:attrName>ppt_y</p:attrName>
                                        </p:attrNameLst>
                                      </p:cBhvr>
                                      <p:rCtr x="8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sp>
        <p:nvSpPr>
          <p:cNvPr id="35" name="Rectangle 34"/>
          <p:cNvSpPr/>
          <p:nvPr/>
        </p:nvSpPr>
        <p:spPr>
          <a:xfrm>
            <a:off x="2895600" y="0"/>
            <a:ext cx="3074881" cy="400110"/>
          </a:xfrm>
          <a:prstGeom prst="rect">
            <a:avLst/>
          </a:prstGeom>
        </p:spPr>
        <p:txBody>
          <a:bodyPr wrap="none">
            <a:spAutoFit/>
          </a:bodyPr>
          <a:lstStyle/>
          <a:p>
            <a:r>
              <a:rPr lang="ro-RO" sz="2000" b="1" dirty="0" smtClean="0">
                <a:solidFill>
                  <a:schemeClr val="bg2"/>
                </a:solidFill>
                <a:effectLst>
                  <a:outerShdw blurRad="38100" dist="38100" dir="2700000" algn="tl">
                    <a:srgbClr val="000000">
                      <a:alpha val="43137"/>
                    </a:srgbClr>
                  </a:outerShdw>
                </a:effectLst>
                <a:latin typeface="Vivaldi" pitchFamily="66" charset="0"/>
              </a:rPr>
              <a:t>Façade de l'église Santa-Maria</a:t>
            </a:r>
            <a:endParaRPr lang="ro-RO" sz="2000" b="1" dirty="0">
              <a:solidFill>
                <a:schemeClr val="bg2"/>
              </a:solidFill>
              <a:effectLst>
                <a:outerShdw blurRad="38100" dist="38100" dir="2700000" algn="tl">
                  <a:srgbClr val="000000">
                    <a:alpha val="43137"/>
                  </a:srgbClr>
                </a:outerShdw>
              </a:effectLst>
              <a:latin typeface="Vivaldi" pitchFamily="66" charset="0"/>
            </a:endParaRPr>
          </a:p>
        </p:txBody>
      </p:sp>
      <p:sp>
        <p:nvSpPr>
          <p:cNvPr id="36" name="Rectangle 35"/>
          <p:cNvSpPr/>
          <p:nvPr/>
        </p:nvSpPr>
        <p:spPr>
          <a:xfrm>
            <a:off x="1447800" y="6457890"/>
            <a:ext cx="6324600" cy="400110"/>
          </a:xfrm>
          <a:prstGeom prst="rect">
            <a:avLst/>
          </a:prstGeom>
        </p:spPr>
        <p:txBody>
          <a:bodyPr wrap="square">
            <a:spAutoFit/>
          </a:bodyPr>
          <a:lstStyle/>
          <a:p>
            <a:r>
              <a:rPr lang="fr-FR" sz="2000" b="1" dirty="0" smtClean="0">
                <a:solidFill>
                  <a:schemeClr val="bg2"/>
                </a:solidFill>
                <a:effectLst>
                  <a:outerShdw blurRad="38100" dist="38100" dir="2700000" algn="tl">
                    <a:srgbClr val="000000">
                      <a:alpha val="43137"/>
                    </a:srgbClr>
                  </a:outerShdw>
                </a:effectLst>
                <a:latin typeface="Vivaldi" pitchFamily="66" charset="0"/>
              </a:rPr>
              <a:t>L'église Santa-Maria est l'église du Monastère des Hiéronymites</a:t>
            </a:r>
            <a:endParaRPr lang="ro-RO" sz="2000" b="1" dirty="0">
              <a:solidFill>
                <a:schemeClr val="bg2"/>
              </a:solidFill>
              <a:effectLst>
                <a:outerShdw blurRad="38100" dist="38100" dir="2700000" algn="tl">
                  <a:srgbClr val="000000">
                    <a:alpha val="43137"/>
                  </a:srgbClr>
                </a:outerShdw>
              </a:effectLst>
              <a:latin typeface="Vivaldi" pitchFamily="66" charset="0"/>
            </a:endParaRPr>
          </a:p>
        </p:txBody>
      </p:sp>
      <p:pic>
        <p:nvPicPr>
          <p:cNvPr id="5122" name="Picture 2" descr="D:\Manastire_Lisabona\POZE_iNTERNET\Poze_bune\noul6.jpg"/>
          <p:cNvPicPr>
            <a:picLocks noChangeAspect="1" noChangeArrowheads="1"/>
          </p:cNvPicPr>
          <p:nvPr/>
        </p:nvPicPr>
        <p:blipFill>
          <a:blip r:embed="rId3" cstate="print"/>
          <a:srcRect/>
          <a:stretch>
            <a:fillRect/>
          </a:stretch>
        </p:blipFill>
        <p:spPr bwMode="auto">
          <a:xfrm>
            <a:off x="736600" y="609600"/>
            <a:ext cx="7721600" cy="57912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plu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4099" name="Picture 3" descr="D:\Manastire_Lisabona\POZE_iNTERNET\Poze_bune\noul5.jpg"/>
          <p:cNvPicPr>
            <a:picLocks noChangeAspect="1" noChangeArrowheads="1"/>
          </p:cNvPicPr>
          <p:nvPr/>
        </p:nvPicPr>
        <p:blipFill>
          <a:blip r:embed="rId3" cstate="print"/>
          <a:srcRect/>
          <a:stretch>
            <a:fillRect/>
          </a:stretch>
        </p:blipFill>
        <p:spPr bwMode="auto">
          <a:xfrm>
            <a:off x="685800" y="609600"/>
            <a:ext cx="7762696" cy="5715000"/>
          </a:xfrm>
          <a:prstGeom prst="rect">
            <a:avLst/>
          </a:prstGeom>
          <a:ln>
            <a:noFill/>
          </a:ln>
          <a:effectLst>
            <a:outerShdw blurRad="292100" dist="139700" dir="2700000" algn="tl" rotWithShape="0">
              <a:srgbClr val="333333">
                <a:alpha val="65000"/>
              </a:srgbClr>
            </a:outerShdw>
          </a:effectLst>
        </p:spPr>
      </p:pic>
      <p:sp>
        <p:nvSpPr>
          <p:cNvPr id="35" name="Rectangle 34"/>
          <p:cNvSpPr/>
          <p:nvPr/>
        </p:nvSpPr>
        <p:spPr>
          <a:xfrm>
            <a:off x="2514600" y="152400"/>
            <a:ext cx="3744936" cy="400110"/>
          </a:xfrm>
          <a:prstGeom prst="rect">
            <a:avLst/>
          </a:prstGeom>
        </p:spPr>
        <p:txBody>
          <a:bodyPr wrap="none">
            <a:spAutoFit/>
          </a:bodyPr>
          <a:lstStyle/>
          <a:p>
            <a:r>
              <a:rPr lang="ro-RO" sz="2000" b="1" dirty="0" smtClean="0">
                <a:solidFill>
                  <a:schemeClr val="bg2"/>
                </a:solidFill>
                <a:effectLst>
                  <a:outerShdw blurRad="38100" dist="38100" dir="2700000" algn="tl">
                    <a:srgbClr val="000000">
                      <a:alpha val="43137"/>
                    </a:srgbClr>
                  </a:outerShdw>
                </a:effectLst>
                <a:latin typeface="Vivaldi" pitchFamily="66" charset="0"/>
              </a:rPr>
              <a:t>Façade de l'église Santa-Maria</a:t>
            </a:r>
            <a:r>
              <a:rPr lang="en-US" sz="2000" b="1" dirty="0" smtClean="0">
                <a:solidFill>
                  <a:schemeClr val="bg2"/>
                </a:solidFill>
                <a:effectLst>
                  <a:outerShdw blurRad="38100" dist="38100" dir="2700000" algn="tl">
                    <a:srgbClr val="000000">
                      <a:alpha val="43137"/>
                    </a:srgbClr>
                  </a:outerShdw>
                </a:effectLst>
                <a:latin typeface="Vivaldi" pitchFamily="66" charset="0"/>
              </a:rPr>
              <a:t> (</a:t>
            </a:r>
            <a:r>
              <a:rPr lang="en-US" sz="2000" b="1" dirty="0" err="1" smtClean="0">
                <a:solidFill>
                  <a:schemeClr val="bg2"/>
                </a:solidFill>
                <a:effectLst>
                  <a:outerShdw blurRad="38100" dist="38100" dir="2700000" algn="tl">
                    <a:srgbClr val="000000">
                      <a:alpha val="43137"/>
                    </a:srgbClr>
                  </a:outerShdw>
                </a:effectLst>
                <a:latin typeface="Vivaldi" pitchFamily="66" charset="0"/>
              </a:rPr>
              <a:t>détail</a:t>
            </a:r>
            <a:r>
              <a:rPr lang="en-US" sz="2000" b="1" dirty="0" smtClean="0">
                <a:solidFill>
                  <a:schemeClr val="bg2"/>
                </a:solidFill>
                <a:effectLst>
                  <a:outerShdw blurRad="38100" dist="38100" dir="2700000" algn="tl">
                    <a:srgbClr val="000000">
                      <a:alpha val="43137"/>
                    </a:srgbClr>
                  </a:outerShdw>
                </a:effectLst>
                <a:latin typeface="Vivaldi" pitchFamily="66" charset="0"/>
              </a:rPr>
              <a:t> )</a:t>
            </a:r>
            <a:endParaRPr lang="ro-RO" sz="2000" b="1" dirty="0">
              <a:solidFill>
                <a:schemeClr val="bg2"/>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1266" name="Picture 2" descr="D:\Manastire_Lisabona\POZE_iNTERNET\Poze_bune\13888479156_3912611697_h.jpg"/>
          <p:cNvPicPr>
            <a:picLocks noChangeAspect="1" noChangeArrowheads="1"/>
          </p:cNvPicPr>
          <p:nvPr/>
        </p:nvPicPr>
        <p:blipFill>
          <a:blip r:embed="rId3" cstate="print"/>
          <a:srcRect/>
          <a:stretch>
            <a:fillRect/>
          </a:stretch>
        </p:blipFill>
        <p:spPr bwMode="auto">
          <a:xfrm>
            <a:off x="457200" y="609600"/>
            <a:ext cx="8305800" cy="5791200"/>
          </a:xfrm>
          <a:prstGeom prst="rect">
            <a:avLst/>
          </a:prstGeom>
          <a:ln>
            <a:noFill/>
          </a:ln>
          <a:effectLst>
            <a:outerShdw blurRad="292100" dist="139700" dir="2700000" algn="tl" rotWithShape="0">
              <a:srgbClr val="333333">
                <a:alpha val="65000"/>
              </a:srgbClr>
            </a:outerShdw>
          </a:effectLst>
        </p:spPr>
      </p:pic>
      <p:sp>
        <p:nvSpPr>
          <p:cNvPr id="32" name="Rectangle 31"/>
          <p:cNvSpPr/>
          <p:nvPr/>
        </p:nvSpPr>
        <p:spPr>
          <a:xfrm>
            <a:off x="2971800" y="0"/>
            <a:ext cx="2781531" cy="400110"/>
          </a:xfrm>
          <a:prstGeom prst="rect">
            <a:avLst/>
          </a:prstGeom>
        </p:spPr>
        <p:txBody>
          <a:bodyPr wrap="none">
            <a:spAutoFit/>
          </a:bodyPr>
          <a:lstStyle/>
          <a:p>
            <a:r>
              <a:rPr lang="ro-RO" sz="2000" b="1" dirty="0" smtClean="0">
                <a:solidFill>
                  <a:schemeClr val="accent6">
                    <a:lumMod val="20000"/>
                    <a:lumOff val="80000"/>
                  </a:schemeClr>
                </a:solidFill>
                <a:effectLst>
                  <a:outerShdw blurRad="38100" dist="38100" dir="2700000" algn="tl">
                    <a:srgbClr val="000000">
                      <a:alpha val="43137"/>
                    </a:srgbClr>
                  </a:outerShdw>
                </a:effectLst>
                <a:latin typeface="Vivaldi" pitchFamily="66" charset="0"/>
              </a:rPr>
              <a:t>Nef de l'église Sainte-Marie</a:t>
            </a:r>
            <a:endParaRPr lang="ro-RO" sz="2000" b="1" dirty="0">
              <a:solidFill>
                <a:schemeClr val="accent6">
                  <a:lumMod val="20000"/>
                  <a:lumOff val="80000"/>
                </a:schemeClr>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33" name="Picture 2" descr="D:\Manastire_Lisabona\POZE_iNTERNET\Poze_bune\PI19220-hr.JPG"/>
          <p:cNvPicPr>
            <a:picLocks noChangeAspect="1" noChangeArrowheads="1"/>
          </p:cNvPicPr>
          <p:nvPr/>
        </p:nvPicPr>
        <p:blipFill>
          <a:blip r:embed="rId3" cstate="print"/>
          <a:srcRect/>
          <a:stretch>
            <a:fillRect/>
          </a:stretch>
        </p:blipFill>
        <p:spPr bwMode="auto">
          <a:xfrm>
            <a:off x="342924" y="685800"/>
            <a:ext cx="8456451" cy="5638800"/>
          </a:xfrm>
          <a:prstGeom prst="rect">
            <a:avLst/>
          </a:prstGeom>
          <a:ln>
            <a:noFill/>
          </a:ln>
          <a:effectLst>
            <a:outerShdw blurRad="292100" dist="139700" dir="2700000" algn="tl" rotWithShape="0">
              <a:srgbClr val="333333">
                <a:alpha val="65000"/>
              </a:srgbClr>
            </a:outerShdw>
          </a:effectLst>
        </p:spPr>
      </p:pic>
      <p:sp>
        <p:nvSpPr>
          <p:cNvPr id="35" name="Rectangle 34"/>
          <p:cNvSpPr/>
          <p:nvPr/>
        </p:nvSpPr>
        <p:spPr>
          <a:xfrm>
            <a:off x="2438400" y="152400"/>
            <a:ext cx="4094391" cy="400110"/>
          </a:xfrm>
          <a:prstGeom prst="rect">
            <a:avLst/>
          </a:prstGeom>
        </p:spPr>
        <p:txBody>
          <a:bodyPr wrap="none">
            <a:spAutoFit/>
          </a:bodyPr>
          <a:lstStyle/>
          <a:p>
            <a:r>
              <a:rPr lang="fr-FR" sz="2000" b="1" dirty="0" smtClean="0">
                <a:solidFill>
                  <a:srgbClr val="FFFFCD"/>
                </a:solidFill>
                <a:effectLst>
                  <a:outerShdw blurRad="38100" dist="38100" dir="2700000" algn="tl">
                    <a:srgbClr val="000000">
                      <a:alpha val="43137"/>
                    </a:srgbClr>
                  </a:outerShdw>
                </a:effectLst>
                <a:latin typeface="Vivaldi" pitchFamily="66" charset="0"/>
              </a:rPr>
              <a:t>La nef de </a:t>
            </a:r>
            <a:r>
              <a:rPr lang="ro-RO" sz="2000" b="1" dirty="0" smtClean="0">
                <a:solidFill>
                  <a:srgbClr val="FFFFCD"/>
                </a:solidFill>
                <a:effectLst>
                  <a:outerShdw blurRad="38100" dist="38100" dir="2700000" algn="tl">
                    <a:srgbClr val="000000">
                      <a:alpha val="43137"/>
                    </a:srgbClr>
                  </a:outerShdw>
                </a:effectLst>
                <a:latin typeface="Vivaldi" pitchFamily="66" charset="0"/>
              </a:rPr>
              <a:t>l'église Sainte-Marie</a:t>
            </a:r>
            <a:r>
              <a:rPr lang="fr-FR" sz="2000" b="1" dirty="0" smtClean="0">
                <a:solidFill>
                  <a:srgbClr val="FFFFCD"/>
                </a:solidFill>
                <a:effectLst>
                  <a:outerShdw blurRad="38100" dist="38100" dir="2700000" algn="tl">
                    <a:srgbClr val="000000">
                      <a:alpha val="43137"/>
                    </a:srgbClr>
                  </a:outerShdw>
                </a:effectLst>
                <a:latin typeface="Vivaldi" pitchFamily="66" charset="0"/>
              </a:rPr>
              <a:t> vue du balcon</a:t>
            </a:r>
            <a:endParaRPr lang="ro-RO" sz="2000"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026" name="Picture 2" descr="D:\Manastire_Lisabona\Poze_bune_Radu\IMG_4129_DxO.jpg"/>
          <p:cNvPicPr>
            <a:picLocks noChangeAspect="1" noChangeArrowheads="1"/>
          </p:cNvPicPr>
          <p:nvPr/>
        </p:nvPicPr>
        <p:blipFill>
          <a:blip r:embed="rId3" cstate="print"/>
          <a:srcRect/>
          <a:stretch>
            <a:fillRect/>
          </a:stretch>
        </p:blipFill>
        <p:spPr bwMode="auto">
          <a:xfrm>
            <a:off x="152400" y="381000"/>
            <a:ext cx="8763000" cy="6324600"/>
          </a:xfrm>
          <a:prstGeom prst="rect">
            <a:avLst/>
          </a:prstGeom>
          <a:noFill/>
          <a:effectLst>
            <a:softEdge rad="317500"/>
          </a:effectLst>
        </p:spPr>
      </p:pic>
      <p:sp>
        <p:nvSpPr>
          <p:cNvPr id="33" name="TextBox 32"/>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
        <p:nvSpPr>
          <p:cNvPr id="32" name="Rectangle 31"/>
          <p:cNvSpPr/>
          <p:nvPr/>
        </p:nvSpPr>
        <p:spPr>
          <a:xfrm>
            <a:off x="2667000" y="0"/>
            <a:ext cx="3560590" cy="369332"/>
          </a:xfrm>
          <a:prstGeom prst="rect">
            <a:avLst/>
          </a:prstGeom>
        </p:spPr>
        <p:txBody>
          <a:bodyPr wrap="none">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L</a:t>
            </a:r>
            <a:r>
              <a:rPr lang="ro-RO" b="1" dirty="0" smtClean="0">
                <a:solidFill>
                  <a:srgbClr val="FFFFCD"/>
                </a:solidFill>
                <a:effectLst>
                  <a:outerShdw blurRad="38100" dist="38100" dir="2700000" algn="tl">
                    <a:srgbClr val="000000">
                      <a:alpha val="43137"/>
                    </a:srgbClr>
                  </a:outerShdw>
                </a:effectLst>
                <a:latin typeface="Vivaldi" pitchFamily="66" charset="0"/>
              </a:rPr>
              <a:t>'église Sainte-Marie</a:t>
            </a:r>
            <a:r>
              <a:rPr lang="fr-FR" b="1" dirty="0" smtClean="0">
                <a:solidFill>
                  <a:srgbClr val="FFFFCD"/>
                </a:solidFill>
                <a:effectLst>
                  <a:outerShdw blurRad="38100" dist="38100" dir="2700000" algn="tl">
                    <a:srgbClr val="000000">
                      <a:alpha val="43137"/>
                    </a:srgbClr>
                  </a:outerShdw>
                </a:effectLst>
                <a:latin typeface="Vivaldi" pitchFamily="66" charset="0"/>
              </a:rPr>
              <a:t>  -  L’autel  principal</a:t>
            </a:r>
            <a:endParaRPr lang="ro-RO" dirty="0"/>
          </a:p>
        </p:txBody>
      </p:sp>
    </p:spTree>
  </p:cSld>
  <p:clrMapOvr>
    <a:masterClrMapping/>
  </p:clrMapOvr>
  <p:transition spd="slow">
    <p:plu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3074" name="Picture 2" descr="D:\Manastire_Lisabona\POZE_iNTERNET\Poze_bune\untitled.JPG"/>
          <p:cNvPicPr>
            <a:picLocks noChangeAspect="1" noChangeArrowheads="1"/>
          </p:cNvPicPr>
          <p:nvPr/>
        </p:nvPicPr>
        <p:blipFill>
          <a:blip r:embed="rId3" cstate="print"/>
          <a:srcRect/>
          <a:stretch>
            <a:fillRect/>
          </a:stretch>
        </p:blipFill>
        <p:spPr bwMode="auto">
          <a:xfrm>
            <a:off x="-122428" y="32144"/>
            <a:ext cx="9266428" cy="6825856"/>
          </a:xfrm>
          <a:prstGeom prst="rect">
            <a:avLst/>
          </a:prstGeom>
          <a:noFill/>
          <a:effectLst>
            <a:softEdge rad="635000"/>
          </a:effectLst>
        </p:spPr>
      </p:pic>
      <p:sp>
        <p:nvSpPr>
          <p:cNvPr id="32" name="Rectangle 31"/>
          <p:cNvSpPr/>
          <p:nvPr/>
        </p:nvSpPr>
        <p:spPr>
          <a:xfrm>
            <a:off x="4038600" y="6324600"/>
            <a:ext cx="1249060" cy="400110"/>
          </a:xfrm>
          <a:prstGeom prst="rect">
            <a:avLst/>
          </a:prstGeom>
        </p:spPr>
        <p:txBody>
          <a:bodyPr wrap="none">
            <a:spAutoFit/>
          </a:bodyPr>
          <a:lstStyle/>
          <a:p>
            <a:r>
              <a:rPr lang="en-US" sz="2000" b="1" i="1" dirty="0" err="1" smtClean="0">
                <a:solidFill>
                  <a:srgbClr val="FFFFCD"/>
                </a:solidFill>
                <a:effectLst>
                  <a:outerShdw blurRad="38100" dist="38100" dir="2700000" algn="tl">
                    <a:srgbClr val="000000">
                      <a:alpha val="43137"/>
                    </a:srgbClr>
                  </a:outerShdw>
                </a:effectLst>
                <a:latin typeface="Vivaldi" pitchFamily="66" charset="0"/>
              </a:rPr>
              <a:t>Autel</a:t>
            </a:r>
            <a:r>
              <a:rPr lang="en-US" sz="2000" b="1" i="1" dirty="0" smtClean="0">
                <a:solidFill>
                  <a:srgbClr val="FFFFCD"/>
                </a:solidFill>
                <a:effectLst>
                  <a:outerShdw blurRad="38100" dist="38100" dir="2700000" algn="tl">
                    <a:srgbClr val="000000">
                      <a:alpha val="43137"/>
                    </a:srgbClr>
                  </a:outerShdw>
                </a:effectLst>
                <a:latin typeface="Vivaldi" pitchFamily="66" charset="0"/>
              </a:rPr>
              <a:t>  </a:t>
            </a:r>
            <a:r>
              <a:rPr lang="en-US" sz="2000" b="1" i="1" dirty="0" err="1" smtClean="0">
                <a:solidFill>
                  <a:srgbClr val="FFFFCD"/>
                </a:solidFill>
                <a:effectLst>
                  <a:outerShdw blurRad="38100" dist="38100" dir="2700000" algn="tl">
                    <a:srgbClr val="000000">
                      <a:alpha val="43137"/>
                    </a:srgbClr>
                  </a:outerShdw>
                </a:effectLst>
                <a:latin typeface="Vivaldi" pitchFamily="66" charset="0"/>
              </a:rPr>
              <a:t>latéral</a:t>
            </a:r>
            <a:endParaRPr lang="ro-RO" sz="2000" dirty="0">
              <a:solidFill>
                <a:srgbClr val="FFFFCD"/>
              </a:solidFill>
              <a:effectLst>
                <a:outerShdw blurRad="38100" dist="38100" dir="2700000" algn="tl">
                  <a:srgbClr val="000000">
                    <a:alpha val="43137"/>
                  </a:srgbClr>
                </a:outerShdw>
              </a:effectLst>
              <a:latin typeface="Vivaldi" pitchFamily="66" charset="0"/>
            </a:endParaRPr>
          </a:p>
        </p:txBody>
      </p:sp>
      <p:sp>
        <p:nvSpPr>
          <p:cNvPr id="33" name="Rectangle 32"/>
          <p:cNvSpPr/>
          <p:nvPr/>
        </p:nvSpPr>
        <p:spPr>
          <a:xfrm>
            <a:off x="228600" y="0"/>
            <a:ext cx="9144000" cy="400110"/>
          </a:xfrm>
          <a:prstGeom prst="rect">
            <a:avLst/>
          </a:prstGeom>
        </p:spPr>
        <p:txBody>
          <a:bodyPr wrap="square">
            <a:spAutoFit/>
          </a:bodyPr>
          <a:lstStyle/>
          <a:p>
            <a:r>
              <a:rPr lang="fr-FR" sz="2000" b="1" dirty="0" smtClean="0">
                <a:solidFill>
                  <a:srgbClr val="FFFFCD"/>
                </a:solidFill>
                <a:effectLst>
                  <a:outerShdw blurRad="38100" dist="38100" dir="2700000" algn="tl">
                    <a:srgbClr val="000000">
                      <a:alpha val="43137"/>
                    </a:srgbClr>
                  </a:outerShdw>
                </a:effectLst>
                <a:latin typeface="Vivaldi" pitchFamily="66" charset="0"/>
              </a:rPr>
              <a:t> Un des autels du monastère de </a:t>
            </a:r>
            <a:r>
              <a:rPr lang="fr-FR" sz="2000" b="1" dirty="0" err="1" smtClean="0">
                <a:solidFill>
                  <a:srgbClr val="FFFFCD"/>
                </a:solidFill>
                <a:effectLst>
                  <a:outerShdw blurRad="38100" dist="38100" dir="2700000" algn="tl">
                    <a:srgbClr val="000000">
                      <a:alpha val="43137"/>
                    </a:srgbClr>
                  </a:outerShdw>
                </a:effectLst>
                <a:latin typeface="Vivaldi" pitchFamily="66" charset="0"/>
              </a:rPr>
              <a:t>Jeronimos</a:t>
            </a:r>
            <a:r>
              <a:rPr lang="fr-FR" sz="2000" b="1" dirty="0" smtClean="0">
                <a:solidFill>
                  <a:srgbClr val="FFFFCD"/>
                </a:solidFill>
                <a:effectLst>
                  <a:outerShdw blurRad="38100" dist="38100" dir="2700000" algn="tl">
                    <a:srgbClr val="000000">
                      <a:alpha val="43137"/>
                    </a:srgbClr>
                  </a:outerShdw>
                </a:effectLst>
                <a:latin typeface="Vivaldi" pitchFamily="66" charset="0"/>
              </a:rPr>
              <a:t> consacré à notre Madame, bébé Jésus et St Joseph.</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sp>
        <p:nvSpPr>
          <p:cNvPr id="32" name="Rectangle 31"/>
          <p:cNvSpPr/>
          <p:nvPr/>
        </p:nvSpPr>
        <p:spPr>
          <a:xfrm>
            <a:off x="2971800" y="0"/>
            <a:ext cx="2781531" cy="400110"/>
          </a:xfrm>
          <a:prstGeom prst="rect">
            <a:avLst/>
          </a:prstGeom>
        </p:spPr>
        <p:txBody>
          <a:bodyPr wrap="none">
            <a:spAutoFit/>
          </a:bodyPr>
          <a:lstStyle/>
          <a:p>
            <a:r>
              <a:rPr lang="ro-RO" sz="2000" b="1" dirty="0" smtClean="0">
                <a:solidFill>
                  <a:srgbClr val="FFFFCD"/>
                </a:solidFill>
                <a:effectLst>
                  <a:outerShdw blurRad="38100" dist="38100" dir="2700000" algn="tl">
                    <a:srgbClr val="000000">
                      <a:alpha val="43137"/>
                    </a:srgbClr>
                  </a:outerShdw>
                </a:effectLst>
                <a:latin typeface="Vivaldi" pitchFamily="66" charset="0"/>
              </a:rPr>
              <a:t>Nef de l'église Sainte-Marie</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pic>
        <p:nvPicPr>
          <p:cNvPr id="2" name="Picture 2" descr="D:\Manastire_Lisabona\POZE_iNTERNET\Poze_bune\nou1.jpg"/>
          <p:cNvPicPr>
            <a:picLocks noChangeAspect="1" noChangeArrowheads="1"/>
          </p:cNvPicPr>
          <p:nvPr/>
        </p:nvPicPr>
        <p:blipFill>
          <a:blip r:embed="rId3" cstate="print"/>
          <a:srcRect/>
          <a:stretch>
            <a:fillRect/>
          </a:stretch>
        </p:blipFill>
        <p:spPr bwMode="auto">
          <a:xfrm>
            <a:off x="381001" y="609600"/>
            <a:ext cx="8381999" cy="577975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8194" name="Picture 2" descr="D:\Manastire_Lisabona\POZE_iNTERNET\Poze_bune\JeronimosVaulting.jpg"/>
          <p:cNvPicPr>
            <a:picLocks noChangeAspect="1" noChangeArrowheads="1"/>
          </p:cNvPicPr>
          <p:nvPr/>
        </p:nvPicPr>
        <p:blipFill>
          <a:blip r:embed="rId3" cstate="print"/>
          <a:srcRect/>
          <a:stretch>
            <a:fillRect/>
          </a:stretch>
        </p:blipFill>
        <p:spPr bwMode="auto">
          <a:xfrm>
            <a:off x="533400" y="457200"/>
            <a:ext cx="8093018" cy="6068030"/>
          </a:xfrm>
          <a:prstGeom prst="rect">
            <a:avLst/>
          </a:prstGeom>
          <a:ln>
            <a:noFill/>
          </a:ln>
          <a:effectLst>
            <a:outerShdw blurRad="292100" dist="139700" dir="2700000" algn="tl" rotWithShape="0">
              <a:srgbClr val="333333">
                <a:alpha val="65000"/>
              </a:srgbClr>
            </a:outerShdw>
          </a:effectLst>
        </p:spPr>
      </p:pic>
      <p:sp>
        <p:nvSpPr>
          <p:cNvPr id="32" name="Rectangle 31"/>
          <p:cNvSpPr/>
          <p:nvPr/>
        </p:nvSpPr>
        <p:spPr>
          <a:xfrm>
            <a:off x="2057400" y="0"/>
            <a:ext cx="4347665" cy="400110"/>
          </a:xfrm>
          <a:prstGeom prst="rect">
            <a:avLst/>
          </a:prstGeom>
        </p:spPr>
        <p:txBody>
          <a:bodyPr wrap="none">
            <a:spAutoFit/>
          </a:bodyPr>
          <a:lstStyle/>
          <a:p>
            <a:r>
              <a:rPr lang="fr-FR" sz="2000" b="1" dirty="0" smtClean="0">
                <a:solidFill>
                  <a:schemeClr val="bg2"/>
                </a:solidFill>
                <a:effectLst>
                  <a:outerShdw blurRad="38100" dist="38100" dir="2700000" algn="tl">
                    <a:srgbClr val="000000">
                      <a:alpha val="43137"/>
                    </a:srgbClr>
                  </a:outerShdw>
                </a:effectLst>
                <a:latin typeface="Vivaldi" pitchFamily="66" charset="0"/>
              </a:rPr>
              <a:t>Voûte de style manuélin de l'église Santa Maria</a:t>
            </a:r>
            <a:endParaRPr lang="ro-RO" sz="2000" b="1" dirty="0">
              <a:solidFill>
                <a:schemeClr val="bg2"/>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33" name="Picture 32" descr="gold"/>
          <p:cNvPicPr>
            <a:picLocks noChangeAspect="1" noChangeArrowheads="1" noCrop="1"/>
          </p:cNvPicPr>
          <p:nvPr/>
        </p:nvPicPr>
        <p:blipFill>
          <a:blip r:embed="rId2" cstate="print"/>
          <a:srcRect/>
          <a:stretch>
            <a:fillRect/>
          </a:stretch>
        </p:blipFill>
        <p:spPr bwMode="auto">
          <a:xfrm>
            <a:off x="3733800" y="1143000"/>
            <a:ext cx="1143000" cy="1143000"/>
          </a:xfrm>
          <a:prstGeom prst="rect">
            <a:avLst/>
          </a:prstGeom>
          <a:noFill/>
          <a:ln w="9525">
            <a:noFill/>
            <a:miter lim="800000"/>
            <a:headEnd/>
            <a:tailEnd/>
          </a:ln>
        </p:spPr>
      </p:pic>
      <p:pic>
        <p:nvPicPr>
          <p:cNvPr id="34" name="Picture 33" descr="gold"/>
          <p:cNvPicPr>
            <a:picLocks noChangeAspect="1" noChangeArrowheads="1" noCrop="1"/>
          </p:cNvPicPr>
          <p:nvPr/>
        </p:nvPicPr>
        <p:blipFill>
          <a:blip r:embed="rId2" cstate="print"/>
          <a:srcRect/>
          <a:stretch>
            <a:fillRect/>
          </a:stretch>
        </p:blipFill>
        <p:spPr bwMode="auto">
          <a:xfrm>
            <a:off x="3733800" y="2286000"/>
            <a:ext cx="1143000" cy="1143000"/>
          </a:xfrm>
          <a:prstGeom prst="rect">
            <a:avLst/>
          </a:prstGeom>
          <a:noFill/>
          <a:ln w="9525">
            <a:noFill/>
            <a:miter lim="800000"/>
            <a:headEnd/>
            <a:tailEnd/>
          </a:ln>
        </p:spPr>
      </p:pic>
      <p:pic>
        <p:nvPicPr>
          <p:cNvPr id="35" name="Picture 34" descr="gold"/>
          <p:cNvPicPr>
            <a:picLocks noChangeAspect="1" noChangeArrowheads="1" noCrop="1"/>
          </p:cNvPicPr>
          <p:nvPr/>
        </p:nvPicPr>
        <p:blipFill>
          <a:blip r:embed="rId2" cstate="print"/>
          <a:srcRect/>
          <a:stretch>
            <a:fillRect/>
          </a:stretch>
        </p:blipFill>
        <p:spPr bwMode="auto">
          <a:xfrm>
            <a:off x="3733800" y="3429000"/>
            <a:ext cx="1143000" cy="1143000"/>
          </a:xfrm>
          <a:prstGeom prst="rect">
            <a:avLst/>
          </a:prstGeom>
          <a:noFill/>
          <a:ln w="9525">
            <a:noFill/>
            <a:miter lim="800000"/>
            <a:headEnd/>
            <a:tailEnd/>
          </a:ln>
        </p:spPr>
      </p:pic>
      <p:pic>
        <p:nvPicPr>
          <p:cNvPr id="36" name="Picture 35" descr="gold"/>
          <p:cNvPicPr>
            <a:picLocks noChangeAspect="1" noChangeArrowheads="1" noCrop="1"/>
          </p:cNvPicPr>
          <p:nvPr/>
        </p:nvPicPr>
        <p:blipFill>
          <a:blip r:embed="rId2" cstate="print"/>
          <a:srcRect/>
          <a:stretch>
            <a:fillRect/>
          </a:stretch>
        </p:blipFill>
        <p:spPr bwMode="auto">
          <a:xfrm>
            <a:off x="3733800" y="4572000"/>
            <a:ext cx="1143000" cy="1143000"/>
          </a:xfrm>
          <a:prstGeom prst="rect">
            <a:avLst/>
          </a:prstGeom>
          <a:noFill/>
          <a:ln w="9525">
            <a:noFill/>
            <a:miter lim="800000"/>
            <a:headEnd/>
            <a:tailEnd/>
          </a:ln>
        </p:spPr>
      </p:pic>
      <p:pic>
        <p:nvPicPr>
          <p:cNvPr id="37" name="Picture 36" descr="gold"/>
          <p:cNvPicPr>
            <a:picLocks noChangeAspect="1" noChangeArrowheads="1" noCrop="1"/>
          </p:cNvPicPr>
          <p:nvPr/>
        </p:nvPicPr>
        <p:blipFill>
          <a:blip r:embed="rId2" cstate="print"/>
          <a:srcRect/>
          <a:stretch>
            <a:fillRect/>
          </a:stretch>
        </p:blipFill>
        <p:spPr bwMode="auto">
          <a:xfrm>
            <a:off x="3733800" y="5715000"/>
            <a:ext cx="1143000" cy="1143000"/>
          </a:xfrm>
          <a:prstGeom prst="rect">
            <a:avLst/>
          </a:prstGeom>
          <a:noFill/>
          <a:ln w="9525">
            <a:noFill/>
            <a:miter lim="800000"/>
            <a:headEnd/>
            <a:tailEnd/>
          </a:ln>
        </p:spPr>
      </p:pic>
      <p:pic>
        <p:nvPicPr>
          <p:cNvPr id="38" name="Picture 2" descr="D:\Manastire_Lisabona\IMG_4032_DxO.jpg"/>
          <p:cNvPicPr>
            <a:picLocks noChangeAspect="1" noChangeArrowheads="1"/>
          </p:cNvPicPr>
          <p:nvPr/>
        </p:nvPicPr>
        <p:blipFill>
          <a:blip r:embed="rId3" cstate="print"/>
          <a:srcRect/>
          <a:stretch>
            <a:fillRect/>
          </a:stretch>
        </p:blipFill>
        <p:spPr bwMode="auto">
          <a:xfrm>
            <a:off x="502920" y="457200"/>
            <a:ext cx="3657600" cy="6096000"/>
          </a:xfrm>
          <a:prstGeom prst="rect">
            <a:avLst/>
          </a:prstGeom>
          <a:ln>
            <a:noFill/>
          </a:ln>
          <a:effectLst>
            <a:outerShdw blurRad="292100" dist="139700" dir="2700000" algn="tl" rotWithShape="0">
              <a:srgbClr val="333333">
                <a:alpha val="65000"/>
              </a:srgbClr>
            </a:outerShdw>
          </a:effectLst>
        </p:spPr>
      </p:pic>
      <p:pic>
        <p:nvPicPr>
          <p:cNvPr id="39" name="Picture 3" descr="D:\Manastire_Lisabona\IMG_4036_DxO.jpg"/>
          <p:cNvPicPr>
            <a:picLocks noChangeAspect="1" noChangeArrowheads="1"/>
          </p:cNvPicPr>
          <p:nvPr/>
        </p:nvPicPr>
        <p:blipFill>
          <a:blip r:embed="rId4" cstate="print"/>
          <a:srcRect/>
          <a:stretch>
            <a:fillRect/>
          </a:stretch>
        </p:blipFill>
        <p:spPr bwMode="auto">
          <a:xfrm>
            <a:off x="4546663" y="457200"/>
            <a:ext cx="4069081" cy="6096000"/>
          </a:xfrm>
          <a:prstGeom prst="rect">
            <a:avLst/>
          </a:prstGeom>
          <a:ln>
            <a:noFill/>
          </a:ln>
          <a:effectLst>
            <a:outerShdw blurRad="292100" dist="139700" dir="2700000" algn="tl" rotWithShape="0">
              <a:srgbClr val="333333">
                <a:alpha val="65000"/>
              </a:srgbClr>
            </a:outerShdw>
          </a:effectLst>
        </p:spPr>
      </p:pic>
      <p:sp>
        <p:nvSpPr>
          <p:cNvPr id="40" name="Rectangle 39"/>
          <p:cNvSpPr/>
          <p:nvPr/>
        </p:nvSpPr>
        <p:spPr>
          <a:xfrm>
            <a:off x="2895600" y="0"/>
            <a:ext cx="3175869" cy="400110"/>
          </a:xfrm>
          <a:prstGeom prst="rect">
            <a:avLst/>
          </a:prstGeom>
        </p:spPr>
        <p:txBody>
          <a:bodyPr wrap="none">
            <a:spAutoFit/>
          </a:bodyPr>
          <a:lstStyle/>
          <a:p>
            <a:r>
              <a:rPr lang="fr-FR" sz="2000" b="1" dirty="0" smtClean="0">
                <a:solidFill>
                  <a:srgbClr val="FFFFCD"/>
                </a:solidFill>
                <a:effectLst>
                  <a:outerShdw blurRad="38100" dist="38100" dir="2700000" algn="tl">
                    <a:srgbClr val="000000">
                      <a:alpha val="43137"/>
                    </a:srgbClr>
                  </a:outerShdw>
                </a:effectLst>
                <a:latin typeface="Vivaldi" pitchFamily="66" charset="0"/>
              </a:rPr>
              <a:t>Intérieur de l'église Santa Maria</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sp>
        <p:nvSpPr>
          <p:cNvPr id="41" name="TextBox 40"/>
          <p:cNvSpPr txBox="1"/>
          <p:nvPr/>
        </p:nvSpPr>
        <p:spPr>
          <a:xfrm>
            <a:off x="6477000" y="6488668"/>
            <a:ext cx="2063385"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Photos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33" name="Picture 32" descr="gold"/>
          <p:cNvPicPr>
            <a:picLocks noChangeAspect="1" noChangeArrowheads="1" noCrop="1"/>
          </p:cNvPicPr>
          <p:nvPr/>
        </p:nvPicPr>
        <p:blipFill>
          <a:blip r:embed="rId2" cstate="print"/>
          <a:srcRect/>
          <a:stretch>
            <a:fillRect/>
          </a:stretch>
        </p:blipFill>
        <p:spPr bwMode="auto">
          <a:xfrm>
            <a:off x="3962400" y="1143000"/>
            <a:ext cx="1143000" cy="1143000"/>
          </a:xfrm>
          <a:prstGeom prst="rect">
            <a:avLst/>
          </a:prstGeom>
          <a:noFill/>
          <a:ln w="9525">
            <a:noFill/>
            <a:miter lim="800000"/>
            <a:headEnd/>
            <a:tailEnd/>
          </a:ln>
        </p:spPr>
      </p:pic>
      <p:pic>
        <p:nvPicPr>
          <p:cNvPr id="34" name="Picture 33" descr="gold"/>
          <p:cNvPicPr>
            <a:picLocks noChangeAspect="1" noChangeArrowheads="1" noCrop="1"/>
          </p:cNvPicPr>
          <p:nvPr/>
        </p:nvPicPr>
        <p:blipFill>
          <a:blip r:embed="rId2" cstate="print"/>
          <a:srcRect/>
          <a:stretch>
            <a:fillRect/>
          </a:stretch>
        </p:blipFill>
        <p:spPr bwMode="auto">
          <a:xfrm>
            <a:off x="3962400" y="2286000"/>
            <a:ext cx="1143000" cy="1143000"/>
          </a:xfrm>
          <a:prstGeom prst="rect">
            <a:avLst/>
          </a:prstGeom>
          <a:noFill/>
          <a:ln w="9525">
            <a:noFill/>
            <a:miter lim="800000"/>
            <a:headEnd/>
            <a:tailEnd/>
          </a:ln>
        </p:spPr>
      </p:pic>
      <p:pic>
        <p:nvPicPr>
          <p:cNvPr id="35" name="Picture 34" descr="gold"/>
          <p:cNvPicPr>
            <a:picLocks noChangeAspect="1" noChangeArrowheads="1" noCrop="1"/>
          </p:cNvPicPr>
          <p:nvPr/>
        </p:nvPicPr>
        <p:blipFill>
          <a:blip r:embed="rId2" cstate="print"/>
          <a:srcRect/>
          <a:stretch>
            <a:fillRect/>
          </a:stretch>
        </p:blipFill>
        <p:spPr bwMode="auto">
          <a:xfrm>
            <a:off x="3962400" y="3429000"/>
            <a:ext cx="1143000" cy="1143000"/>
          </a:xfrm>
          <a:prstGeom prst="rect">
            <a:avLst/>
          </a:prstGeom>
          <a:noFill/>
          <a:ln w="9525">
            <a:noFill/>
            <a:miter lim="800000"/>
            <a:headEnd/>
            <a:tailEnd/>
          </a:ln>
        </p:spPr>
      </p:pic>
      <p:pic>
        <p:nvPicPr>
          <p:cNvPr id="36" name="Picture 35" descr="gold"/>
          <p:cNvPicPr>
            <a:picLocks noChangeAspect="1" noChangeArrowheads="1" noCrop="1"/>
          </p:cNvPicPr>
          <p:nvPr/>
        </p:nvPicPr>
        <p:blipFill>
          <a:blip r:embed="rId2" cstate="print"/>
          <a:srcRect/>
          <a:stretch>
            <a:fillRect/>
          </a:stretch>
        </p:blipFill>
        <p:spPr bwMode="auto">
          <a:xfrm>
            <a:off x="3962400" y="4572000"/>
            <a:ext cx="1143000" cy="1143000"/>
          </a:xfrm>
          <a:prstGeom prst="rect">
            <a:avLst/>
          </a:prstGeom>
          <a:noFill/>
          <a:ln w="9525">
            <a:noFill/>
            <a:miter lim="800000"/>
            <a:headEnd/>
            <a:tailEnd/>
          </a:ln>
        </p:spPr>
      </p:pic>
      <p:pic>
        <p:nvPicPr>
          <p:cNvPr id="37" name="Picture 36" descr="gold"/>
          <p:cNvPicPr>
            <a:picLocks noChangeAspect="1" noChangeArrowheads="1" noCrop="1"/>
          </p:cNvPicPr>
          <p:nvPr/>
        </p:nvPicPr>
        <p:blipFill>
          <a:blip r:embed="rId2" cstate="print"/>
          <a:srcRect/>
          <a:stretch>
            <a:fillRect/>
          </a:stretch>
        </p:blipFill>
        <p:spPr bwMode="auto">
          <a:xfrm>
            <a:off x="3733800" y="5715000"/>
            <a:ext cx="1143000" cy="1143000"/>
          </a:xfrm>
          <a:prstGeom prst="rect">
            <a:avLst/>
          </a:prstGeom>
          <a:noFill/>
          <a:ln w="9525">
            <a:noFill/>
            <a:miter lim="800000"/>
            <a:headEnd/>
            <a:tailEnd/>
          </a:ln>
        </p:spPr>
      </p:pic>
      <p:sp>
        <p:nvSpPr>
          <p:cNvPr id="40" name="Rectangle 39"/>
          <p:cNvSpPr/>
          <p:nvPr/>
        </p:nvSpPr>
        <p:spPr>
          <a:xfrm>
            <a:off x="2895600" y="0"/>
            <a:ext cx="3175869" cy="400110"/>
          </a:xfrm>
          <a:prstGeom prst="rect">
            <a:avLst/>
          </a:prstGeom>
        </p:spPr>
        <p:txBody>
          <a:bodyPr wrap="none">
            <a:spAutoFit/>
          </a:bodyPr>
          <a:lstStyle/>
          <a:p>
            <a:r>
              <a:rPr lang="fr-FR" sz="2000" b="1" dirty="0" smtClean="0">
                <a:solidFill>
                  <a:srgbClr val="FFFFCD"/>
                </a:solidFill>
                <a:effectLst>
                  <a:outerShdw blurRad="38100" dist="38100" dir="2700000" algn="tl">
                    <a:srgbClr val="000000">
                      <a:alpha val="43137"/>
                    </a:srgbClr>
                  </a:outerShdw>
                </a:effectLst>
                <a:latin typeface="Vivaldi" pitchFamily="66" charset="0"/>
              </a:rPr>
              <a:t>Intérieur de l'église Santa Maria</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sp>
        <p:nvSpPr>
          <p:cNvPr id="41" name="TextBox 40"/>
          <p:cNvSpPr txBox="1"/>
          <p:nvPr/>
        </p:nvSpPr>
        <p:spPr>
          <a:xfrm>
            <a:off x="6477000" y="6488668"/>
            <a:ext cx="2063385"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Photos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pic>
        <p:nvPicPr>
          <p:cNvPr id="13314" name="Picture 2" descr="D:\Manastire_Lisabona\IMG_4127_DxO.jpg"/>
          <p:cNvPicPr>
            <a:picLocks noChangeAspect="1" noChangeArrowheads="1"/>
          </p:cNvPicPr>
          <p:nvPr/>
        </p:nvPicPr>
        <p:blipFill>
          <a:blip r:embed="rId3" cstate="print"/>
          <a:srcRect/>
          <a:stretch>
            <a:fillRect/>
          </a:stretch>
        </p:blipFill>
        <p:spPr bwMode="auto">
          <a:xfrm>
            <a:off x="609600" y="457200"/>
            <a:ext cx="3769899" cy="6019799"/>
          </a:xfrm>
          <a:prstGeom prst="rect">
            <a:avLst/>
          </a:prstGeom>
          <a:ln>
            <a:noFill/>
          </a:ln>
          <a:effectLst>
            <a:outerShdw blurRad="292100" dist="139700" dir="2700000" algn="tl" rotWithShape="0">
              <a:srgbClr val="333333">
                <a:alpha val="65000"/>
              </a:srgbClr>
            </a:outerShdw>
          </a:effectLst>
        </p:spPr>
      </p:pic>
      <p:pic>
        <p:nvPicPr>
          <p:cNvPr id="42" name="Picture 3" descr="D:\Manastire_Lisabona\IMG_4120_DxO.jpg"/>
          <p:cNvPicPr>
            <a:picLocks noChangeAspect="1" noChangeArrowheads="1"/>
          </p:cNvPicPr>
          <p:nvPr/>
        </p:nvPicPr>
        <p:blipFill>
          <a:blip r:embed="rId4" cstate="print"/>
          <a:srcRect/>
          <a:stretch>
            <a:fillRect/>
          </a:stretch>
        </p:blipFill>
        <p:spPr bwMode="auto">
          <a:xfrm>
            <a:off x="5029200" y="457200"/>
            <a:ext cx="3521583" cy="60198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plu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3074" name="Picture 2" descr="D:\Manastire_Lisabona\Poze_bune_Radu\IMG_4119_DxO.jpg"/>
          <p:cNvPicPr>
            <a:picLocks noChangeAspect="1" noChangeArrowheads="1"/>
          </p:cNvPicPr>
          <p:nvPr/>
        </p:nvPicPr>
        <p:blipFill>
          <a:blip r:embed="rId3" cstate="print"/>
          <a:srcRect/>
          <a:stretch>
            <a:fillRect/>
          </a:stretch>
        </p:blipFill>
        <p:spPr bwMode="auto">
          <a:xfrm>
            <a:off x="381000" y="533400"/>
            <a:ext cx="8382000" cy="5867400"/>
          </a:xfrm>
          <a:prstGeom prst="rect">
            <a:avLst/>
          </a:prstGeom>
          <a:ln>
            <a:noFill/>
          </a:ln>
          <a:effectLst>
            <a:outerShdw blurRad="292100" dist="139700" dir="2700000" algn="tl" rotWithShape="0">
              <a:srgbClr val="333333">
                <a:alpha val="65000"/>
              </a:srgbClr>
            </a:outerShdw>
          </a:effectLst>
        </p:spPr>
      </p:pic>
      <p:sp>
        <p:nvSpPr>
          <p:cNvPr id="32" name="TextBox 31"/>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
        <p:nvSpPr>
          <p:cNvPr id="33" name="Rectangle 32"/>
          <p:cNvSpPr/>
          <p:nvPr/>
        </p:nvSpPr>
        <p:spPr>
          <a:xfrm>
            <a:off x="2895600" y="0"/>
            <a:ext cx="3175869" cy="400110"/>
          </a:xfrm>
          <a:prstGeom prst="rect">
            <a:avLst/>
          </a:prstGeom>
        </p:spPr>
        <p:txBody>
          <a:bodyPr wrap="none">
            <a:spAutoFit/>
          </a:bodyPr>
          <a:lstStyle/>
          <a:p>
            <a:r>
              <a:rPr lang="fr-FR" sz="2000" b="1" dirty="0" smtClean="0">
                <a:solidFill>
                  <a:srgbClr val="FFFFCD"/>
                </a:solidFill>
                <a:effectLst>
                  <a:outerShdw blurRad="38100" dist="38100" dir="2700000" algn="tl">
                    <a:srgbClr val="000000">
                      <a:alpha val="43137"/>
                    </a:srgbClr>
                  </a:outerShdw>
                </a:effectLst>
                <a:latin typeface="Vivaldi" pitchFamily="66" charset="0"/>
              </a:rPr>
              <a:t>Intérieur de l'église Santa Maria</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2050" name="Picture 2" descr="D:\Manastire_Lisabona\Poze_bune_Radu\IMG_4130_DxO.jpg"/>
          <p:cNvPicPr>
            <a:picLocks noChangeAspect="1" noChangeArrowheads="1"/>
          </p:cNvPicPr>
          <p:nvPr/>
        </p:nvPicPr>
        <p:blipFill>
          <a:blip r:embed="rId3" cstate="print"/>
          <a:srcRect/>
          <a:stretch>
            <a:fillRect/>
          </a:stretch>
        </p:blipFill>
        <p:spPr bwMode="auto">
          <a:xfrm>
            <a:off x="0" y="666393"/>
            <a:ext cx="9144000" cy="5736432"/>
          </a:xfrm>
          <a:prstGeom prst="rect">
            <a:avLst/>
          </a:prstGeom>
          <a:noFill/>
          <a:effectLst>
            <a:softEdge rad="317500"/>
          </a:effectLst>
        </p:spPr>
      </p:pic>
      <p:sp>
        <p:nvSpPr>
          <p:cNvPr id="32" name="TextBox 31"/>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2050" name="Picture 2" descr="D:\Manastire_Lisabona\POZE_iNTERNET\Poze_bune\untitled1.JPG"/>
          <p:cNvPicPr>
            <a:picLocks noChangeAspect="1" noChangeArrowheads="1"/>
          </p:cNvPicPr>
          <p:nvPr/>
        </p:nvPicPr>
        <p:blipFill>
          <a:blip r:embed="rId3" cstate="print"/>
          <a:srcRect/>
          <a:stretch>
            <a:fillRect/>
          </a:stretch>
        </p:blipFill>
        <p:spPr bwMode="auto">
          <a:xfrm>
            <a:off x="0" y="0"/>
            <a:ext cx="9296745" cy="6858000"/>
          </a:xfrm>
          <a:prstGeom prst="rect">
            <a:avLst/>
          </a:prstGeom>
          <a:noFill/>
          <a:effectLst>
            <a:softEdge rad="635000"/>
          </a:effectLst>
        </p:spPr>
      </p:pic>
      <p:sp>
        <p:nvSpPr>
          <p:cNvPr id="32" name="Rectangle 31"/>
          <p:cNvSpPr/>
          <p:nvPr/>
        </p:nvSpPr>
        <p:spPr>
          <a:xfrm>
            <a:off x="3962400" y="6324600"/>
            <a:ext cx="1249060" cy="400110"/>
          </a:xfrm>
          <a:prstGeom prst="rect">
            <a:avLst/>
          </a:prstGeom>
        </p:spPr>
        <p:txBody>
          <a:bodyPr wrap="none">
            <a:spAutoFit/>
          </a:bodyPr>
          <a:lstStyle/>
          <a:p>
            <a:r>
              <a:rPr lang="en-US" sz="2000" b="1" i="1" dirty="0" err="1" smtClean="0">
                <a:solidFill>
                  <a:srgbClr val="FFFFCD"/>
                </a:solidFill>
                <a:effectLst>
                  <a:outerShdw blurRad="38100" dist="38100" dir="2700000" algn="tl">
                    <a:srgbClr val="000000">
                      <a:alpha val="43137"/>
                    </a:srgbClr>
                  </a:outerShdw>
                </a:effectLst>
                <a:latin typeface="Vivaldi" pitchFamily="66" charset="0"/>
              </a:rPr>
              <a:t>Autel</a:t>
            </a:r>
            <a:r>
              <a:rPr lang="en-US" sz="2000" b="1" i="1" dirty="0" smtClean="0">
                <a:solidFill>
                  <a:srgbClr val="FFFFCD"/>
                </a:solidFill>
                <a:effectLst>
                  <a:outerShdw blurRad="38100" dist="38100" dir="2700000" algn="tl">
                    <a:srgbClr val="000000">
                      <a:alpha val="43137"/>
                    </a:srgbClr>
                  </a:outerShdw>
                </a:effectLst>
                <a:latin typeface="Vivaldi" pitchFamily="66" charset="0"/>
              </a:rPr>
              <a:t>  </a:t>
            </a:r>
            <a:r>
              <a:rPr lang="en-US" sz="2000" b="1" i="1" dirty="0" err="1" smtClean="0">
                <a:solidFill>
                  <a:srgbClr val="FFFFCD"/>
                </a:solidFill>
                <a:effectLst>
                  <a:outerShdw blurRad="38100" dist="38100" dir="2700000" algn="tl">
                    <a:srgbClr val="000000">
                      <a:alpha val="43137"/>
                    </a:srgbClr>
                  </a:outerShdw>
                </a:effectLst>
                <a:latin typeface="Vivaldi" pitchFamily="66" charset="0"/>
              </a:rPr>
              <a:t>latéral</a:t>
            </a:r>
            <a:endParaRPr lang="ro-RO" sz="2000"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2290" name="Picture 2" descr="D:\Manastire_Lisabona\POZE_iNTERNET\Poze_bune\IMG_5711.jpg"/>
          <p:cNvPicPr>
            <a:picLocks noChangeAspect="1" noChangeArrowheads="1"/>
          </p:cNvPicPr>
          <p:nvPr/>
        </p:nvPicPr>
        <p:blipFill>
          <a:blip r:embed="rId3" cstate="print"/>
          <a:srcRect/>
          <a:stretch>
            <a:fillRect/>
          </a:stretch>
        </p:blipFill>
        <p:spPr bwMode="auto">
          <a:xfrm>
            <a:off x="533400" y="762000"/>
            <a:ext cx="8077271" cy="5386530"/>
          </a:xfrm>
          <a:prstGeom prst="rect">
            <a:avLst/>
          </a:prstGeom>
          <a:ln>
            <a:noFill/>
          </a:ln>
          <a:effectLst>
            <a:outerShdw blurRad="292100" dist="139700" dir="2700000" algn="tl" rotWithShape="0">
              <a:srgbClr val="333333">
                <a:alpha val="65000"/>
              </a:srgbClr>
            </a:outerShdw>
          </a:effectLst>
        </p:spPr>
      </p:pic>
      <p:sp>
        <p:nvSpPr>
          <p:cNvPr id="32" name="Rectangle 31"/>
          <p:cNvSpPr/>
          <p:nvPr/>
        </p:nvSpPr>
        <p:spPr>
          <a:xfrm>
            <a:off x="0" y="6324600"/>
            <a:ext cx="9144000" cy="400110"/>
          </a:xfrm>
          <a:prstGeom prst="rect">
            <a:avLst/>
          </a:prstGeom>
        </p:spPr>
        <p:txBody>
          <a:bodyPr wrap="square">
            <a:spAutoFit/>
          </a:bodyPr>
          <a:lstStyle/>
          <a:p>
            <a:r>
              <a:rPr lang="fr-FR" sz="2000" b="1" dirty="0" smtClean="0">
                <a:solidFill>
                  <a:srgbClr val="FFFFCD"/>
                </a:solidFill>
                <a:effectLst>
                  <a:outerShdw blurRad="38100" dist="38100" dir="2700000" algn="tl">
                    <a:srgbClr val="000000">
                      <a:alpha val="43137"/>
                    </a:srgbClr>
                  </a:outerShdw>
                </a:effectLst>
                <a:latin typeface="Vivaldi" pitchFamily="66" charset="0"/>
              </a:rPr>
              <a:t>Le Crist est une création de Philippe de </a:t>
            </a:r>
            <a:r>
              <a:rPr lang="fr-FR" sz="2000" b="1" dirty="0" err="1" smtClean="0">
                <a:solidFill>
                  <a:srgbClr val="FFFFCD"/>
                </a:solidFill>
                <a:effectLst>
                  <a:outerShdw blurRad="38100" dist="38100" dir="2700000" algn="tl">
                    <a:srgbClr val="000000">
                      <a:alpha val="43137"/>
                    </a:srgbClr>
                  </a:outerShdw>
                </a:effectLst>
                <a:latin typeface="Vivaldi" pitchFamily="66" charset="0"/>
              </a:rPr>
              <a:t>Vries</a:t>
            </a:r>
            <a:r>
              <a:rPr lang="fr-FR" sz="2000" b="1" dirty="0" smtClean="0">
                <a:solidFill>
                  <a:srgbClr val="FFFFCD"/>
                </a:solidFill>
                <a:effectLst>
                  <a:outerShdw blurRad="38100" dist="38100" dir="2700000" algn="tl">
                    <a:srgbClr val="000000">
                      <a:alpha val="43137"/>
                    </a:srgbClr>
                  </a:outerShdw>
                </a:effectLst>
                <a:latin typeface="Vivaldi" pitchFamily="66" charset="0"/>
              </a:rPr>
              <a:t> (1551)  et a été offert au Monastère par le prince D. Luis.</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sp>
        <p:nvSpPr>
          <p:cNvPr id="33" name="Rectangle 32"/>
          <p:cNvSpPr/>
          <p:nvPr/>
        </p:nvSpPr>
        <p:spPr>
          <a:xfrm>
            <a:off x="2590800" y="0"/>
            <a:ext cx="4572000" cy="1015663"/>
          </a:xfrm>
          <a:prstGeom prst="rect">
            <a:avLst/>
          </a:prstGeom>
        </p:spPr>
        <p:txBody>
          <a:bodyPr>
            <a:spAutoFit/>
          </a:bodyPr>
          <a:lstStyle/>
          <a:p>
            <a:r>
              <a:rPr lang="fr-FR" sz="2000" b="1" i="1" dirty="0" smtClean="0">
                <a:solidFill>
                  <a:srgbClr val="FFFFCD"/>
                </a:solidFill>
                <a:effectLst>
                  <a:outerShdw blurRad="38100" dist="38100" dir="2700000" algn="tl">
                    <a:srgbClr val="000000">
                      <a:alpha val="43137"/>
                    </a:srgbClr>
                  </a:outerShdw>
                </a:effectLst>
                <a:latin typeface="Vivaldi" pitchFamily="66" charset="0"/>
              </a:rPr>
              <a:t>Christ en Croix sur la mezzanine de l'église</a:t>
            </a:r>
            <a:endParaRPr lang="fr-FR" sz="2000" b="1" dirty="0" smtClean="0">
              <a:solidFill>
                <a:srgbClr val="FFFFCD"/>
              </a:solidFill>
              <a:effectLst>
                <a:outerShdw blurRad="38100" dist="38100" dir="2700000" algn="tl">
                  <a:srgbClr val="000000">
                    <a:alpha val="43137"/>
                  </a:srgbClr>
                </a:outerShdw>
              </a:effectLst>
              <a:latin typeface="Vivaldi" pitchFamily="66" charset="0"/>
            </a:endParaRPr>
          </a:p>
          <a:p>
            <a:r>
              <a:rPr lang="fr-FR" sz="2000" b="1" dirty="0" smtClean="0">
                <a:solidFill>
                  <a:srgbClr val="FFFFCD"/>
                </a:solidFill>
                <a:effectLst>
                  <a:outerShdw blurRad="38100" dist="38100" dir="2700000" algn="tl">
                    <a:srgbClr val="000000">
                      <a:alpha val="43137"/>
                    </a:srgbClr>
                  </a:outerShdw>
                </a:effectLst>
                <a:latin typeface="Vivaldi" pitchFamily="66" charset="0"/>
              </a:rPr>
              <a:t/>
            </a:r>
            <a:br>
              <a:rPr lang="fr-FR" sz="2000" b="1" dirty="0" smtClean="0">
                <a:solidFill>
                  <a:srgbClr val="FFFFCD"/>
                </a:solidFill>
                <a:effectLst>
                  <a:outerShdw blurRad="38100" dist="38100" dir="2700000" algn="tl">
                    <a:srgbClr val="000000">
                      <a:alpha val="43137"/>
                    </a:srgbClr>
                  </a:outerShdw>
                </a:effectLst>
                <a:latin typeface="Vivaldi" pitchFamily="66" charset="0"/>
              </a:rPr>
            </a:b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6146" name="Picture 2" descr="D:\Manastire_Lisabona\POZE_iNTERNET\Poze_bune\Christ.JPG"/>
          <p:cNvPicPr>
            <a:picLocks noChangeAspect="1" noChangeArrowheads="1"/>
          </p:cNvPicPr>
          <p:nvPr/>
        </p:nvPicPr>
        <p:blipFill>
          <a:blip r:embed="rId3" cstate="print"/>
          <a:srcRect/>
          <a:stretch>
            <a:fillRect/>
          </a:stretch>
        </p:blipFill>
        <p:spPr bwMode="auto">
          <a:xfrm>
            <a:off x="609600" y="457200"/>
            <a:ext cx="7924800" cy="59436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plu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34" name="Picture 33" descr="gold"/>
          <p:cNvPicPr>
            <a:picLocks noChangeAspect="1" noChangeArrowheads="1" noCrop="1"/>
          </p:cNvPicPr>
          <p:nvPr/>
        </p:nvPicPr>
        <p:blipFill>
          <a:blip r:embed="rId2" cstate="print"/>
          <a:srcRect/>
          <a:stretch>
            <a:fillRect/>
          </a:stretch>
        </p:blipFill>
        <p:spPr bwMode="auto">
          <a:xfrm>
            <a:off x="1143000" y="1143000"/>
            <a:ext cx="1143000" cy="1143000"/>
          </a:xfrm>
          <a:prstGeom prst="rect">
            <a:avLst/>
          </a:prstGeom>
          <a:noFill/>
          <a:ln w="9525">
            <a:noFill/>
            <a:miter lim="800000"/>
            <a:headEnd/>
            <a:tailEnd/>
          </a:ln>
        </p:spPr>
      </p:pic>
      <p:pic>
        <p:nvPicPr>
          <p:cNvPr id="35" name="Picture 34" descr="gold"/>
          <p:cNvPicPr>
            <a:picLocks noChangeAspect="1" noChangeArrowheads="1" noCrop="1"/>
          </p:cNvPicPr>
          <p:nvPr/>
        </p:nvPicPr>
        <p:blipFill>
          <a:blip r:embed="rId2" cstate="print"/>
          <a:srcRect/>
          <a:stretch>
            <a:fillRect/>
          </a:stretch>
        </p:blipFill>
        <p:spPr bwMode="auto">
          <a:xfrm>
            <a:off x="1143000" y="2286000"/>
            <a:ext cx="1143000" cy="1143000"/>
          </a:xfrm>
          <a:prstGeom prst="rect">
            <a:avLst/>
          </a:prstGeom>
          <a:noFill/>
          <a:ln w="9525">
            <a:noFill/>
            <a:miter lim="800000"/>
            <a:headEnd/>
            <a:tailEnd/>
          </a:ln>
        </p:spPr>
      </p:pic>
      <p:pic>
        <p:nvPicPr>
          <p:cNvPr id="36" name="Picture 35" descr="gold"/>
          <p:cNvPicPr>
            <a:picLocks noChangeAspect="1" noChangeArrowheads="1" noCrop="1"/>
          </p:cNvPicPr>
          <p:nvPr/>
        </p:nvPicPr>
        <p:blipFill>
          <a:blip r:embed="rId2" cstate="print"/>
          <a:srcRect/>
          <a:stretch>
            <a:fillRect/>
          </a:stretch>
        </p:blipFill>
        <p:spPr bwMode="auto">
          <a:xfrm>
            <a:off x="1143000" y="3429000"/>
            <a:ext cx="1143000" cy="1143000"/>
          </a:xfrm>
          <a:prstGeom prst="rect">
            <a:avLst/>
          </a:prstGeom>
          <a:noFill/>
          <a:ln w="9525">
            <a:noFill/>
            <a:miter lim="800000"/>
            <a:headEnd/>
            <a:tailEnd/>
          </a:ln>
        </p:spPr>
      </p:pic>
      <p:pic>
        <p:nvPicPr>
          <p:cNvPr id="37" name="Picture 36" descr="gold"/>
          <p:cNvPicPr>
            <a:picLocks noChangeAspect="1" noChangeArrowheads="1" noCrop="1"/>
          </p:cNvPicPr>
          <p:nvPr/>
        </p:nvPicPr>
        <p:blipFill>
          <a:blip r:embed="rId2" cstate="print"/>
          <a:srcRect/>
          <a:stretch>
            <a:fillRect/>
          </a:stretch>
        </p:blipFill>
        <p:spPr bwMode="auto">
          <a:xfrm>
            <a:off x="1143000" y="4572000"/>
            <a:ext cx="1143000" cy="1143000"/>
          </a:xfrm>
          <a:prstGeom prst="rect">
            <a:avLst/>
          </a:prstGeom>
          <a:noFill/>
          <a:ln w="9525">
            <a:noFill/>
            <a:miter lim="800000"/>
            <a:headEnd/>
            <a:tailEnd/>
          </a:ln>
        </p:spPr>
      </p:pic>
      <p:pic>
        <p:nvPicPr>
          <p:cNvPr id="38" name="Picture 37" descr="gold"/>
          <p:cNvPicPr>
            <a:picLocks noChangeAspect="1" noChangeArrowheads="1" noCrop="1"/>
          </p:cNvPicPr>
          <p:nvPr/>
        </p:nvPicPr>
        <p:blipFill>
          <a:blip r:embed="rId2" cstate="print"/>
          <a:srcRect/>
          <a:stretch>
            <a:fillRect/>
          </a:stretch>
        </p:blipFill>
        <p:spPr bwMode="auto">
          <a:xfrm>
            <a:off x="6858000" y="1143000"/>
            <a:ext cx="1143000" cy="1143000"/>
          </a:xfrm>
          <a:prstGeom prst="rect">
            <a:avLst/>
          </a:prstGeom>
          <a:noFill/>
          <a:ln w="9525">
            <a:noFill/>
            <a:miter lim="800000"/>
            <a:headEnd/>
            <a:tailEnd/>
          </a:ln>
        </p:spPr>
      </p:pic>
      <p:pic>
        <p:nvPicPr>
          <p:cNvPr id="39" name="Picture 38" descr="gold"/>
          <p:cNvPicPr>
            <a:picLocks noChangeAspect="1" noChangeArrowheads="1" noCrop="1"/>
          </p:cNvPicPr>
          <p:nvPr/>
        </p:nvPicPr>
        <p:blipFill>
          <a:blip r:embed="rId2" cstate="print"/>
          <a:srcRect/>
          <a:stretch>
            <a:fillRect/>
          </a:stretch>
        </p:blipFill>
        <p:spPr bwMode="auto">
          <a:xfrm>
            <a:off x="6858000" y="2286000"/>
            <a:ext cx="1143000" cy="1143000"/>
          </a:xfrm>
          <a:prstGeom prst="rect">
            <a:avLst/>
          </a:prstGeom>
          <a:noFill/>
          <a:ln w="9525">
            <a:noFill/>
            <a:miter lim="800000"/>
            <a:headEnd/>
            <a:tailEnd/>
          </a:ln>
        </p:spPr>
      </p:pic>
      <p:pic>
        <p:nvPicPr>
          <p:cNvPr id="40" name="Picture 39" descr="gold"/>
          <p:cNvPicPr>
            <a:picLocks noChangeAspect="1" noChangeArrowheads="1" noCrop="1"/>
          </p:cNvPicPr>
          <p:nvPr/>
        </p:nvPicPr>
        <p:blipFill>
          <a:blip r:embed="rId2" cstate="print"/>
          <a:srcRect/>
          <a:stretch>
            <a:fillRect/>
          </a:stretch>
        </p:blipFill>
        <p:spPr bwMode="auto">
          <a:xfrm>
            <a:off x="6858000" y="3429000"/>
            <a:ext cx="1143000" cy="1143000"/>
          </a:xfrm>
          <a:prstGeom prst="rect">
            <a:avLst/>
          </a:prstGeom>
          <a:noFill/>
          <a:ln w="9525">
            <a:noFill/>
            <a:miter lim="800000"/>
            <a:headEnd/>
            <a:tailEnd/>
          </a:ln>
        </p:spPr>
      </p:pic>
      <p:pic>
        <p:nvPicPr>
          <p:cNvPr id="41" name="Picture 40" descr="gold"/>
          <p:cNvPicPr>
            <a:picLocks noChangeAspect="1" noChangeArrowheads="1" noCrop="1"/>
          </p:cNvPicPr>
          <p:nvPr/>
        </p:nvPicPr>
        <p:blipFill>
          <a:blip r:embed="rId2" cstate="print"/>
          <a:srcRect/>
          <a:stretch>
            <a:fillRect/>
          </a:stretch>
        </p:blipFill>
        <p:spPr bwMode="auto">
          <a:xfrm>
            <a:off x="6858000" y="4572000"/>
            <a:ext cx="1143000" cy="1143000"/>
          </a:xfrm>
          <a:prstGeom prst="rect">
            <a:avLst/>
          </a:prstGeom>
          <a:noFill/>
          <a:ln w="9525">
            <a:noFill/>
            <a:miter lim="800000"/>
            <a:headEnd/>
            <a:tailEnd/>
          </a:ln>
        </p:spPr>
      </p:pic>
      <p:pic>
        <p:nvPicPr>
          <p:cNvPr id="42" name="Picture 41" descr="gold"/>
          <p:cNvPicPr>
            <a:picLocks noChangeAspect="1" noChangeArrowheads="1" noCrop="1"/>
          </p:cNvPicPr>
          <p:nvPr/>
        </p:nvPicPr>
        <p:blipFill>
          <a:blip r:embed="rId2" cstate="print"/>
          <a:srcRect/>
          <a:stretch>
            <a:fillRect/>
          </a:stretch>
        </p:blipFill>
        <p:spPr bwMode="auto">
          <a:xfrm>
            <a:off x="2209800" y="1143000"/>
            <a:ext cx="1143000" cy="1143000"/>
          </a:xfrm>
          <a:prstGeom prst="rect">
            <a:avLst/>
          </a:prstGeom>
          <a:noFill/>
          <a:ln w="9525">
            <a:noFill/>
            <a:miter lim="800000"/>
            <a:headEnd/>
            <a:tailEnd/>
          </a:ln>
        </p:spPr>
      </p:pic>
      <p:pic>
        <p:nvPicPr>
          <p:cNvPr id="43" name="Picture 42" descr="gold"/>
          <p:cNvPicPr>
            <a:picLocks noChangeAspect="1" noChangeArrowheads="1" noCrop="1"/>
          </p:cNvPicPr>
          <p:nvPr/>
        </p:nvPicPr>
        <p:blipFill>
          <a:blip r:embed="rId2" cstate="print"/>
          <a:srcRect/>
          <a:stretch>
            <a:fillRect/>
          </a:stretch>
        </p:blipFill>
        <p:spPr bwMode="auto">
          <a:xfrm>
            <a:off x="2209800" y="2286000"/>
            <a:ext cx="1143000" cy="1143000"/>
          </a:xfrm>
          <a:prstGeom prst="rect">
            <a:avLst/>
          </a:prstGeom>
          <a:noFill/>
          <a:ln w="9525">
            <a:noFill/>
            <a:miter lim="800000"/>
            <a:headEnd/>
            <a:tailEnd/>
          </a:ln>
        </p:spPr>
      </p:pic>
      <p:pic>
        <p:nvPicPr>
          <p:cNvPr id="44" name="Picture 43" descr="gold"/>
          <p:cNvPicPr>
            <a:picLocks noChangeAspect="1" noChangeArrowheads="1" noCrop="1"/>
          </p:cNvPicPr>
          <p:nvPr/>
        </p:nvPicPr>
        <p:blipFill>
          <a:blip r:embed="rId2" cstate="print"/>
          <a:srcRect/>
          <a:stretch>
            <a:fillRect/>
          </a:stretch>
        </p:blipFill>
        <p:spPr bwMode="auto">
          <a:xfrm>
            <a:off x="2209800" y="3429000"/>
            <a:ext cx="1143000" cy="1143000"/>
          </a:xfrm>
          <a:prstGeom prst="rect">
            <a:avLst/>
          </a:prstGeom>
          <a:noFill/>
          <a:ln w="9525">
            <a:noFill/>
            <a:miter lim="800000"/>
            <a:headEnd/>
            <a:tailEnd/>
          </a:ln>
        </p:spPr>
      </p:pic>
      <p:pic>
        <p:nvPicPr>
          <p:cNvPr id="45" name="Picture 44" descr="gold"/>
          <p:cNvPicPr>
            <a:picLocks noChangeAspect="1" noChangeArrowheads="1" noCrop="1"/>
          </p:cNvPicPr>
          <p:nvPr/>
        </p:nvPicPr>
        <p:blipFill>
          <a:blip r:embed="rId2" cstate="print"/>
          <a:srcRect/>
          <a:stretch>
            <a:fillRect/>
          </a:stretch>
        </p:blipFill>
        <p:spPr bwMode="auto">
          <a:xfrm>
            <a:off x="2209800" y="4572000"/>
            <a:ext cx="1143000" cy="1143000"/>
          </a:xfrm>
          <a:prstGeom prst="rect">
            <a:avLst/>
          </a:prstGeom>
          <a:noFill/>
          <a:ln w="9525">
            <a:noFill/>
            <a:miter lim="800000"/>
            <a:headEnd/>
            <a:tailEnd/>
          </a:ln>
        </p:spPr>
      </p:pic>
      <p:pic>
        <p:nvPicPr>
          <p:cNvPr id="48" name="Picture 47" descr="gold"/>
          <p:cNvPicPr>
            <a:picLocks noChangeAspect="1" noChangeArrowheads="1" noCrop="1"/>
          </p:cNvPicPr>
          <p:nvPr/>
        </p:nvPicPr>
        <p:blipFill>
          <a:blip r:embed="rId2" cstate="print"/>
          <a:srcRect/>
          <a:stretch>
            <a:fillRect/>
          </a:stretch>
        </p:blipFill>
        <p:spPr bwMode="auto">
          <a:xfrm>
            <a:off x="5791200" y="1143000"/>
            <a:ext cx="1143000" cy="1143000"/>
          </a:xfrm>
          <a:prstGeom prst="rect">
            <a:avLst/>
          </a:prstGeom>
          <a:noFill/>
          <a:ln w="9525">
            <a:noFill/>
            <a:miter lim="800000"/>
            <a:headEnd/>
            <a:tailEnd/>
          </a:ln>
        </p:spPr>
      </p:pic>
      <p:pic>
        <p:nvPicPr>
          <p:cNvPr id="49" name="Picture 48" descr="gold"/>
          <p:cNvPicPr>
            <a:picLocks noChangeAspect="1" noChangeArrowheads="1" noCrop="1"/>
          </p:cNvPicPr>
          <p:nvPr/>
        </p:nvPicPr>
        <p:blipFill>
          <a:blip r:embed="rId2" cstate="print"/>
          <a:srcRect/>
          <a:stretch>
            <a:fillRect/>
          </a:stretch>
        </p:blipFill>
        <p:spPr bwMode="auto">
          <a:xfrm>
            <a:off x="5791200" y="2286000"/>
            <a:ext cx="1143000" cy="1143000"/>
          </a:xfrm>
          <a:prstGeom prst="rect">
            <a:avLst/>
          </a:prstGeom>
          <a:noFill/>
          <a:ln w="9525">
            <a:noFill/>
            <a:miter lim="800000"/>
            <a:headEnd/>
            <a:tailEnd/>
          </a:ln>
        </p:spPr>
      </p:pic>
      <p:pic>
        <p:nvPicPr>
          <p:cNvPr id="50" name="Picture 49" descr="gold"/>
          <p:cNvPicPr>
            <a:picLocks noChangeAspect="1" noChangeArrowheads="1" noCrop="1"/>
          </p:cNvPicPr>
          <p:nvPr/>
        </p:nvPicPr>
        <p:blipFill>
          <a:blip r:embed="rId2" cstate="print"/>
          <a:srcRect/>
          <a:stretch>
            <a:fillRect/>
          </a:stretch>
        </p:blipFill>
        <p:spPr bwMode="auto">
          <a:xfrm>
            <a:off x="5791200" y="3429000"/>
            <a:ext cx="1143000" cy="1143000"/>
          </a:xfrm>
          <a:prstGeom prst="rect">
            <a:avLst/>
          </a:prstGeom>
          <a:noFill/>
          <a:ln w="9525">
            <a:noFill/>
            <a:miter lim="800000"/>
            <a:headEnd/>
            <a:tailEnd/>
          </a:ln>
        </p:spPr>
      </p:pic>
      <p:pic>
        <p:nvPicPr>
          <p:cNvPr id="51" name="Picture 50" descr="gold"/>
          <p:cNvPicPr>
            <a:picLocks noChangeAspect="1" noChangeArrowheads="1" noCrop="1"/>
          </p:cNvPicPr>
          <p:nvPr/>
        </p:nvPicPr>
        <p:blipFill>
          <a:blip r:embed="rId2" cstate="print"/>
          <a:srcRect/>
          <a:stretch>
            <a:fillRect/>
          </a:stretch>
        </p:blipFill>
        <p:spPr bwMode="auto">
          <a:xfrm>
            <a:off x="5791200" y="4572000"/>
            <a:ext cx="1143000" cy="1143000"/>
          </a:xfrm>
          <a:prstGeom prst="rect">
            <a:avLst/>
          </a:prstGeom>
          <a:noFill/>
          <a:ln w="9525">
            <a:noFill/>
            <a:miter lim="800000"/>
            <a:headEnd/>
            <a:tailEnd/>
          </a:ln>
        </p:spPr>
      </p:pic>
      <p:pic>
        <p:nvPicPr>
          <p:cNvPr id="52" name="Picture 3" descr="D:\Manastire_Lisabona\POZE_iNTERNET\Poze_bune\CHRISTOS.jpg"/>
          <p:cNvPicPr>
            <a:picLocks noChangeAspect="1" noChangeArrowheads="1"/>
          </p:cNvPicPr>
          <p:nvPr/>
        </p:nvPicPr>
        <p:blipFill>
          <a:blip r:embed="rId3" cstate="print"/>
          <a:srcRect/>
          <a:stretch>
            <a:fillRect/>
          </a:stretch>
        </p:blipFill>
        <p:spPr bwMode="auto">
          <a:xfrm>
            <a:off x="2514600" y="381000"/>
            <a:ext cx="4114800" cy="6172201"/>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plu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32" name="Picture 31" descr="gold"/>
          <p:cNvPicPr>
            <a:picLocks noChangeAspect="1" noChangeArrowheads="1" noCrop="1"/>
          </p:cNvPicPr>
          <p:nvPr/>
        </p:nvPicPr>
        <p:blipFill>
          <a:blip r:embed="rId2" cstate="print"/>
          <a:srcRect/>
          <a:stretch>
            <a:fillRect/>
          </a:stretch>
        </p:blipFill>
        <p:spPr bwMode="auto">
          <a:xfrm>
            <a:off x="1143000" y="1143000"/>
            <a:ext cx="1143000" cy="1143000"/>
          </a:xfrm>
          <a:prstGeom prst="rect">
            <a:avLst/>
          </a:prstGeom>
          <a:noFill/>
          <a:ln w="9525">
            <a:noFill/>
            <a:miter lim="800000"/>
            <a:headEnd/>
            <a:tailEnd/>
          </a:ln>
        </p:spPr>
      </p:pic>
      <p:pic>
        <p:nvPicPr>
          <p:cNvPr id="33" name="Picture 32" descr="gold"/>
          <p:cNvPicPr>
            <a:picLocks noChangeAspect="1" noChangeArrowheads="1" noCrop="1"/>
          </p:cNvPicPr>
          <p:nvPr/>
        </p:nvPicPr>
        <p:blipFill>
          <a:blip r:embed="rId2" cstate="print"/>
          <a:srcRect/>
          <a:stretch>
            <a:fillRect/>
          </a:stretch>
        </p:blipFill>
        <p:spPr bwMode="auto">
          <a:xfrm>
            <a:off x="1143000" y="2286000"/>
            <a:ext cx="1143000" cy="1143000"/>
          </a:xfrm>
          <a:prstGeom prst="rect">
            <a:avLst/>
          </a:prstGeom>
          <a:noFill/>
          <a:ln w="9525">
            <a:noFill/>
            <a:miter lim="800000"/>
            <a:headEnd/>
            <a:tailEnd/>
          </a:ln>
        </p:spPr>
      </p:pic>
      <p:pic>
        <p:nvPicPr>
          <p:cNvPr id="34" name="Picture 33" descr="gold"/>
          <p:cNvPicPr>
            <a:picLocks noChangeAspect="1" noChangeArrowheads="1" noCrop="1"/>
          </p:cNvPicPr>
          <p:nvPr/>
        </p:nvPicPr>
        <p:blipFill>
          <a:blip r:embed="rId2" cstate="print"/>
          <a:srcRect/>
          <a:stretch>
            <a:fillRect/>
          </a:stretch>
        </p:blipFill>
        <p:spPr bwMode="auto">
          <a:xfrm>
            <a:off x="1143000" y="3429000"/>
            <a:ext cx="1143000" cy="1143000"/>
          </a:xfrm>
          <a:prstGeom prst="rect">
            <a:avLst/>
          </a:prstGeom>
          <a:noFill/>
          <a:ln w="9525">
            <a:noFill/>
            <a:miter lim="800000"/>
            <a:headEnd/>
            <a:tailEnd/>
          </a:ln>
        </p:spPr>
      </p:pic>
      <p:pic>
        <p:nvPicPr>
          <p:cNvPr id="35" name="Picture 34" descr="gold"/>
          <p:cNvPicPr>
            <a:picLocks noChangeAspect="1" noChangeArrowheads="1" noCrop="1"/>
          </p:cNvPicPr>
          <p:nvPr/>
        </p:nvPicPr>
        <p:blipFill>
          <a:blip r:embed="rId2" cstate="print"/>
          <a:srcRect/>
          <a:stretch>
            <a:fillRect/>
          </a:stretch>
        </p:blipFill>
        <p:spPr bwMode="auto">
          <a:xfrm>
            <a:off x="1143000" y="4572000"/>
            <a:ext cx="1143000" cy="1143000"/>
          </a:xfrm>
          <a:prstGeom prst="rect">
            <a:avLst/>
          </a:prstGeom>
          <a:noFill/>
          <a:ln w="9525">
            <a:noFill/>
            <a:miter lim="800000"/>
            <a:headEnd/>
            <a:tailEnd/>
          </a:ln>
        </p:spPr>
      </p:pic>
      <p:pic>
        <p:nvPicPr>
          <p:cNvPr id="37" name="Picture 36" descr="gold"/>
          <p:cNvPicPr>
            <a:picLocks noChangeAspect="1" noChangeArrowheads="1" noCrop="1"/>
          </p:cNvPicPr>
          <p:nvPr/>
        </p:nvPicPr>
        <p:blipFill>
          <a:blip r:embed="rId2" cstate="print"/>
          <a:srcRect/>
          <a:stretch>
            <a:fillRect/>
          </a:stretch>
        </p:blipFill>
        <p:spPr bwMode="auto">
          <a:xfrm>
            <a:off x="6858000" y="1143000"/>
            <a:ext cx="1143000" cy="1143000"/>
          </a:xfrm>
          <a:prstGeom prst="rect">
            <a:avLst/>
          </a:prstGeom>
          <a:noFill/>
          <a:ln w="9525">
            <a:noFill/>
            <a:miter lim="800000"/>
            <a:headEnd/>
            <a:tailEnd/>
          </a:ln>
        </p:spPr>
      </p:pic>
      <p:pic>
        <p:nvPicPr>
          <p:cNvPr id="38" name="Picture 37" descr="gold"/>
          <p:cNvPicPr>
            <a:picLocks noChangeAspect="1" noChangeArrowheads="1" noCrop="1"/>
          </p:cNvPicPr>
          <p:nvPr/>
        </p:nvPicPr>
        <p:blipFill>
          <a:blip r:embed="rId2" cstate="print"/>
          <a:srcRect/>
          <a:stretch>
            <a:fillRect/>
          </a:stretch>
        </p:blipFill>
        <p:spPr bwMode="auto">
          <a:xfrm>
            <a:off x="6858000" y="2286000"/>
            <a:ext cx="1143000" cy="1143000"/>
          </a:xfrm>
          <a:prstGeom prst="rect">
            <a:avLst/>
          </a:prstGeom>
          <a:noFill/>
          <a:ln w="9525">
            <a:noFill/>
            <a:miter lim="800000"/>
            <a:headEnd/>
            <a:tailEnd/>
          </a:ln>
        </p:spPr>
      </p:pic>
      <p:pic>
        <p:nvPicPr>
          <p:cNvPr id="39" name="Picture 38" descr="gold"/>
          <p:cNvPicPr>
            <a:picLocks noChangeAspect="1" noChangeArrowheads="1" noCrop="1"/>
          </p:cNvPicPr>
          <p:nvPr/>
        </p:nvPicPr>
        <p:blipFill>
          <a:blip r:embed="rId2" cstate="print"/>
          <a:srcRect/>
          <a:stretch>
            <a:fillRect/>
          </a:stretch>
        </p:blipFill>
        <p:spPr bwMode="auto">
          <a:xfrm>
            <a:off x="6858000" y="3429000"/>
            <a:ext cx="1143000" cy="1143000"/>
          </a:xfrm>
          <a:prstGeom prst="rect">
            <a:avLst/>
          </a:prstGeom>
          <a:noFill/>
          <a:ln w="9525">
            <a:noFill/>
            <a:miter lim="800000"/>
            <a:headEnd/>
            <a:tailEnd/>
          </a:ln>
        </p:spPr>
      </p:pic>
      <p:pic>
        <p:nvPicPr>
          <p:cNvPr id="40" name="Picture 39" descr="gold"/>
          <p:cNvPicPr>
            <a:picLocks noChangeAspect="1" noChangeArrowheads="1" noCrop="1"/>
          </p:cNvPicPr>
          <p:nvPr/>
        </p:nvPicPr>
        <p:blipFill>
          <a:blip r:embed="rId2" cstate="print"/>
          <a:srcRect/>
          <a:stretch>
            <a:fillRect/>
          </a:stretch>
        </p:blipFill>
        <p:spPr bwMode="auto">
          <a:xfrm>
            <a:off x="6858000" y="4572000"/>
            <a:ext cx="1143000" cy="1143000"/>
          </a:xfrm>
          <a:prstGeom prst="rect">
            <a:avLst/>
          </a:prstGeom>
          <a:noFill/>
          <a:ln w="9525">
            <a:noFill/>
            <a:miter lim="800000"/>
            <a:headEnd/>
            <a:tailEnd/>
          </a:ln>
        </p:spPr>
      </p:pic>
      <p:pic>
        <p:nvPicPr>
          <p:cNvPr id="41" name="Picture 2" descr="D:\Manastire_Lisabona\Poze_bune_Radu\IMG_4025_DxO.jpg"/>
          <p:cNvPicPr>
            <a:picLocks noChangeAspect="1" noChangeArrowheads="1"/>
          </p:cNvPicPr>
          <p:nvPr/>
        </p:nvPicPr>
        <p:blipFill>
          <a:blip r:embed="rId3" cstate="print"/>
          <a:srcRect/>
          <a:stretch>
            <a:fillRect/>
          </a:stretch>
        </p:blipFill>
        <p:spPr bwMode="auto">
          <a:xfrm>
            <a:off x="1905000" y="304800"/>
            <a:ext cx="5105400" cy="6283569"/>
          </a:xfrm>
          <a:prstGeom prst="rect">
            <a:avLst/>
          </a:prstGeom>
          <a:ln>
            <a:noFill/>
          </a:ln>
          <a:effectLst>
            <a:outerShdw blurRad="292100" dist="139700" dir="2700000" algn="tl" rotWithShape="0">
              <a:srgbClr val="333333">
                <a:alpha val="65000"/>
              </a:srgbClr>
            </a:outerShdw>
          </a:effectLst>
        </p:spPr>
      </p:pic>
      <p:sp>
        <p:nvSpPr>
          <p:cNvPr id="36" name="TextBox 35"/>
          <p:cNvSpPr txBox="1"/>
          <p:nvPr/>
        </p:nvSpPr>
        <p:spPr>
          <a:xfrm>
            <a:off x="6997258"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4338" name="Picture 2" descr="D:\Manastire_Lisabona\Poze_bune_Radu\IMG_4024_DxO.jpg"/>
          <p:cNvPicPr>
            <a:picLocks noChangeAspect="1" noChangeArrowheads="1"/>
          </p:cNvPicPr>
          <p:nvPr/>
        </p:nvPicPr>
        <p:blipFill>
          <a:blip r:embed="rId3" cstate="print"/>
          <a:srcRect/>
          <a:stretch>
            <a:fillRect/>
          </a:stretch>
        </p:blipFill>
        <p:spPr bwMode="auto">
          <a:xfrm>
            <a:off x="381000" y="609600"/>
            <a:ext cx="8353533" cy="5730001"/>
          </a:xfrm>
          <a:prstGeom prst="rect">
            <a:avLst/>
          </a:prstGeom>
          <a:ln>
            <a:noFill/>
          </a:ln>
          <a:effectLst>
            <a:outerShdw blurRad="292100" dist="139700" dir="2700000" algn="tl" rotWithShape="0">
              <a:srgbClr val="333333">
                <a:alpha val="65000"/>
              </a:srgbClr>
            </a:outerShdw>
          </a:effectLst>
        </p:spPr>
      </p:pic>
      <p:sp>
        <p:nvSpPr>
          <p:cNvPr id="32" name="TextBox 31"/>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40" name="Picture 39" descr="gold"/>
          <p:cNvPicPr>
            <a:picLocks noChangeAspect="1" noChangeArrowheads="1" noCrop="1"/>
          </p:cNvPicPr>
          <p:nvPr/>
        </p:nvPicPr>
        <p:blipFill>
          <a:blip r:embed="rId2" cstate="print"/>
          <a:srcRect/>
          <a:stretch>
            <a:fillRect/>
          </a:stretch>
        </p:blipFill>
        <p:spPr bwMode="auto">
          <a:xfrm>
            <a:off x="381000" y="609600"/>
            <a:ext cx="1143000" cy="1143000"/>
          </a:xfrm>
          <a:prstGeom prst="rect">
            <a:avLst/>
          </a:prstGeom>
          <a:noFill/>
          <a:ln w="9525">
            <a:noFill/>
            <a:miter lim="800000"/>
            <a:headEnd/>
            <a:tailEnd/>
          </a:ln>
        </p:spPr>
      </p:pic>
      <p:pic>
        <p:nvPicPr>
          <p:cNvPr id="41" name="Picture 40" descr="gold"/>
          <p:cNvPicPr>
            <a:picLocks noChangeAspect="1" noChangeArrowheads="1" noCrop="1"/>
          </p:cNvPicPr>
          <p:nvPr/>
        </p:nvPicPr>
        <p:blipFill>
          <a:blip r:embed="rId2" cstate="print"/>
          <a:srcRect/>
          <a:stretch>
            <a:fillRect/>
          </a:stretch>
        </p:blipFill>
        <p:spPr bwMode="auto">
          <a:xfrm>
            <a:off x="381000" y="1752600"/>
            <a:ext cx="1143000" cy="1143000"/>
          </a:xfrm>
          <a:prstGeom prst="rect">
            <a:avLst/>
          </a:prstGeom>
          <a:noFill/>
          <a:ln w="9525">
            <a:noFill/>
            <a:miter lim="800000"/>
            <a:headEnd/>
            <a:tailEnd/>
          </a:ln>
        </p:spPr>
      </p:pic>
      <p:pic>
        <p:nvPicPr>
          <p:cNvPr id="42" name="Picture 41" descr="gold"/>
          <p:cNvPicPr>
            <a:picLocks noChangeAspect="1" noChangeArrowheads="1" noCrop="1"/>
          </p:cNvPicPr>
          <p:nvPr/>
        </p:nvPicPr>
        <p:blipFill>
          <a:blip r:embed="rId2" cstate="print"/>
          <a:srcRect/>
          <a:stretch>
            <a:fillRect/>
          </a:stretch>
        </p:blipFill>
        <p:spPr bwMode="auto">
          <a:xfrm>
            <a:off x="381000" y="2895600"/>
            <a:ext cx="1143000" cy="1143000"/>
          </a:xfrm>
          <a:prstGeom prst="rect">
            <a:avLst/>
          </a:prstGeom>
          <a:noFill/>
          <a:ln w="9525">
            <a:noFill/>
            <a:miter lim="800000"/>
            <a:headEnd/>
            <a:tailEnd/>
          </a:ln>
        </p:spPr>
      </p:pic>
      <p:pic>
        <p:nvPicPr>
          <p:cNvPr id="43" name="Picture 42" descr="gold"/>
          <p:cNvPicPr>
            <a:picLocks noChangeAspect="1" noChangeArrowheads="1" noCrop="1"/>
          </p:cNvPicPr>
          <p:nvPr/>
        </p:nvPicPr>
        <p:blipFill>
          <a:blip r:embed="rId2" cstate="print"/>
          <a:srcRect/>
          <a:stretch>
            <a:fillRect/>
          </a:stretch>
        </p:blipFill>
        <p:spPr bwMode="auto">
          <a:xfrm>
            <a:off x="381000" y="3962400"/>
            <a:ext cx="1143000" cy="1143000"/>
          </a:xfrm>
          <a:prstGeom prst="rect">
            <a:avLst/>
          </a:prstGeom>
          <a:noFill/>
          <a:ln w="9525">
            <a:noFill/>
            <a:miter lim="800000"/>
            <a:headEnd/>
            <a:tailEnd/>
          </a:ln>
        </p:spPr>
      </p:pic>
      <p:pic>
        <p:nvPicPr>
          <p:cNvPr id="44" name="Picture 43" descr="gold"/>
          <p:cNvPicPr>
            <a:picLocks noChangeAspect="1" noChangeArrowheads="1" noCrop="1"/>
          </p:cNvPicPr>
          <p:nvPr/>
        </p:nvPicPr>
        <p:blipFill>
          <a:blip r:embed="rId2" cstate="print"/>
          <a:srcRect/>
          <a:stretch>
            <a:fillRect/>
          </a:stretch>
        </p:blipFill>
        <p:spPr bwMode="auto">
          <a:xfrm>
            <a:off x="381000" y="5105400"/>
            <a:ext cx="1143000" cy="1143000"/>
          </a:xfrm>
          <a:prstGeom prst="rect">
            <a:avLst/>
          </a:prstGeom>
          <a:noFill/>
          <a:ln w="9525">
            <a:noFill/>
            <a:miter lim="800000"/>
            <a:headEnd/>
            <a:tailEnd/>
          </a:ln>
        </p:spPr>
      </p:pic>
      <p:pic>
        <p:nvPicPr>
          <p:cNvPr id="45" name="Picture 44" descr="gold"/>
          <p:cNvPicPr>
            <a:picLocks noChangeAspect="1" noChangeArrowheads="1" noCrop="1"/>
          </p:cNvPicPr>
          <p:nvPr/>
        </p:nvPicPr>
        <p:blipFill>
          <a:blip r:embed="rId2" cstate="print"/>
          <a:srcRect/>
          <a:stretch>
            <a:fillRect/>
          </a:stretch>
        </p:blipFill>
        <p:spPr bwMode="auto">
          <a:xfrm>
            <a:off x="7391400" y="685800"/>
            <a:ext cx="1143000" cy="1143000"/>
          </a:xfrm>
          <a:prstGeom prst="rect">
            <a:avLst/>
          </a:prstGeom>
          <a:noFill/>
          <a:ln w="9525">
            <a:noFill/>
            <a:miter lim="800000"/>
            <a:headEnd/>
            <a:tailEnd/>
          </a:ln>
        </p:spPr>
      </p:pic>
      <p:pic>
        <p:nvPicPr>
          <p:cNvPr id="46" name="Picture 45" descr="gold"/>
          <p:cNvPicPr>
            <a:picLocks noChangeAspect="1" noChangeArrowheads="1" noCrop="1"/>
          </p:cNvPicPr>
          <p:nvPr/>
        </p:nvPicPr>
        <p:blipFill>
          <a:blip r:embed="rId2" cstate="print"/>
          <a:srcRect/>
          <a:stretch>
            <a:fillRect/>
          </a:stretch>
        </p:blipFill>
        <p:spPr bwMode="auto">
          <a:xfrm>
            <a:off x="7391400" y="1828800"/>
            <a:ext cx="1143000" cy="1143000"/>
          </a:xfrm>
          <a:prstGeom prst="rect">
            <a:avLst/>
          </a:prstGeom>
          <a:noFill/>
          <a:ln w="9525">
            <a:noFill/>
            <a:miter lim="800000"/>
            <a:headEnd/>
            <a:tailEnd/>
          </a:ln>
        </p:spPr>
      </p:pic>
      <p:pic>
        <p:nvPicPr>
          <p:cNvPr id="47" name="Picture 46" descr="gold"/>
          <p:cNvPicPr>
            <a:picLocks noChangeAspect="1" noChangeArrowheads="1" noCrop="1"/>
          </p:cNvPicPr>
          <p:nvPr/>
        </p:nvPicPr>
        <p:blipFill>
          <a:blip r:embed="rId2" cstate="print"/>
          <a:srcRect/>
          <a:stretch>
            <a:fillRect/>
          </a:stretch>
        </p:blipFill>
        <p:spPr bwMode="auto">
          <a:xfrm>
            <a:off x="7391400" y="2971800"/>
            <a:ext cx="1143000" cy="1143000"/>
          </a:xfrm>
          <a:prstGeom prst="rect">
            <a:avLst/>
          </a:prstGeom>
          <a:noFill/>
          <a:ln w="9525">
            <a:noFill/>
            <a:miter lim="800000"/>
            <a:headEnd/>
            <a:tailEnd/>
          </a:ln>
        </p:spPr>
      </p:pic>
      <p:pic>
        <p:nvPicPr>
          <p:cNvPr id="48" name="Picture 47" descr="gold"/>
          <p:cNvPicPr>
            <a:picLocks noChangeAspect="1" noChangeArrowheads="1" noCrop="1"/>
          </p:cNvPicPr>
          <p:nvPr/>
        </p:nvPicPr>
        <p:blipFill>
          <a:blip r:embed="rId2" cstate="print"/>
          <a:srcRect/>
          <a:stretch>
            <a:fillRect/>
          </a:stretch>
        </p:blipFill>
        <p:spPr bwMode="auto">
          <a:xfrm>
            <a:off x="7391400" y="4038600"/>
            <a:ext cx="1143000" cy="1143000"/>
          </a:xfrm>
          <a:prstGeom prst="rect">
            <a:avLst/>
          </a:prstGeom>
          <a:noFill/>
          <a:ln w="9525">
            <a:noFill/>
            <a:miter lim="800000"/>
            <a:headEnd/>
            <a:tailEnd/>
          </a:ln>
        </p:spPr>
      </p:pic>
      <p:pic>
        <p:nvPicPr>
          <p:cNvPr id="49" name="Picture 48" descr="gold"/>
          <p:cNvPicPr>
            <a:picLocks noChangeAspect="1" noChangeArrowheads="1" noCrop="1"/>
          </p:cNvPicPr>
          <p:nvPr/>
        </p:nvPicPr>
        <p:blipFill>
          <a:blip r:embed="rId2" cstate="print"/>
          <a:srcRect/>
          <a:stretch>
            <a:fillRect/>
          </a:stretch>
        </p:blipFill>
        <p:spPr bwMode="auto">
          <a:xfrm>
            <a:off x="7391400" y="5181600"/>
            <a:ext cx="1143000" cy="1143000"/>
          </a:xfrm>
          <a:prstGeom prst="rect">
            <a:avLst/>
          </a:prstGeom>
          <a:noFill/>
          <a:ln w="9525">
            <a:noFill/>
            <a:miter lim="800000"/>
            <a:headEnd/>
            <a:tailEnd/>
          </a:ln>
        </p:spPr>
      </p:pic>
      <p:pic>
        <p:nvPicPr>
          <p:cNvPr id="5126" name="Picture 6" descr="D:\Manastire_Lisabona\Poze_bune_Radu\IMG_4052_DxO.jpg"/>
          <p:cNvPicPr>
            <a:picLocks noChangeAspect="1" noChangeArrowheads="1"/>
          </p:cNvPicPr>
          <p:nvPr/>
        </p:nvPicPr>
        <p:blipFill>
          <a:blip r:embed="rId3" cstate="print"/>
          <a:srcRect/>
          <a:stretch>
            <a:fillRect/>
          </a:stretch>
        </p:blipFill>
        <p:spPr bwMode="auto">
          <a:xfrm>
            <a:off x="228600" y="0"/>
            <a:ext cx="8627262" cy="6858000"/>
          </a:xfrm>
          <a:prstGeom prst="roundRect">
            <a:avLst/>
          </a:prstGeom>
          <a:noFill/>
          <a:effectLst>
            <a:softEdge rad="635000"/>
          </a:effectLst>
        </p:spPr>
      </p:pic>
      <p:sp>
        <p:nvSpPr>
          <p:cNvPr id="37" name="TextBox 36"/>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
        <p:nvSpPr>
          <p:cNvPr id="38" name="Rectangle 37"/>
          <p:cNvSpPr/>
          <p:nvPr/>
        </p:nvSpPr>
        <p:spPr>
          <a:xfrm>
            <a:off x="3048000" y="0"/>
            <a:ext cx="3175869" cy="400110"/>
          </a:xfrm>
          <a:prstGeom prst="rect">
            <a:avLst/>
          </a:prstGeom>
        </p:spPr>
        <p:txBody>
          <a:bodyPr wrap="none">
            <a:spAutoFit/>
          </a:bodyPr>
          <a:lstStyle/>
          <a:p>
            <a:r>
              <a:rPr lang="fr-FR" sz="2000" b="1" dirty="0" smtClean="0">
                <a:solidFill>
                  <a:srgbClr val="FFFFCD"/>
                </a:solidFill>
                <a:effectLst>
                  <a:outerShdw blurRad="38100" dist="38100" dir="2700000" algn="tl">
                    <a:srgbClr val="000000">
                      <a:alpha val="43137"/>
                    </a:srgbClr>
                  </a:outerShdw>
                </a:effectLst>
                <a:latin typeface="Vivaldi" pitchFamily="66" charset="0"/>
              </a:rPr>
              <a:t>Intérieur de l'église Santa Maria</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6146" name="Picture 2" descr="D:\Manastire_Lisabona\Poze_bune_Radu\IMG_4099_DxO.jpg"/>
          <p:cNvPicPr>
            <a:picLocks noChangeAspect="1" noChangeArrowheads="1"/>
          </p:cNvPicPr>
          <p:nvPr/>
        </p:nvPicPr>
        <p:blipFill>
          <a:blip r:embed="rId3" cstate="print"/>
          <a:srcRect/>
          <a:stretch>
            <a:fillRect/>
          </a:stretch>
        </p:blipFill>
        <p:spPr bwMode="auto">
          <a:xfrm>
            <a:off x="457200" y="0"/>
            <a:ext cx="8281359" cy="6858000"/>
          </a:xfrm>
          <a:prstGeom prst="rect">
            <a:avLst/>
          </a:prstGeom>
          <a:noFill/>
          <a:effectLst>
            <a:softEdge rad="635000"/>
          </a:effectLst>
        </p:spPr>
      </p:pic>
      <p:sp>
        <p:nvSpPr>
          <p:cNvPr id="32" name="TextBox 31"/>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32" name="Picture 31" descr="gold"/>
          <p:cNvPicPr>
            <a:picLocks noChangeAspect="1" noChangeArrowheads="1" noCrop="1"/>
          </p:cNvPicPr>
          <p:nvPr/>
        </p:nvPicPr>
        <p:blipFill>
          <a:blip r:embed="rId2" cstate="print"/>
          <a:srcRect/>
          <a:stretch>
            <a:fillRect/>
          </a:stretch>
        </p:blipFill>
        <p:spPr bwMode="auto">
          <a:xfrm>
            <a:off x="304800" y="1295400"/>
            <a:ext cx="1143000" cy="1143000"/>
          </a:xfrm>
          <a:prstGeom prst="rect">
            <a:avLst/>
          </a:prstGeom>
          <a:noFill/>
          <a:ln w="9525">
            <a:noFill/>
            <a:miter lim="800000"/>
            <a:headEnd/>
            <a:tailEnd/>
          </a:ln>
        </p:spPr>
      </p:pic>
      <p:pic>
        <p:nvPicPr>
          <p:cNvPr id="33" name="Picture 32" descr="gold"/>
          <p:cNvPicPr>
            <a:picLocks noChangeAspect="1" noChangeArrowheads="1" noCrop="1"/>
          </p:cNvPicPr>
          <p:nvPr/>
        </p:nvPicPr>
        <p:blipFill>
          <a:blip r:embed="rId2" cstate="print"/>
          <a:srcRect/>
          <a:stretch>
            <a:fillRect/>
          </a:stretch>
        </p:blipFill>
        <p:spPr bwMode="auto">
          <a:xfrm>
            <a:off x="304800" y="2362200"/>
            <a:ext cx="1143000" cy="1143000"/>
          </a:xfrm>
          <a:prstGeom prst="rect">
            <a:avLst/>
          </a:prstGeom>
          <a:noFill/>
          <a:ln w="9525">
            <a:noFill/>
            <a:miter lim="800000"/>
            <a:headEnd/>
            <a:tailEnd/>
          </a:ln>
        </p:spPr>
      </p:pic>
      <p:pic>
        <p:nvPicPr>
          <p:cNvPr id="34" name="Picture 33" descr="gold"/>
          <p:cNvPicPr>
            <a:picLocks noChangeAspect="1" noChangeArrowheads="1" noCrop="1"/>
          </p:cNvPicPr>
          <p:nvPr/>
        </p:nvPicPr>
        <p:blipFill>
          <a:blip r:embed="rId2" cstate="print"/>
          <a:srcRect/>
          <a:stretch>
            <a:fillRect/>
          </a:stretch>
        </p:blipFill>
        <p:spPr bwMode="auto">
          <a:xfrm>
            <a:off x="304800" y="3505200"/>
            <a:ext cx="1143000" cy="1143000"/>
          </a:xfrm>
          <a:prstGeom prst="rect">
            <a:avLst/>
          </a:prstGeom>
          <a:noFill/>
          <a:ln w="9525">
            <a:noFill/>
            <a:miter lim="800000"/>
            <a:headEnd/>
            <a:tailEnd/>
          </a:ln>
        </p:spPr>
      </p:pic>
      <p:pic>
        <p:nvPicPr>
          <p:cNvPr id="35" name="Picture 34" descr="gold"/>
          <p:cNvPicPr>
            <a:picLocks noChangeAspect="1" noChangeArrowheads="1" noCrop="1"/>
          </p:cNvPicPr>
          <p:nvPr/>
        </p:nvPicPr>
        <p:blipFill>
          <a:blip r:embed="rId2" cstate="print"/>
          <a:srcRect/>
          <a:stretch>
            <a:fillRect/>
          </a:stretch>
        </p:blipFill>
        <p:spPr bwMode="auto">
          <a:xfrm>
            <a:off x="304800" y="4648200"/>
            <a:ext cx="1143000" cy="1143000"/>
          </a:xfrm>
          <a:prstGeom prst="rect">
            <a:avLst/>
          </a:prstGeom>
          <a:noFill/>
          <a:ln w="9525">
            <a:noFill/>
            <a:miter lim="800000"/>
            <a:headEnd/>
            <a:tailEnd/>
          </a:ln>
        </p:spPr>
      </p:pic>
      <p:pic>
        <p:nvPicPr>
          <p:cNvPr id="38" name="Picture 37" descr="gold"/>
          <p:cNvPicPr>
            <a:picLocks noChangeAspect="1" noChangeArrowheads="1" noCrop="1"/>
          </p:cNvPicPr>
          <p:nvPr/>
        </p:nvPicPr>
        <p:blipFill>
          <a:blip r:embed="rId2" cstate="print"/>
          <a:srcRect/>
          <a:stretch>
            <a:fillRect/>
          </a:stretch>
        </p:blipFill>
        <p:spPr bwMode="auto">
          <a:xfrm>
            <a:off x="7696200" y="5181600"/>
            <a:ext cx="1143000" cy="1143000"/>
          </a:xfrm>
          <a:prstGeom prst="rect">
            <a:avLst/>
          </a:prstGeom>
          <a:noFill/>
          <a:ln w="9525">
            <a:noFill/>
            <a:miter lim="800000"/>
            <a:headEnd/>
            <a:tailEnd/>
          </a:ln>
        </p:spPr>
      </p:pic>
      <p:pic>
        <p:nvPicPr>
          <p:cNvPr id="39" name="Picture 38" descr="gold"/>
          <p:cNvPicPr>
            <a:picLocks noChangeAspect="1" noChangeArrowheads="1" noCrop="1"/>
          </p:cNvPicPr>
          <p:nvPr/>
        </p:nvPicPr>
        <p:blipFill>
          <a:blip r:embed="rId2" cstate="print"/>
          <a:srcRect/>
          <a:stretch>
            <a:fillRect/>
          </a:stretch>
        </p:blipFill>
        <p:spPr bwMode="auto">
          <a:xfrm>
            <a:off x="7696200" y="4038600"/>
            <a:ext cx="1143000" cy="1143000"/>
          </a:xfrm>
          <a:prstGeom prst="rect">
            <a:avLst/>
          </a:prstGeom>
          <a:noFill/>
          <a:ln w="9525">
            <a:noFill/>
            <a:miter lim="800000"/>
            <a:headEnd/>
            <a:tailEnd/>
          </a:ln>
        </p:spPr>
      </p:pic>
      <p:pic>
        <p:nvPicPr>
          <p:cNvPr id="40" name="Picture 39" descr="gold"/>
          <p:cNvPicPr>
            <a:picLocks noChangeAspect="1" noChangeArrowheads="1" noCrop="1"/>
          </p:cNvPicPr>
          <p:nvPr/>
        </p:nvPicPr>
        <p:blipFill>
          <a:blip r:embed="rId2" cstate="print"/>
          <a:srcRect/>
          <a:stretch>
            <a:fillRect/>
          </a:stretch>
        </p:blipFill>
        <p:spPr bwMode="auto">
          <a:xfrm>
            <a:off x="7696200" y="2895600"/>
            <a:ext cx="1143000" cy="1143000"/>
          </a:xfrm>
          <a:prstGeom prst="rect">
            <a:avLst/>
          </a:prstGeom>
          <a:noFill/>
          <a:ln w="9525">
            <a:noFill/>
            <a:miter lim="800000"/>
            <a:headEnd/>
            <a:tailEnd/>
          </a:ln>
        </p:spPr>
      </p:pic>
      <p:pic>
        <p:nvPicPr>
          <p:cNvPr id="41" name="Picture 40" descr="gold"/>
          <p:cNvPicPr>
            <a:picLocks noChangeAspect="1" noChangeArrowheads="1" noCrop="1"/>
          </p:cNvPicPr>
          <p:nvPr/>
        </p:nvPicPr>
        <p:blipFill>
          <a:blip r:embed="rId2" cstate="print"/>
          <a:srcRect/>
          <a:stretch>
            <a:fillRect/>
          </a:stretch>
        </p:blipFill>
        <p:spPr bwMode="auto">
          <a:xfrm>
            <a:off x="7696200" y="1752600"/>
            <a:ext cx="1143000" cy="1143000"/>
          </a:xfrm>
          <a:prstGeom prst="rect">
            <a:avLst/>
          </a:prstGeom>
          <a:noFill/>
          <a:ln w="9525">
            <a:noFill/>
            <a:miter lim="800000"/>
            <a:headEnd/>
            <a:tailEnd/>
          </a:ln>
        </p:spPr>
      </p:pic>
      <p:pic>
        <p:nvPicPr>
          <p:cNvPr id="43" name="Picture 42" descr="gold"/>
          <p:cNvPicPr>
            <a:picLocks noChangeAspect="1" noChangeArrowheads="1" noCrop="1"/>
          </p:cNvPicPr>
          <p:nvPr/>
        </p:nvPicPr>
        <p:blipFill>
          <a:blip r:embed="rId2" cstate="print"/>
          <a:srcRect/>
          <a:stretch>
            <a:fillRect/>
          </a:stretch>
        </p:blipFill>
        <p:spPr bwMode="auto">
          <a:xfrm>
            <a:off x="7772400" y="914400"/>
            <a:ext cx="1143000" cy="1143000"/>
          </a:xfrm>
          <a:prstGeom prst="rect">
            <a:avLst/>
          </a:prstGeom>
          <a:noFill/>
          <a:ln w="9525">
            <a:noFill/>
            <a:miter lim="800000"/>
            <a:headEnd/>
            <a:tailEnd/>
          </a:ln>
        </p:spPr>
      </p:pic>
      <p:pic>
        <p:nvPicPr>
          <p:cNvPr id="44" name="Picture 2" descr="D:\Manastire_Lisabona\Poze_bune_Radu\IMG_4102_DxO.jpg"/>
          <p:cNvPicPr>
            <a:picLocks noChangeAspect="1" noChangeArrowheads="1"/>
          </p:cNvPicPr>
          <p:nvPr/>
        </p:nvPicPr>
        <p:blipFill>
          <a:blip r:embed="rId3" cstate="print"/>
          <a:srcRect/>
          <a:stretch>
            <a:fillRect/>
          </a:stretch>
        </p:blipFill>
        <p:spPr bwMode="auto">
          <a:xfrm>
            <a:off x="838200" y="152399"/>
            <a:ext cx="7391400" cy="6567999"/>
          </a:xfrm>
          <a:prstGeom prst="roundRect">
            <a:avLst/>
          </a:prstGeom>
          <a:noFill/>
          <a:effectLst>
            <a:softEdge rad="317500"/>
          </a:effectLst>
        </p:spPr>
      </p:pic>
      <p:sp>
        <p:nvSpPr>
          <p:cNvPr id="36" name="TextBox 35"/>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026" name="Picture 2" descr="D:\Manastire_Lisabona\POZE_iNTERNET\Poze_bune\PI19215-hr.jpg"/>
          <p:cNvPicPr>
            <a:picLocks noChangeAspect="1" noChangeArrowheads="1"/>
          </p:cNvPicPr>
          <p:nvPr/>
        </p:nvPicPr>
        <p:blipFill>
          <a:blip r:embed="rId3" cstate="print"/>
          <a:srcRect/>
          <a:stretch>
            <a:fillRect/>
          </a:stretch>
        </p:blipFill>
        <p:spPr bwMode="auto">
          <a:xfrm>
            <a:off x="-1" y="0"/>
            <a:ext cx="9144001" cy="6858000"/>
          </a:xfrm>
          <a:prstGeom prst="rect">
            <a:avLst/>
          </a:prstGeom>
          <a:noFill/>
          <a:effectLst>
            <a:softEdge rad="635000"/>
          </a:effectLst>
        </p:spPr>
      </p:pic>
      <p:sp>
        <p:nvSpPr>
          <p:cNvPr id="32" name="Rectangle 31"/>
          <p:cNvSpPr/>
          <p:nvPr/>
        </p:nvSpPr>
        <p:spPr>
          <a:xfrm>
            <a:off x="2971800" y="0"/>
            <a:ext cx="2467342" cy="400110"/>
          </a:xfrm>
          <a:prstGeom prst="rect">
            <a:avLst/>
          </a:prstGeom>
        </p:spPr>
        <p:txBody>
          <a:bodyPr wrap="none">
            <a:spAutoFit/>
          </a:bodyPr>
          <a:lstStyle/>
          <a:p>
            <a:r>
              <a:rPr lang="fr-FR" sz="2000" b="1" dirty="0" smtClean="0">
                <a:solidFill>
                  <a:schemeClr val="accent6">
                    <a:lumMod val="20000"/>
                    <a:lumOff val="80000"/>
                  </a:schemeClr>
                </a:solidFill>
                <a:effectLst>
                  <a:outerShdw blurRad="38100" dist="38100" dir="2700000" algn="tl">
                    <a:srgbClr val="000000">
                      <a:alpha val="43137"/>
                    </a:srgbClr>
                  </a:outerShdw>
                </a:effectLst>
                <a:latin typeface="Vivaldi" pitchFamily="66" charset="0"/>
              </a:rPr>
              <a:t>Vue du Cloître depuis le sol</a:t>
            </a:r>
            <a:endParaRPr lang="ro-RO" sz="2000" b="1" dirty="0">
              <a:solidFill>
                <a:schemeClr val="accent6">
                  <a:lumMod val="20000"/>
                  <a:lumOff val="80000"/>
                </a:schemeClr>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sp>
        <p:nvSpPr>
          <p:cNvPr id="32" name="Rectangle 31"/>
          <p:cNvSpPr/>
          <p:nvPr/>
        </p:nvSpPr>
        <p:spPr>
          <a:xfrm>
            <a:off x="3810000" y="0"/>
            <a:ext cx="1561646" cy="400110"/>
          </a:xfrm>
          <a:prstGeom prst="rect">
            <a:avLst/>
          </a:prstGeom>
        </p:spPr>
        <p:txBody>
          <a:bodyPr wrap="none">
            <a:spAutoFit/>
          </a:bodyPr>
          <a:lstStyle/>
          <a:p>
            <a:r>
              <a:rPr lang="ro-RO" sz="2000" b="1" dirty="0" smtClean="0">
                <a:solidFill>
                  <a:srgbClr val="FFFFCD"/>
                </a:solidFill>
                <a:effectLst>
                  <a:outerShdw blurRad="38100" dist="38100" dir="2700000" algn="tl">
                    <a:srgbClr val="000000">
                      <a:alpha val="43137"/>
                    </a:srgbClr>
                  </a:outerShdw>
                </a:effectLst>
                <a:latin typeface="Vivaldi" pitchFamily="66" charset="0"/>
              </a:rPr>
              <a:t>Arcade du cloître</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pic>
        <p:nvPicPr>
          <p:cNvPr id="3074" name="Picture 2" descr="D:\Manastire_Lisabona\POZE_iNTERNET\Poze_bune\NOUL2.jpg"/>
          <p:cNvPicPr>
            <a:picLocks noChangeAspect="1" noChangeArrowheads="1"/>
          </p:cNvPicPr>
          <p:nvPr/>
        </p:nvPicPr>
        <p:blipFill>
          <a:blip r:embed="rId3" cstate="print"/>
          <a:srcRect/>
          <a:stretch>
            <a:fillRect/>
          </a:stretch>
        </p:blipFill>
        <p:spPr bwMode="auto">
          <a:xfrm>
            <a:off x="533400" y="609600"/>
            <a:ext cx="8140311" cy="57912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plus/>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2051" name="Picture 3" descr="D:\Manastire_Lisabona\POZE_iNTERNET\Poze_bune\noul7.jpg"/>
          <p:cNvPicPr>
            <a:picLocks noChangeAspect="1" noChangeArrowheads="1"/>
          </p:cNvPicPr>
          <p:nvPr/>
        </p:nvPicPr>
        <p:blipFill>
          <a:blip r:embed="rId3" cstate="print"/>
          <a:srcRect/>
          <a:stretch>
            <a:fillRect/>
          </a:stretch>
        </p:blipFill>
        <p:spPr bwMode="auto">
          <a:xfrm>
            <a:off x="533400" y="609600"/>
            <a:ext cx="8153400" cy="5738158"/>
          </a:xfrm>
          <a:prstGeom prst="rect">
            <a:avLst/>
          </a:prstGeom>
          <a:ln>
            <a:noFill/>
          </a:ln>
          <a:effectLst>
            <a:outerShdw blurRad="292100" dist="139700" dir="2700000" algn="tl" rotWithShape="0">
              <a:srgbClr val="333333">
                <a:alpha val="65000"/>
              </a:srgbClr>
            </a:outerShdw>
          </a:effectLst>
        </p:spPr>
      </p:pic>
      <p:sp>
        <p:nvSpPr>
          <p:cNvPr id="33" name="Rectangle 32"/>
          <p:cNvSpPr/>
          <p:nvPr/>
        </p:nvSpPr>
        <p:spPr>
          <a:xfrm>
            <a:off x="2971800" y="152400"/>
            <a:ext cx="2768707" cy="400110"/>
          </a:xfrm>
          <a:prstGeom prst="rect">
            <a:avLst/>
          </a:prstGeom>
        </p:spPr>
        <p:txBody>
          <a:bodyPr wrap="none">
            <a:spAutoFit/>
          </a:bodyPr>
          <a:lstStyle/>
          <a:p>
            <a:r>
              <a:rPr lang="fr-FR" sz="2000" b="1" dirty="0" smtClean="0">
                <a:solidFill>
                  <a:schemeClr val="accent6">
                    <a:lumMod val="20000"/>
                    <a:lumOff val="80000"/>
                  </a:schemeClr>
                </a:solidFill>
                <a:effectLst>
                  <a:outerShdw blurRad="38100" dist="38100" dir="2700000" algn="tl">
                    <a:srgbClr val="000000">
                      <a:alpha val="43137"/>
                    </a:srgbClr>
                  </a:outerShdw>
                </a:effectLst>
                <a:latin typeface="Vivaldi" pitchFamily="66" charset="0"/>
              </a:rPr>
              <a:t>Le côté cloître d'une des galeries </a:t>
            </a:r>
            <a:endParaRPr lang="ro-RO" sz="2000" b="1" dirty="0">
              <a:solidFill>
                <a:schemeClr val="accent6">
                  <a:lumMod val="20000"/>
                  <a:lumOff val="80000"/>
                </a:schemeClr>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4099" name="Picture 3" descr="D:\Manastire_Lisabona\POZE_iNTERNET\Poze_bune\Vasco_da_Gama_Jerónimos_2008-1 (1).jpg"/>
          <p:cNvPicPr>
            <a:picLocks noChangeAspect="1" noChangeArrowheads="1"/>
          </p:cNvPicPr>
          <p:nvPr/>
        </p:nvPicPr>
        <p:blipFill>
          <a:blip r:embed="rId3" cstate="print"/>
          <a:srcRect/>
          <a:stretch>
            <a:fillRect/>
          </a:stretch>
        </p:blipFill>
        <p:spPr bwMode="auto">
          <a:xfrm>
            <a:off x="-9525" y="228600"/>
            <a:ext cx="9153525" cy="6477000"/>
          </a:xfrm>
          <a:prstGeom prst="rect">
            <a:avLst/>
          </a:prstGeom>
          <a:noFill/>
          <a:effectLst>
            <a:softEdge rad="635000"/>
          </a:effectLst>
        </p:spPr>
      </p:pic>
      <p:sp>
        <p:nvSpPr>
          <p:cNvPr id="32" name="Rectangle 31"/>
          <p:cNvSpPr/>
          <p:nvPr/>
        </p:nvSpPr>
        <p:spPr>
          <a:xfrm>
            <a:off x="2209800" y="152400"/>
            <a:ext cx="4192173" cy="400110"/>
          </a:xfrm>
          <a:prstGeom prst="rect">
            <a:avLst/>
          </a:prstGeom>
        </p:spPr>
        <p:txBody>
          <a:bodyPr wrap="none">
            <a:spAutoFit/>
          </a:bodyPr>
          <a:lstStyle/>
          <a:p>
            <a:r>
              <a:rPr lang="ro-RO" sz="2000" b="1" dirty="0" smtClean="0">
                <a:solidFill>
                  <a:srgbClr val="FFFFCD"/>
                </a:solidFill>
                <a:effectLst>
                  <a:outerShdw blurRad="38100" dist="38100" dir="2700000" algn="tl">
                    <a:srgbClr val="000000">
                      <a:alpha val="43137"/>
                    </a:srgbClr>
                  </a:outerShdw>
                </a:effectLst>
                <a:latin typeface="Vivaldi" pitchFamily="66" charset="0"/>
              </a:rPr>
              <a:t>Tombeau de Vasco de Gama de style manuélin</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5122" name="Picture 2" descr="D:\Manastire_Lisabona\POZE_iNTERNET\Poze_bune\nou3.jpg"/>
          <p:cNvPicPr>
            <a:picLocks noChangeAspect="1" noChangeArrowheads="1"/>
          </p:cNvPicPr>
          <p:nvPr/>
        </p:nvPicPr>
        <p:blipFill>
          <a:blip r:embed="rId3" cstate="print"/>
          <a:srcRect/>
          <a:stretch>
            <a:fillRect/>
          </a:stretch>
        </p:blipFill>
        <p:spPr bwMode="auto">
          <a:xfrm>
            <a:off x="609600" y="457200"/>
            <a:ext cx="8026400" cy="6019800"/>
          </a:xfrm>
          <a:prstGeom prst="rect">
            <a:avLst/>
          </a:prstGeom>
          <a:ln>
            <a:noFill/>
          </a:ln>
          <a:effectLst>
            <a:outerShdw blurRad="292100" dist="139700" dir="2700000" algn="tl" rotWithShape="0">
              <a:srgbClr val="333333">
                <a:alpha val="65000"/>
              </a:srgbClr>
            </a:outerShdw>
          </a:effectLst>
        </p:spPr>
      </p:pic>
      <p:sp>
        <p:nvSpPr>
          <p:cNvPr id="33" name="Rectangle 32"/>
          <p:cNvSpPr/>
          <p:nvPr/>
        </p:nvSpPr>
        <p:spPr>
          <a:xfrm>
            <a:off x="2895600" y="0"/>
            <a:ext cx="2739853" cy="400110"/>
          </a:xfrm>
          <a:prstGeom prst="rect">
            <a:avLst/>
          </a:prstGeom>
        </p:spPr>
        <p:txBody>
          <a:bodyPr wrap="none">
            <a:spAutoFit/>
          </a:bodyPr>
          <a:lstStyle/>
          <a:p>
            <a:r>
              <a:rPr lang="fr-FR" sz="2000" b="1" i="1" dirty="0" smtClean="0">
                <a:solidFill>
                  <a:srgbClr val="FFFFCD"/>
                </a:solidFill>
                <a:effectLst>
                  <a:outerShdw blurRad="38100" dist="38100" dir="2700000" algn="tl">
                    <a:srgbClr val="000000">
                      <a:alpha val="43137"/>
                    </a:srgbClr>
                  </a:outerShdw>
                </a:effectLst>
                <a:latin typeface="Vivaldi" pitchFamily="66" charset="0"/>
              </a:rPr>
              <a:t>L'ancien réfectoire et ses azulejos</a:t>
            </a:r>
            <a:endParaRPr lang="ro-RO" sz="2000"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sp>
        <p:nvSpPr>
          <p:cNvPr id="32" name="TextBox 31"/>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pic>
        <p:nvPicPr>
          <p:cNvPr id="7170" name="Picture 2" descr="D:\Manastire_Lisabona\IMG_4087_DxO.jpg"/>
          <p:cNvPicPr>
            <a:picLocks noChangeAspect="1" noChangeArrowheads="1"/>
          </p:cNvPicPr>
          <p:nvPr/>
        </p:nvPicPr>
        <p:blipFill>
          <a:blip r:embed="rId3" cstate="print"/>
          <a:srcRect/>
          <a:stretch>
            <a:fillRect/>
          </a:stretch>
        </p:blipFill>
        <p:spPr bwMode="auto">
          <a:xfrm>
            <a:off x="-2514600" y="533400"/>
            <a:ext cx="13496926" cy="5753100"/>
          </a:xfrm>
          <a:prstGeom prst="rect">
            <a:avLst/>
          </a:prstGeom>
          <a:noFill/>
        </p:spPr>
      </p:pic>
      <p:sp>
        <p:nvSpPr>
          <p:cNvPr id="34" name="Rectangle 33"/>
          <p:cNvSpPr/>
          <p:nvPr/>
        </p:nvSpPr>
        <p:spPr>
          <a:xfrm>
            <a:off x="2895600" y="0"/>
            <a:ext cx="3387466" cy="400110"/>
          </a:xfrm>
          <a:prstGeom prst="rect">
            <a:avLst/>
          </a:prstGeom>
        </p:spPr>
        <p:txBody>
          <a:bodyPr wrap="none">
            <a:spAutoFit/>
          </a:bodyPr>
          <a:lstStyle/>
          <a:p>
            <a:r>
              <a:rPr lang="fr-FR" sz="2000" b="1" i="1" dirty="0" smtClean="0">
                <a:solidFill>
                  <a:srgbClr val="FFFFCD"/>
                </a:solidFill>
                <a:effectLst>
                  <a:outerShdw blurRad="38100" dist="38100" dir="2700000" algn="tl">
                    <a:srgbClr val="000000">
                      <a:alpha val="43137"/>
                    </a:srgbClr>
                  </a:outerShdw>
                </a:effectLst>
                <a:latin typeface="Vivaldi" pitchFamily="66" charset="0"/>
              </a:rPr>
              <a:t>L'ancien réfectoire et ses azulejos (détail)</a:t>
            </a:r>
            <a:endParaRPr lang="ro-RO" sz="2000"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18802 0.00277 L 0.26198 0.00277 " pathEditMode="relative" rAng="0" ptsTypes="AA">
                                      <p:cBhvr>
                                        <p:cTn id="6" dur="5000" fill="hold"/>
                                        <p:tgtEl>
                                          <p:spTgt spid="7170"/>
                                        </p:tgtEl>
                                        <p:attrNameLst>
                                          <p:attrName>ppt_x</p:attrName>
                                          <p:attrName>ppt_y</p:attrName>
                                        </p:attrNameLst>
                                      </p:cBhvr>
                                      <p:rCtr x="22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sp>
        <p:nvSpPr>
          <p:cNvPr id="32" name="TextBox 31"/>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pic>
        <p:nvPicPr>
          <p:cNvPr id="33" name="Picture 2" descr="D:\Manastire_Lisabona\IMG_4091_DxO.jpg"/>
          <p:cNvPicPr>
            <a:picLocks noChangeAspect="1" noChangeArrowheads="1"/>
          </p:cNvPicPr>
          <p:nvPr/>
        </p:nvPicPr>
        <p:blipFill>
          <a:blip r:embed="rId3" cstate="print"/>
          <a:srcRect/>
          <a:stretch>
            <a:fillRect/>
          </a:stretch>
        </p:blipFill>
        <p:spPr bwMode="auto">
          <a:xfrm>
            <a:off x="-2819400" y="533400"/>
            <a:ext cx="12734925" cy="5742849"/>
          </a:xfrm>
          <a:prstGeom prst="rect">
            <a:avLst/>
          </a:prstGeom>
          <a:noFill/>
        </p:spPr>
      </p:pic>
      <p:sp>
        <p:nvSpPr>
          <p:cNvPr id="35" name="TextBox 34"/>
          <p:cNvSpPr txBox="1"/>
          <p:nvPr/>
        </p:nvSpPr>
        <p:spPr>
          <a:xfrm>
            <a:off x="2667000" y="0"/>
            <a:ext cx="3342582" cy="707886"/>
          </a:xfrm>
          <a:prstGeom prst="rect">
            <a:avLst/>
          </a:prstGeom>
          <a:noFill/>
        </p:spPr>
        <p:txBody>
          <a:bodyPr wrap="none" rtlCol="0">
            <a:spAutoFit/>
          </a:bodyPr>
          <a:lstStyle/>
          <a:p>
            <a:r>
              <a:rPr lang="fr-FR" sz="2000" b="1" i="1" dirty="0" smtClean="0">
                <a:solidFill>
                  <a:srgbClr val="FFFFCD"/>
                </a:solidFill>
                <a:effectLst>
                  <a:outerShdw blurRad="38100" dist="38100" dir="2700000" algn="tl">
                    <a:srgbClr val="000000">
                      <a:alpha val="43137"/>
                    </a:srgbClr>
                  </a:outerShdw>
                </a:effectLst>
                <a:latin typeface="Vivaldi" pitchFamily="66" charset="0"/>
              </a:rPr>
              <a:t>L'ancien réfectoire et ses azulejos (détail)</a:t>
            </a:r>
            <a:endParaRPr lang="ro-RO" sz="2000" dirty="0" smtClean="0">
              <a:solidFill>
                <a:srgbClr val="FFFFCD"/>
              </a:solidFill>
              <a:effectLst>
                <a:outerShdw blurRad="38100" dist="38100" dir="2700000" algn="tl">
                  <a:srgbClr val="000000">
                    <a:alpha val="43137"/>
                  </a:srgbClr>
                </a:outerShdw>
              </a:effectLst>
              <a:latin typeface="Vivaldi" pitchFamily="66" charset="0"/>
            </a:endParaRPr>
          </a:p>
          <a:p>
            <a:endParaRPr lang="ro-RO" sz="2000" dirty="0"/>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07969 0.00347 L 0.29531 0.00347 " pathEditMode="relative" rAng="0" ptsTypes="AA">
                                      <p:cBhvr>
                                        <p:cTn id="6" dur="5000" fill="hold"/>
                                        <p:tgtEl>
                                          <p:spTgt spid="33"/>
                                        </p:tgtEl>
                                        <p:attrNameLst>
                                          <p:attrName>ppt_x</p:attrName>
                                          <p:attrName>ppt_y</p:attrName>
                                        </p:attrNameLst>
                                      </p:cBhvr>
                                      <p:rCtr x="18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sp>
        <p:nvSpPr>
          <p:cNvPr id="32" name="TextBox 31"/>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pic>
        <p:nvPicPr>
          <p:cNvPr id="33" name="Picture 3" descr="D:\Manastire_Lisabona\IMG_4094_DxO.jpg"/>
          <p:cNvPicPr>
            <a:picLocks noChangeAspect="1" noChangeArrowheads="1"/>
          </p:cNvPicPr>
          <p:nvPr/>
        </p:nvPicPr>
        <p:blipFill>
          <a:blip r:embed="rId3" cstate="print"/>
          <a:srcRect/>
          <a:stretch>
            <a:fillRect/>
          </a:stretch>
        </p:blipFill>
        <p:spPr bwMode="auto">
          <a:xfrm>
            <a:off x="0" y="609600"/>
            <a:ext cx="9144000" cy="5736439"/>
          </a:xfrm>
          <a:prstGeom prst="rect">
            <a:avLst/>
          </a:prstGeom>
          <a:noFill/>
        </p:spPr>
      </p:pic>
      <p:sp>
        <p:nvSpPr>
          <p:cNvPr id="34" name="TextBox 33"/>
          <p:cNvSpPr txBox="1"/>
          <p:nvPr/>
        </p:nvSpPr>
        <p:spPr>
          <a:xfrm>
            <a:off x="2667000" y="0"/>
            <a:ext cx="3342582" cy="707886"/>
          </a:xfrm>
          <a:prstGeom prst="rect">
            <a:avLst/>
          </a:prstGeom>
          <a:noFill/>
        </p:spPr>
        <p:txBody>
          <a:bodyPr wrap="none" rtlCol="0">
            <a:spAutoFit/>
          </a:bodyPr>
          <a:lstStyle/>
          <a:p>
            <a:r>
              <a:rPr lang="fr-FR" sz="2000" b="1" i="1" dirty="0" smtClean="0">
                <a:solidFill>
                  <a:srgbClr val="FFFFCD"/>
                </a:solidFill>
                <a:effectLst>
                  <a:outerShdw blurRad="38100" dist="38100" dir="2700000" algn="tl">
                    <a:srgbClr val="000000">
                      <a:alpha val="43137"/>
                    </a:srgbClr>
                  </a:outerShdw>
                </a:effectLst>
                <a:latin typeface="Vivaldi" pitchFamily="66" charset="0"/>
              </a:rPr>
              <a:t>L'ancien réfectoire et ses azulejos (détail)</a:t>
            </a:r>
            <a:endParaRPr lang="ro-RO" sz="2000" dirty="0" smtClean="0">
              <a:solidFill>
                <a:srgbClr val="FFFFCD"/>
              </a:solidFill>
              <a:effectLst>
                <a:outerShdw blurRad="38100" dist="38100" dir="2700000" algn="tl">
                  <a:srgbClr val="000000">
                    <a:alpha val="43137"/>
                  </a:srgbClr>
                </a:outerShdw>
              </a:effectLst>
              <a:latin typeface="Vivaldi" pitchFamily="66" charset="0"/>
            </a:endParaRPr>
          </a:p>
          <a:p>
            <a:endParaRPr lang="ro-RO" sz="2000" dirty="0"/>
          </a:p>
        </p:txBody>
      </p:sp>
    </p:spTree>
  </p:cSld>
  <p:clrMapOvr>
    <a:masterClrMapping/>
  </p:clrMapOvr>
  <p:transition spd="slow">
    <p:plu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9218" name="Picture 2" descr="D:\Manastire_Lisabona\Poze_bune_Radu\IMG_4019_DxO.jpg"/>
          <p:cNvPicPr>
            <a:picLocks noChangeAspect="1" noChangeArrowheads="1"/>
          </p:cNvPicPr>
          <p:nvPr/>
        </p:nvPicPr>
        <p:blipFill>
          <a:blip r:embed="rId3" cstate="print"/>
          <a:srcRect/>
          <a:stretch>
            <a:fillRect/>
          </a:stretch>
        </p:blipFill>
        <p:spPr bwMode="auto">
          <a:xfrm>
            <a:off x="0" y="685800"/>
            <a:ext cx="9130274" cy="5562600"/>
          </a:xfrm>
          <a:prstGeom prst="rect">
            <a:avLst/>
          </a:prstGeom>
          <a:noFill/>
          <a:effectLst>
            <a:softEdge rad="317500"/>
          </a:effectLst>
        </p:spPr>
      </p:pic>
      <p:sp>
        <p:nvSpPr>
          <p:cNvPr id="32" name="TextBox 31"/>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
        <p:nvSpPr>
          <p:cNvPr id="34" name="Rectangle 33"/>
          <p:cNvSpPr/>
          <p:nvPr/>
        </p:nvSpPr>
        <p:spPr>
          <a:xfrm>
            <a:off x="3429000" y="152400"/>
            <a:ext cx="1736373" cy="400110"/>
          </a:xfrm>
          <a:prstGeom prst="rect">
            <a:avLst/>
          </a:prstGeom>
        </p:spPr>
        <p:txBody>
          <a:bodyPr wrap="none">
            <a:spAutoFit/>
          </a:bodyPr>
          <a:lstStyle/>
          <a:p>
            <a:r>
              <a:rPr lang="ro-RO" sz="2000" b="1" dirty="0" smtClean="0">
                <a:solidFill>
                  <a:srgbClr val="FFFFCD"/>
                </a:solidFill>
                <a:effectLst>
                  <a:outerShdw blurRad="38100" dist="38100" dir="2700000" algn="tl">
                    <a:srgbClr val="000000">
                      <a:alpha val="43137"/>
                    </a:srgbClr>
                  </a:outerShdw>
                </a:effectLst>
                <a:latin typeface="Vivaldi" pitchFamily="66" charset="0"/>
              </a:rPr>
              <a:t>Blason et angelots</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32" name="Picture 31"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33" name="Picture 32"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34" name="Picture 33" descr="gold"/>
          <p:cNvPicPr>
            <a:picLocks noChangeAspect="1" noChangeArrowheads="1" noCrop="1"/>
          </p:cNvPicPr>
          <p:nvPr/>
        </p:nvPicPr>
        <p:blipFill>
          <a:blip r:embed="rId2" cstate="print"/>
          <a:srcRect/>
          <a:stretch>
            <a:fillRect/>
          </a:stretch>
        </p:blipFill>
        <p:spPr bwMode="auto">
          <a:xfrm>
            <a:off x="3200400" y="0"/>
            <a:ext cx="1143000" cy="1143000"/>
          </a:xfrm>
          <a:prstGeom prst="rect">
            <a:avLst/>
          </a:prstGeom>
          <a:noFill/>
          <a:ln w="9525">
            <a:noFill/>
            <a:miter lim="800000"/>
            <a:headEnd/>
            <a:tailEnd/>
          </a:ln>
        </p:spPr>
      </p:pic>
      <p:pic>
        <p:nvPicPr>
          <p:cNvPr id="35" name="Picture 34" descr="gold"/>
          <p:cNvPicPr>
            <a:picLocks noChangeAspect="1" noChangeArrowheads="1" noCrop="1"/>
          </p:cNvPicPr>
          <p:nvPr/>
        </p:nvPicPr>
        <p:blipFill>
          <a:blip r:embed="rId2" cstate="print"/>
          <a:srcRect/>
          <a:stretch>
            <a:fillRect/>
          </a:stretch>
        </p:blipFill>
        <p:spPr bwMode="auto">
          <a:xfrm>
            <a:off x="4343400" y="0"/>
            <a:ext cx="1143000" cy="1143000"/>
          </a:xfrm>
          <a:prstGeom prst="rect">
            <a:avLst/>
          </a:prstGeom>
          <a:noFill/>
          <a:ln w="9525">
            <a:noFill/>
            <a:miter lim="800000"/>
            <a:headEnd/>
            <a:tailEnd/>
          </a:ln>
        </p:spPr>
      </p:pic>
      <p:pic>
        <p:nvPicPr>
          <p:cNvPr id="36" name="Picture 35" descr="gold"/>
          <p:cNvPicPr>
            <a:picLocks noChangeAspect="1" noChangeArrowheads="1" noCrop="1"/>
          </p:cNvPicPr>
          <p:nvPr/>
        </p:nvPicPr>
        <p:blipFill>
          <a:blip r:embed="rId2" cstate="print"/>
          <a:srcRect/>
          <a:stretch>
            <a:fillRect/>
          </a:stretch>
        </p:blipFill>
        <p:spPr bwMode="auto">
          <a:xfrm>
            <a:off x="5486400" y="0"/>
            <a:ext cx="1143000" cy="1143000"/>
          </a:xfrm>
          <a:prstGeom prst="rect">
            <a:avLst/>
          </a:prstGeom>
          <a:noFill/>
          <a:ln w="9525">
            <a:noFill/>
            <a:miter lim="800000"/>
            <a:headEnd/>
            <a:tailEnd/>
          </a:ln>
        </p:spPr>
      </p:pic>
      <p:pic>
        <p:nvPicPr>
          <p:cNvPr id="37" name="Picture 36" descr="gold"/>
          <p:cNvPicPr>
            <a:picLocks noChangeAspect="1" noChangeArrowheads="1" noCrop="1"/>
          </p:cNvPicPr>
          <p:nvPr/>
        </p:nvPicPr>
        <p:blipFill>
          <a:blip r:embed="rId2" cstate="print"/>
          <a:srcRect/>
          <a:stretch>
            <a:fillRect/>
          </a:stretch>
        </p:blipFill>
        <p:spPr bwMode="auto">
          <a:xfrm>
            <a:off x="6629400" y="0"/>
            <a:ext cx="1143000" cy="1143000"/>
          </a:xfrm>
          <a:prstGeom prst="rect">
            <a:avLst/>
          </a:prstGeom>
          <a:noFill/>
          <a:ln w="9525">
            <a:noFill/>
            <a:miter lim="800000"/>
            <a:headEnd/>
            <a:tailEnd/>
          </a:ln>
        </p:spPr>
      </p:pic>
      <p:pic>
        <p:nvPicPr>
          <p:cNvPr id="38" name="Picture 37" descr="gold"/>
          <p:cNvPicPr>
            <a:picLocks noChangeAspect="1" noChangeArrowheads="1" noCrop="1"/>
          </p:cNvPicPr>
          <p:nvPr/>
        </p:nvPicPr>
        <p:blipFill>
          <a:blip r:embed="rId2" cstate="print"/>
          <a:srcRect/>
          <a:stretch>
            <a:fillRect/>
          </a:stretch>
        </p:blipFill>
        <p:spPr bwMode="auto">
          <a:xfrm>
            <a:off x="7620000" y="0"/>
            <a:ext cx="1143000" cy="1143000"/>
          </a:xfrm>
          <a:prstGeom prst="rect">
            <a:avLst/>
          </a:prstGeom>
          <a:noFill/>
          <a:ln w="9525">
            <a:noFill/>
            <a:miter lim="800000"/>
            <a:headEnd/>
            <a:tailEnd/>
          </a:ln>
        </p:spPr>
      </p:pic>
      <p:pic>
        <p:nvPicPr>
          <p:cNvPr id="41" name="Picture 40" descr="gold"/>
          <p:cNvPicPr>
            <a:picLocks noChangeAspect="1" noChangeArrowheads="1" noCrop="1"/>
          </p:cNvPicPr>
          <p:nvPr/>
        </p:nvPicPr>
        <p:blipFill>
          <a:blip r:embed="rId2" cstate="print"/>
          <a:srcRect/>
          <a:stretch>
            <a:fillRect/>
          </a:stretch>
        </p:blipFill>
        <p:spPr bwMode="auto">
          <a:xfrm>
            <a:off x="1143000" y="1143000"/>
            <a:ext cx="1143000" cy="1143000"/>
          </a:xfrm>
          <a:prstGeom prst="rect">
            <a:avLst/>
          </a:prstGeom>
          <a:noFill/>
          <a:ln w="9525">
            <a:noFill/>
            <a:miter lim="800000"/>
            <a:headEnd/>
            <a:tailEnd/>
          </a:ln>
        </p:spPr>
      </p:pic>
      <p:pic>
        <p:nvPicPr>
          <p:cNvPr id="42" name="Picture 41" descr="gold"/>
          <p:cNvPicPr>
            <a:picLocks noChangeAspect="1" noChangeArrowheads="1" noCrop="1"/>
          </p:cNvPicPr>
          <p:nvPr/>
        </p:nvPicPr>
        <p:blipFill>
          <a:blip r:embed="rId2" cstate="print"/>
          <a:srcRect/>
          <a:stretch>
            <a:fillRect/>
          </a:stretch>
        </p:blipFill>
        <p:spPr bwMode="auto">
          <a:xfrm>
            <a:off x="2286000" y="1143000"/>
            <a:ext cx="1143000" cy="1143000"/>
          </a:xfrm>
          <a:prstGeom prst="rect">
            <a:avLst/>
          </a:prstGeom>
          <a:noFill/>
          <a:ln w="9525">
            <a:noFill/>
            <a:miter lim="800000"/>
            <a:headEnd/>
            <a:tailEnd/>
          </a:ln>
        </p:spPr>
      </p:pic>
      <p:pic>
        <p:nvPicPr>
          <p:cNvPr id="43" name="Picture 42" descr="gold"/>
          <p:cNvPicPr>
            <a:picLocks noChangeAspect="1" noChangeArrowheads="1" noCrop="1"/>
          </p:cNvPicPr>
          <p:nvPr/>
        </p:nvPicPr>
        <p:blipFill>
          <a:blip r:embed="rId2" cstate="print"/>
          <a:srcRect/>
          <a:stretch>
            <a:fillRect/>
          </a:stretch>
        </p:blipFill>
        <p:spPr bwMode="auto">
          <a:xfrm>
            <a:off x="3429000" y="1143000"/>
            <a:ext cx="1143000" cy="1143000"/>
          </a:xfrm>
          <a:prstGeom prst="rect">
            <a:avLst/>
          </a:prstGeom>
          <a:noFill/>
          <a:ln w="9525">
            <a:noFill/>
            <a:miter lim="800000"/>
            <a:headEnd/>
            <a:tailEnd/>
          </a:ln>
        </p:spPr>
      </p:pic>
      <p:pic>
        <p:nvPicPr>
          <p:cNvPr id="44" name="Picture 43" descr="gold"/>
          <p:cNvPicPr>
            <a:picLocks noChangeAspect="1" noChangeArrowheads="1" noCrop="1"/>
          </p:cNvPicPr>
          <p:nvPr/>
        </p:nvPicPr>
        <p:blipFill>
          <a:blip r:embed="rId2" cstate="print"/>
          <a:srcRect/>
          <a:stretch>
            <a:fillRect/>
          </a:stretch>
        </p:blipFill>
        <p:spPr bwMode="auto">
          <a:xfrm>
            <a:off x="4572000" y="1143000"/>
            <a:ext cx="1143000" cy="1143000"/>
          </a:xfrm>
          <a:prstGeom prst="rect">
            <a:avLst/>
          </a:prstGeom>
          <a:noFill/>
          <a:ln w="9525">
            <a:noFill/>
            <a:miter lim="800000"/>
            <a:headEnd/>
            <a:tailEnd/>
          </a:ln>
        </p:spPr>
      </p:pic>
      <p:pic>
        <p:nvPicPr>
          <p:cNvPr id="45" name="Picture 44" descr="gold"/>
          <p:cNvPicPr>
            <a:picLocks noChangeAspect="1" noChangeArrowheads="1" noCrop="1"/>
          </p:cNvPicPr>
          <p:nvPr/>
        </p:nvPicPr>
        <p:blipFill>
          <a:blip r:embed="rId2" cstate="print"/>
          <a:srcRect/>
          <a:stretch>
            <a:fillRect/>
          </a:stretch>
        </p:blipFill>
        <p:spPr bwMode="auto">
          <a:xfrm>
            <a:off x="5715000" y="1143000"/>
            <a:ext cx="1143000" cy="1143000"/>
          </a:xfrm>
          <a:prstGeom prst="rect">
            <a:avLst/>
          </a:prstGeom>
          <a:noFill/>
          <a:ln w="9525">
            <a:noFill/>
            <a:miter lim="800000"/>
            <a:headEnd/>
            <a:tailEnd/>
          </a:ln>
        </p:spPr>
      </p:pic>
      <p:pic>
        <p:nvPicPr>
          <p:cNvPr id="46" name="Picture 45" descr="gold"/>
          <p:cNvPicPr>
            <a:picLocks noChangeAspect="1" noChangeArrowheads="1" noCrop="1"/>
          </p:cNvPicPr>
          <p:nvPr/>
        </p:nvPicPr>
        <p:blipFill>
          <a:blip r:embed="rId2" cstate="print"/>
          <a:srcRect/>
          <a:stretch>
            <a:fillRect/>
          </a:stretch>
        </p:blipFill>
        <p:spPr bwMode="auto">
          <a:xfrm>
            <a:off x="6858000" y="1143000"/>
            <a:ext cx="1143000" cy="1143000"/>
          </a:xfrm>
          <a:prstGeom prst="rect">
            <a:avLst/>
          </a:prstGeom>
          <a:noFill/>
          <a:ln w="9525">
            <a:noFill/>
            <a:miter lim="800000"/>
            <a:headEnd/>
            <a:tailEnd/>
          </a:ln>
        </p:spPr>
      </p:pic>
      <p:pic>
        <p:nvPicPr>
          <p:cNvPr id="47" name="Picture 2" descr="D:\Manastire_Lisabona\Poze_bune_Radu\IMG_3995_DxO.jpg"/>
          <p:cNvPicPr>
            <a:picLocks noChangeAspect="1" noChangeArrowheads="1"/>
          </p:cNvPicPr>
          <p:nvPr/>
        </p:nvPicPr>
        <p:blipFill>
          <a:blip r:embed="rId3" cstate="print"/>
          <a:srcRect/>
          <a:stretch>
            <a:fillRect/>
          </a:stretch>
        </p:blipFill>
        <p:spPr bwMode="auto">
          <a:xfrm>
            <a:off x="304800" y="285416"/>
            <a:ext cx="8458200" cy="6306552"/>
          </a:xfrm>
          <a:prstGeom prst="rect">
            <a:avLst/>
          </a:prstGeom>
          <a:noFill/>
          <a:effectLst>
            <a:softEdge rad="317500"/>
          </a:effectLst>
        </p:spPr>
      </p:pic>
      <p:sp>
        <p:nvSpPr>
          <p:cNvPr id="40" name="TextBox 39"/>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
        <p:nvSpPr>
          <p:cNvPr id="48" name="Rectangle 47"/>
          <p:cNvSpPr/>
          <p:nvPr/>
        </p:nvSpPr>
        <p:spPr>
          <a:xfrm>
            <a:off x="3276600" y="0"/>
            <a:ext cx="2832827" cy="400110"/>
          </a:xfrm>
          <a:prstGeom prst="rect">
            <a:avLst/>
          </a:prstGeom>
        </p:spPr>
        <p:txBody>
          <a:bodyPr wrap="none">
            <a:spAutoFit/>
          </a:bodyPr>
          <a:lstStyle/>
          <a:p>
            <a:r>
              <a:rPr lang="fr-FR" sz="2000" b="1" dirty="0" smtClean="0">
                <a:solidFill>
                  <a:srgbClr val="FFFFCD"/>
                </a:solidFill>
                <a:effectLst>
                  <a:outerShdw blurRad="38100" dist="38100" dir="2700000" algn="tl">
                    <a:srgbClr val="000000">
                      <a:alpha val="43137"/>
                    </a:srgbClr>
                  </a:outerShdw>
                </a:effectLst>
                <a:latin typeface="Vivaldi" pitchFamily="66" charset="0"/>
              </a:rPr>
              <a:t>Vue du Cloître depuis le 1</a:t>
            </a:r>
            <a:r>
              <a:rPr lang="fr-FR" sz="2000" b="1" baseline="30000" dirty="0" smtClean="0">
                <a:solidFill>
                  <a:srgbClr val="FFFFCD"/>
                </a:solidFill>
                <a:effectLst>
                  <a:outerShdw blurRad="38100" dist="38100" dir="2700000" algn="tl">
                    <a:srgbClr val="000000">
                      <a:alpha val="43137"/>
                    </a:srgbClr>
                  </a:outerShdw>
                </a:effectLst>
                <a:latin typeface="Vivaldi" pitchFamily="66" charset="0"/>
              </a:rPr>
              <a:t>e</a:t>
            </a:r>
            <a:r>
              <a:rPr lang="fr-FR" sz="2000" b="1" dirty="0" smtClean="0">
                <a:solidFill>
                  <a:srgbClr val="FFFFCD"/>
                </a:solidFill>
                <a:effectLst>
                  <a:outerShdw blurRad="38100" dist="38100" dir="2700000" algn="tl">
                    <a:srgbClr val="000000">
                      <a:alpha val="43137"/>
                    </a:srgbClr>
                  </a:outerShdw>
                </a:effectLst>
                <a:latin typeface="Vivaldi" pitchFamily="66" charset="0"/>
              </a:rPr>
              <a:t>étage</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33" name="Picture 32" descr="gold"/>
          <p:cNvPicPr>
            <a:picLocks noChangeAspect="1" noChangeArrowheads="1" noCrop="1"/>
          </p:cNvPicPr>
          <p:nvPr/>
        </p:nvPicPr>
        <p:blipFill>
          <a:blip r:embed="rId2" cstate="print"/>
          <a:srcRect/>
          <a:stretch>
            <a:fillRect/>
          </a:stretch>
        </p:blipFill>
        <p:spPr bwMode="auto">
          <a:xfrm>
            <a:off x="1143000" y="1066800"/>
            <a:ext cx="1143000" cy="1143000"/>
          </a:xfrm>
          <a:prstGeom prst="rect">
            <a:avLst/>
          </a:prstGeom>
          <a:noFill/>
          <a:ln w="9525">
            <a:noFill/>
            <a:miter lim="800000"/>
            <a:headEnd/>
            <a:tailEnd/>
          </a:ln>
        </p:spPr>
      </p:pic>
      <p:pic>
        <p:nvPicPr>
          <p:cNvPr id="34" name="Picture 33" descr="gold"/>
          <p:cNvPicPr>
            <a:picLocks noChangeAspect="1" noChangeArrowheads="1" noCrop="1"/>
          </p:cNvPicPr>
          <p:nvPr/>
        </p:nvPicPr>
        <p:blipFill>
          <a:blip r:embed="rId2" cstate="print"/>
          <a:srcRect/>
          <a:stretch>
            <a:fillRect/>
          </a:stretch>
        </p:blipFill>
        <p:spPr bwMode="auto">
          <a:xfrm>
            <a:off x="2286000" y="1066800"/>
            <a:ext cx="1143000" cy="1143000"/>
          </a:xfrm>
          <a:prstGeom prst="rect">
            <a:avLst/>
          </a:prstGeom>
          <a:noFill/>
          <a:ln w="9525">
            <a:noFill/>
            <a:miter lim="800000"/>
            <a:headEnd/>
            <a:tailEnd/>
          </a:ln>
        </p:spPr>
      </p:pic>
      <p:pic>
        <p:nvPicPr>
          <p:cNvPr id="35" name="Picture 34" descr="gold"/>
          <p:cNvPicPr>
            <a:picLocks noChangeAspect="1" noChangeArrowheads="1" noCrop="1"/>
          </p:cNvPicPr>
          <p:nvPr/>
        </p:nvPicPr>
        <p:blipFill>
          <a:blip r:embed="rId2" cstate="print"/>
          <a:srcRect/>
          <a:stretch>
            <a:fillRect/>
          </a:stretch>
        </p:blipFill>
        <p:spPr bwMode="auto">
          <a:xfrm>
            <a:off x="3429000" y="1066800"/>
            <a:ext cx="1143000" cy="1143000"/>
          </a:xfrm>
          <a:prstGeom prst="rect">
            <a:avLst/>
          </a:prstGeom>
          <a:noFill/>
          <a:ln w="9525">
            <a:noFill/>
            <a:miter lim="800000"/>
            <a:headEnd/>
            <a:tailEnd/>
          </a:ln>
        </p:spPr>
      </p:pic>
      <p:pic>
        <p:nvPicPr>
          <p:cNvPr id="36" name="Picture 35" descr="gold"/>
          <p:cNvPicPr>
            <a:picLocks noChangeAspect="1" noChangeArrowheads="1" noCrop="1"/>
          </p:cNvPicPr>
          <p:nvPr/>
        </p:nvPicPr>
        <p:blipFill>
          <a:blip r:embed="rId2" cstate="print"/>
          <a:srcRect/>
          <a:stretch>
            <a:fillRect/>
          </a:stretch>
        </p:blipFill>
        <p:spPr bwMode="auto">
          <a:xfrm>
            <a:off x="4572000" y="1066800"/>
            <a:ext cx="1143000" cy="1143000"/>
          </a:xfrm>
          <a:prstGeom prst="rect">
            <a:avLst/>
          </a:prstGeom>
          <a:noFill/>
          <a:ln w="9525">
            <a:noFill/>
            <a:miter lim="800000"/>
            <a:headEnd/>
            <a:tailEnd/>
          </a:ln>
        </p:spPr>
      </p:pic>
      <p:pic>
        <p:nvPicPr>
          <p:cNvPr id="37" name="Picture 36" descr="gold"/>
          <p:cNvPicPr>
            <a:picLocks noChangeAspect="1" noChangeArrowheads="1" noCrop="1"/>
          </p:cNvPicPr>
          <p:nvPr/>
        </p:nvPicPr>
        <p:blipFill>
          <a:blip r:embed="rId2" cstate="print"/>
          <a:srcRect/>
          <a:stretch>
            <a:fillRect/>
          </a:stretch>
        </p:blipFill>
        <p:spPr bwMode="auto">
          <a:xfrm>
            <a:off x="5715000" y="1066800"/>
            <a:ext cx="1143000" cy="1143000"/>
          </a:xfrm>
          <a:prstGeom prst="rect">
            <a:avLst/>
          </a:prstGeom>
          <a:noFill/>
          <a:ln w="9525">
            <a:noFill/>
            <a:miter lim="800000"/>
            <a:headEnd/>
            <a:tailEnd/>
          </a:ln>
        </p:spPr>
      </p:pic>
      <p:pic>
        <p:nvPicPr>
          <p:cNvPr id="38" name="Picture 37" descr="gold"/>
          <p:cNvPicPr>
            <a:picLocks noChangeAspect="1" noChangeArrowheads="1" noCrop="1"/>
          </p:cNvPicPr>
          <p:nvPr/>
        </p:nvPicPr>
        <p:blipFill>
          <a:blip r:embed="rId2" cstate="print"/>
          <a:srcRect/>
          <a:stretch>
            <a:fillRect/>
          </a:stretch>
        </p:blipFill>
        <p:spPr bwMode="auto">
          <a:xfrm>
            <a:off x="6858000" y="1066800"/>
            <a:ext cx="1143000" cy="1143000"/>
          </a:xfrm>
          <a:prstGeom prst="rect">
            <a:avLst/>
          </a:prstGeom>
          <a:noFill/>
          <a:ln w="9525">
            <a:noFill/>
            <a:miter lim="800000"/>
            <a:headEnd/>
            <a:tailEnd/>
          </a:ln>
        </p:spPr>
      </p:pic>
      <p:pic>
        <p:nvPicPr>
          <p:cNvPr id="42" name="Picture 41" descr="gold"/>
          <p:cNvPicPr>
            <a:picLocks noChangeAspect="1" noChangeArrowheads="1" noCrop="1"/>
          </p:cNvPicPr>
          <p:nvPr/>
        </p:nvPicPr>
        <p:blipFill>
          <a:blip r:embed="rId2" cstate="print"/>
          <a:srcRect/>
          <a:stretch>
            <a:fillRect/>
          </a:stretch>
        </p:blipFill>
        <p:spPr bwMode="auto">
          <a:xfrm>
            <a:off x="1143000" y="2209800"/>
            <a:ext cx="1143000" cy="1143000"/>
          </a:xfrm>
          <a:prstGeom prst="rect">
            <a:avLst/>
          </a:prstGeom>
          <a:noFill/>
          <a:ln w="9525">
            <a:noFill/>
            <a:miter lim="800000"/>
            <a:headEnd/>
            <a:tailEnd/>
          </a:ln>
        </p:spPr>
      </p:pic>
      <p:pic>
        <p:nvPicPr>
          <p:cNvPr id="43" name="Picture 42" descr="gold"/>
          <p:cNvPicPr>
            <a:picLocks noChangeAspect="1" noChangeArrowheads="1" noCrop="1"/>
          </p:cNvPicPr>
          <p:nvPr/>
        </p:nvPicPr>
        <p:blipFill>
          <a:blip r:embed="rId2" cstate="print"/>
          <a:srcRect/>
          <a:stretch>
            <a:fillRect/>
          </a:stretch>
        </p:blipFill>
        <p:spPr bwMode="auto">
          <a:xfrm>
            <a:off x="2286000" y="2209800"/>
            <a:ext cx="1143000" cy="1143000"/>
          </a:xfrm>
          <a:prstGeom prst="rect">
            <a:avLst/>
          </a:prstGeom>
          <a:noFill/>
          <a:ln w="9525">
            <a:noFill/>
            <a:miter lim="800000"/>
            <a:headEnd/>
            <a:tailEnd/>
          </a:ln>
        </p:spPr>
      </p:pic>
      <p:pic>
        <p:nvPicPr>
          <p:cNvPr id="44" name="Picture 43" descr="gold"/>
          <p:cNvPicPr>
            <a:picLocks noChangeAspect="1" noChangeArrowheads="1" noCrop="1"/>
          </p:cNvPicPr>
          <p:nvPr/>
        </p:nvPicPr>
        <p:blipFill>
          <a:blip r:embed="rId2" cstate="print"/>
          <a:srcRect/>
          <a:stretch>
            <a:fillRect/>
          </a:stretch>
        </p:blipFill>
        <p:spPr bwMode="auto">
          <a:xfrm>
            <a:off x="3429000" y="2209800"/>
            <a:ext cx="1143000" cy="1143000"/>
          </a:xfrm>
          <a:prstGeom prst="rect">
            <a:avLst/>
          </a:prstGeom>
          <a:noFill/>
          <a:ln w="9525">
            <a:noFill/>
            <a:miter lim="800000"/>
            <a:headEnd/>
            <a:tailEnd/>
          </a:ln>
        </p:spPr>
      </p:pic>
      <p:pic>
        <p:nvPicPr>
          <p:cNvPr id="45" name="Picture 44" descr="gold"/>
          <p:cNvPicPr>
            <a:picLocks noChangeAspect="1" noChangeArrowheads="1" noCrop="1"/>
          </p:cNvPicPr>
          <p:nvPr/>
        </p:nvPicPr>
        <p:blipFill>
          <a:blip r:embed="rId2" cstate="print"/>
          <a:srcRect/>
          <a:stretch>
            <a:fillRect/>
          </a:stretch>
        </p:blipFill>
        <p:spPr bwMode="auto">
          <a:xfrm>
            <a:off x="4572000" y="2209800"/>
            <a:ext cx="1143000" cy="1143000"/>
          </a:xfrm>
          <a:prstGeom prst="rect">
            <a:avLst/>
          </a:prstGeom>
          <a:noFill/>
          <a:ln w="9525">
            <a:noFill/>
            <a:miter lim="800000"/>
            <a:headEnd/>
            <a:tailEnd/>
          </a:ln>
        </p:spPr>
      </p:pic>
      <p:pic>
        <p:nvPicPr>
          <p:cNvPr id="46" name="Picture 45" descr="gold"/>
          <p:cNvPicPr>
            <a:picLocks noChangeAspect="1" noChangeArrowheads="1" noCrop="1"/>
          </p:cNvPicPr>
          <p:nvPr/>
        </p:nvPicPr>
        <p:blipFill>
          <a:blip r:embed="rId2" cstate="print"/>
          <a:srcRect/>
          <a:stretch>
            <a:fillRect/>
          </a:stretch>
        </p:blipFill>
        <p:spPr bwMode="auto">
          <a:xfrm>
            <a:off x="5715000" y="2133600"/>
            <a:ext cx="1143000" cy="1143000"/>
          </a:xfrm>
          <a:prstGeom prst="rect">
            <a:avLst/>
          </a:prstGeom>
          <a:noFill/>
          <a:ln w="9525">
            <a:noFill/>
            <a:miter lim="800000"/>
            <a:headEnd/>
            <a:tailEnd/>
          </a:ln>
        </p:spPr>
      </p:pic>
      <p:pic>
        <p:nvPicPr>
          <p:cNvPr id="47" name="Picture 46" descr="gold"/>
          <p:cNvPicPr>
            <a:picLocks noChangeAspect="1" noChangeArrowheads="1" noCrop="1"/>
          </p:cNvPicPr>
          <p:nvPr/>
        </p:nvPicPr>
        <p:blipFill>
          <a:blip r:embed="rId2" cstate="print"/>
          <a:srcRect/>
          <a:stretch>
            <a:fillRect/>
          </a:stretch>
        </p:blipFill>
        <p:spPr bwMode="auto">
          <a:xfrm>
            <a:off x="6858000" y="2209800"/>
            <a:ext cx="1143000" cy="1143000"/>
          </a:xfrm>
          <a:prstGeom prst="rect">
            <a:avLst/>
          </a:prstGeom>
          <a:noFill/>
          <a:ln w="9525">
            <a:noFill/>
            <a:miter lim="800000"/>
            <a:headEnd/>
            <a:tailEnd/>
          </a:ln>
        </p:spPr>
      </p:pic>
      <p:pic>
        <p:nvPicPr>
          <p:cNvPr id="48" name="Picture 2" descr="D:\Manastire_Lisabona\Poze_bune_Radu\IMG_3976_DxO.jpg"/>
          <p:cNvPicPr>
            <a:picLocks noChangeAspect="1" noChangeArrowheads="1"/>
          </p:cNvPicPr>
          <p:nvPr/>
        </p:nvPicPr>
        <p:blipFill>
          <a:blip r:embed="rId3" cstate="print">
            <a:clrChange>
              <a:clrFrom>
                <a:srgbClr val="CBD7ED"/>
              </a:clrFrom>
              <a:clrTo>
                <a:srgbClr val="CBD7ED">
                  <a:alpha val="0"/>
                </a:srgbClr>
              </a:clrTo>
            </a:clrChange>
          </a:blip>
          <a:srcRect/>
          <a:stretch>
            <a:fillRect/>
          </a:stretch>
        </p:blipFill>
        <p:spPr bwMode="auto">
          <a:xfrm>
            <a:off x="228600" y="-990600"/>
            <a:ext cx="8585765" cy="7467600"/>
          </a:xfrm>
          <a:prstGeom prst="rect">
            <a:avLst/>
          </a:prstGeom>
          <a:noFill/>
          <a:effectLst>
            <a:softEdge rad="317500"/>
          </a:effectLst>
        </p:spPr>
      </p:pic>
      <p:sp>
        <p:nvSpPr>
          <p:cNvPr id="39" name="TextBox 38"/>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
        <p:nvSpPr>
          <p:cNvPr id="40" name="Rectangle 39"/>
          <p:cNvSpPr/>
          <p:nvPr/>
        </p:nvSpPr>
        <p:spPr>
          <a:xfrm>
            <a:off x="3124200" y="152400"/>
            <a:ext cx="2467342" cy="400110"/>
          </a:xfrm>
          <a:prstGeom prst="rect">
            <a:avLst/>
          </a:prstGeom>
        </p:spPr>
        <p:txBody>
          <a:bodyPr wrap="none">
            <a:spAutoFit/>
          </a:bodyPr>
          <a:lstStyle/>
          <a:p>
            <a:r>
              <a:rPr lang="fr-FR" sz="2000" b="1" dirty="0" smtClean="0">
                <a:solidFill>
                  <a:srgbClr val="FFFFCD"/>
                </a:solidFill>
                <a:effectLst>
                  <a:outerShdw blurRad="38100" dist="38100" dir="2700000" algn="tl">
                    <a:srgbClr val="000000">
                      <a:alpha val="43137"/>
                    </a:srgbClr>
                  </a:outerShdw>
                </a:effectLst>
                <a:latin typeface="Vivaldi" pitchFamily="66" charset="0"/>
              </a:rPr>
              <a:t>Vue du Cloître depuis le sol</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2290" name="Picture 2" descr="D:\Manastire_Lisabona\Poze_bune_Radu\IMG_3978_DxO.jpg"/>
          <p:cNvPicPr>
            <a:picLocks noChangeAspect="1" noChangeArrowheads="1"/>
          </p:cNvPicPr>
          <p:nvPr/>
        </p:nvPicPr>
        <p:blipFill>
          <a:blip r:embed="rId3" cstate="print"/>
          <a:srcRect/>
          <a:stretch>
            <a:fillRect/>
          </a:stretch>
        </p:blipFill>
        <p:spPr bwMode="auto">
          <a:xfrm>
            <a:off x="7137" y="304800"/>
            <a:ext cx="9136863" cy="6400800"/>
          </a:xfrm>
          <a:prstGeom prst="rect">
            <a:avLst/>
          </a:prstGeom>
          <a:noFill/>
          <a:effectLst>
            <a:softEdge rad="635000"/>
          </a:effectLst>
        </p:spPr>
      </p:pic>
      <p:sp>
        <p:nvSpPr>
          <p:cNvPr id="32" name="TextBox 31"/>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
        <p:nvSpPr>
          <p:cNvPr id="33" name="Rectangle 32"/>
          <p:cNvSpPr/>
          <p:nvPr/>
        </p:nvSpPr>
        <p:spPr>
          <a:xfrm>
            <a:off x="2514600" y="0"/>
            <a:ext cx="3405099" cy="400110"/>
          </a:xfrm>
          <a:prstGeom prst="rect">
            <a:avLst/>
          </a:prstGeom>
        </p:spPr>
        <p:txBody>
          <a:bodyPr wrap="none">
            <a:spAutoFit/>
          </a:bodyPr>
          <a:lstStyle/>
          <a:p>
            <a:r>
              <a:rPr lang="fr-FR" sz="2000" b="1" dirty="0" smtClean="0">
                <a:solidFill>
                  <a:srgbClr val="FFFFCD"/>
                </a:solidFill>
                <a:effectLst>
                  <a:outerShdw blurRad="38100" dist="38100" dir="2700000" algn="tl">
                    <a:srgbClr val="000000">
                      <a:alpha val="43137"/>
                    </a:srgbClr>
                  </a:outerShdw>
                </a:effectLst>
                <a:latin typeface="Vivaldi" pitchFamily="66" charset="0"/>
              </a:rPr>
              <a:t>Détail de décoration extérieure du cloître</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32" name="Picture 2" descr="D:\Manastire_Lisabona\Poze_bune_Radu\IMG_4022_DxO.jpg"/>
          <p:cNvPicPr>
            <a:picLocks noChangeAspect="1" noChangeArrowheads="1"/>
          </p:cNvPicPr>
          <p:nvPr/>
        </p:nvPicPr>
        <p:blipFill>
          <a:blip r:embed="rId3" cstate="print"/>
          <a:srcRect/>
          <a:stretch>
            <a:fillRect/>
          </a:stretch>
        </p:blipFill>
        <p:spPr bwMode="auto">
          <a:xfrm>
            <a:off x="609600" y="533400"/>
            <a:ext cx="8001000" cy="5847953"/>
          </a:xfrm>
          <a:prstGeom prst="rect">
            <a:avLst/>
          </a:prstGeom>
          <a:ln>
            <a:noFill/>
          </a:ln>
          <a:effectLst>
            <a:outerShdw blurRad="292100" dist="139700" dir="2700000" algn="tl" rotWithShape="0">
              <a:srgbClr val="333333">
                <a:alpha val="65000"/>
              </a:srgbClr>
            </a:outerShdw>
          </a:effectLst>
        </p:spPr>
      </p:pic>
      <p:sp>
        <p:nvSpPr>
          <p:cNvPr id="33" name="TextBox 32"/>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
        <p:nvSpPr>
          <p:cNvPr id="34" name="Rectangle 33"/>
          <p:cNvSpPr/>
          <p:nvPr/>
        </p:nvSpPr>
        <p:spPr>
          <a:xfrm>
            <a:off x="3429000" y="0"/>
            <a:ext cx="1854995" cy="400110"/>
          </a:xfrm>
          <a:prstGeom prst="rect">
            <a:avLst/>
          </a:prstGeom>
        </p:spPr>
        <p:txBody>
          <a:bodyPr wrap="none">
            <a:spAutoFit/>
          </a:bodyPr>
          <a:lstStyle/>
          <a:p>
            <a:r>
              <a:rPr lang="ro-RO" sz="2000" b="1" i="1" dirty="0" smtClean="0">
                <a:solidFill>
                  <a:srgbClr val="FFFFCD"/>
                </a:solidFill>
                <a:effectLst>
                  <a:outerShdw blurRad="38100" dist="38100" dir="2700000" algn="tl">
                    <a:srgbClr val="000000">
                      <a:alpha val="43137"/>
                    </a:srgbClr>
                  </a:outerShdw>
                </a:effectLst>
                <a:latin typeface="Vivaldi" pitchFamily="66" charset="0"/>
              </a:rPr>
              <a:t>Gargouille du cloître</a:t>
            </a:r>
            <a:endParaRPr lang="ro-RO" sz="2000"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old"/>
          <p:cNvPicPr>
            <a:picLocks noChangeAspect="1" noChangeArrowheads="1" noCrop="1"/>
          </p:cNvPicPr>
          <p:nvPr/>
        </p:nvPicPr>
        <p:blipFill>
          <a:blip r:embed="rId2" cstate="print"/>
          <a:srcRect/>
          <a:stretch>
            <a:fillRect/>
          </a:stretch>
        </p:blipFill>
        <p:spPr bwMode="auto">
          <a:xfrm>
            <a:off x="0" y="0"/>
            <a:ext cx="1143000" cy="1143000"/>
          </a:xfrm>
          <a:prstGeom prst="rect">
            <a:avLst/>
          </a:prstGeom>
          <a:noFill/>
          <a:ln w="9525">
            <a:noFill/>
            <a:miter lim="800000"/>
            <a:headEnd/>
            <a:tailEnd/>
          </a:ln>
        </p:spPr>
      </p:pic>
      <p:pic>
        <p:nvPicPr>
          <p:cNvPr id="6" name="Picture 5" descr="gold"/>
          <p:cNvPicPr>
            <a:picLocks noChangeAspect="1" noChangeArrowheads="1" noCrop="1"/>
          </p:cNvPicPr>
          <p:nvPr/>
        </p:nvPicPr>
        <p:blipFill>
          <a:blip r:embed="rId2" cstate="print"/>
          <a:srcRect/>
          <a:stretch>
            <a:fillRect/>
          </a:stretch>
        </p:blipFill>
        <p:spPr bwMode="auto">
          <a:xfrm>
            <a:off x="0" y="1143000"/>
            <a:ext cx="1143000" cy="1143000"/>
          </a:xfrm>
          <a:prstGeom prst="rect">
            <a:avLst/>
          </a:prstGeom>
          <a:noFill/>
          <a:ln w="9525">
            <a:noFill/>
            <a:miter lim="800000"/>
            <a:headEnd/>
            <a:tailEnd/>
          </a:ln>
        </p:spPr>
      </p:pic>
      <p:pic>
        <p:nvPicPr>
          <p:cNvPr id="7" name="Picture 6" descr="gold"/>
          <p:cNvPicPr>
            <a:picLocks noChangeAspect="1" noChangeArrowheads="1" noCrop="1"/>
          </p:cNvPicPr>
          <p:nvPr/>
        </p:nvPicPr>
        <p:blipFill>
          <a:blip r:embed="rId2" cstate="print"/>
          <a:srcRect/>
          <a:stretch>
            <a:fillRect/>
          </a:stretch>
        </p:blipFill>
        <p:spPr bwMode="auto">
          <a:xfrm>
            <a:off x="0" y="2286000"/>
            <a:ext cx="1143000" cy="1143000"/>
          </a:xfrm>
          <a:prstGeom prst="rect">
            <a:avLst/>
          </a:prstGeom>
          <a:noFill/>
          <a:ln w="9525">
            <a:noFill/>
            <a:miter lim="800000"/>
            <a:headEnd/>
            <a:tailEnd/>
          </a:ln>
        </p:spPr>
      </p:pic>
      <p:pic>
        <p:nvPicPr>
          <p:cNvPr id="8" name="Picture 7" descr="gold"/>
          <p:cNvPicPr>
            <a:picLocks noChangeAspect="1" noChangeArrowheads="1" noCrop="1"/>
          </p:cNvPicPr>
          <p:nvPr/>
        </p:nvPicPr>
        <p:blipFill>
          <a:blip r:embed="rId2" cstate="print"/>
          <a:srcRect/>
          <a:stretch>
            <a:fillRect/>
          </a:stretch>
        </p:blipFill>
        <p:spPr bwMode="auto">
          <a:xfrm>
            <a:off x="0" y="3429000"/>
            <a:ext cx="1143000" cy="1143000"/>
          </a:xfrm>
          <a:prstGeom prst="rect">
            <a:avLst/>
          </a:prstGeom>
          <a:noFill/>
          <a:ln w="9525">
            <a:noFill/>
            <a:miter lim="800000"/>
            <a:headEnd/>
            <a:tailEnd/>
          </a:ln>
        </p:spPr>
      </p:pic>
      <p:pic>
        <p:nvPicPr>
          <p:cNvPr id="9" name="Picture 8" descr="gold"/>
          <p:cNvPicPr>
            <a:picLocks noChangeAspect="1" noChangeArrowheads="1" noCrop="1"/>
          </p:cNvPicPr>
          <p:nvPr/>
        </p:nvPicPr>
        <p:blipFill>
          <a:blip r:embed="rId2" cstate="print"/>
          <a:srcRect/>
          <a:stretch>
            <a:fillRect/>
          </a:stretch>
        </p:blipFill>
        <p:spPr bwMode="auto">
          <a:xfrm>
            <a:off x="0" y="4572000"/>
            <a:ext cx="1143000" cy="1143000"/>
          </a:xfrm>
          <a:prstGeom prst="rect">
            <a:avLst/>
          </a:prstGeom>
          <a:noFill/>
          <a:ln w="9525">
            <a:noFill/>
            <a:miter lim="800000"/>
            <a:headEnd/>
            <a:tailEnd/>
          </a:ln>
        </p:spPr>
      </p:pic>
      <p:pic>
        <p:nvPicPr>
          <p:cNvPr id="10" name="Picture 9" descr="gold"/>
          <p:cNvPicPr>
            <a:picLocks noChangeAspect="1" noChangeArrowheads="1" noCrop="1"/>
          </p:cNvPicPr>
          <p:nvPr/>
        </p:nvPicPr>
        <p:blipFill>
          <a:blip r:embed="rId2" cstate="print"/>
          <a:srcRect/>
          <a:stretch>
            <a:fillRect/>
          </a:stretch>
        </p:blipFill>
        <p:spPr bwMode="auto">
          <a:xfrm>
            <a:off x="0" y="5715000"/>
            <a:ext cx="1143000" cy="1143000"/>
          </a:xfrm>
          <a:prstGeom prst="rect">
            <a:avLst/>
          </a:prstGeom>
          <a:noFill/>
          <a:ln w="9525">
            <a:noFill/>
            <a:miter lim="800000"/>
            <a:headEnd/>
            <a:tailEnd/>
          </a:ln>
        </p:spPr>
      </p:pic>
      <p:pic>
        <p:nvPicPr>
          <p:cNvPr id="11" name="Picture 10" descr="gold"/>
          <p:cNvPicPr>
            <a:picLocks noChangeAspect="1" noChangeArrowheads="1" noCrop="1"/>
          </p:cNvPicPr>
          <p:nvPr/>
        </p:nvPicPr>
        <p:blipFill>
          <a:blip r:embed="rId2" cstate="print"/>
          <a:srcRect/>
          <a:stretch>
            <a:fillRect/>
          </a:stretch>
        </p:blipFill>
        <p:spPr bwMode="auto">
          <a:xfrm>
            <a:off x="1143000" y="0"/>
            <a:ext cx="1143000" cy="1143000"/>
          </a:xfrm>
          <a:prstGeom prst="rect">
            <a:avLst/>
          </a:prstGeom>
          <a:noFill/>
          <a:ln w="9525">
            <a:noFill/>
            <a:miter lim="800000"/>
            <a:headEnd/>
            <a:tailEnd/>
          </a:ln>
        </p:spPr>
      </p:pic>
      <p:pic>
        <p:nvPicPr>
          <p:cNvPr id="12" name="Picture 11" descr="gold"/>
          <p:cNvPicPr>
            <a:picLocks noChangeAspect="1" noChangeArrowheads="1" noCrop="1"/>
          </p:cNvPicPr>
          <p:nvPr/>
        </p:nvPicPr>
        <p:blipFill>
          <a:blip r:embed="rId2" cstate="print"/>
          <a:srcRect/>
          <a:stretch>
            <a:fillRect/>
          </a:stretch>
        </p:blipFill>
        <p:spPr bwMode="auto">
          <a:xfrm>
            <a:off x="2286000" y="0"/>
            <a:ext cx="1143000" cy="1143000"/>
          </a:xfrm>
          <a:prstGeom prst="rect">
            <a:avLst/>
          </a:prstGeom>
          <a:noFill/>
          <a:ln w="9525">
            <a:noFill/>
            <a:miter lim="800000"/>
            <a:headEnd/>
            <a:tailEnd/>
          </a:ln>
        </p:spPr>
      </p:pic>
      <p:pic>
        <p:nvPicPr>
          <p:cNvPr id="13" name="Picture 12" descr="gold"/>
          <p:cNvPicPr>
            <a:picLocks noChangeAspect="1" noChangeArrowheads="1" noCrop="1"/>
          </p:cNvPicPr>
          <p:nvPr/>
        </p:nvPicPr>
        <p:blipFill>
          <a:blip r:embed="rId2" cstate="print"/>
          <a:srcRect/>
          <a:stretch>
            <a:fillRect/>
          </a:stretch>
        </p:blipFill>
        <p:spPr bwMode="auto">
          <a:xfrm>
            <a:off x="3429000" y="0"/>
            <a:ext cx="1143000" cy="1143000"/>
          </a:xfrm>
          <a:prstGeom prst="rect">
            <a:avLst/>
          </a:prstGeom>
          <a:noFill/>
          <a:ln w="9525">
            <a:noFill/>
            <a:miter lim="800000"/>
            <a:headEnd/>
            <a:tailEnd/>
          </a:ln>
        </p:spPr>
      </p:pic>
      <p:pic>
        <p:nvPicPr>
          <p:cNvPr id="14" name="Picture 13" descr="gold"/>
          <p:cNvPicPr>
            <a:picLocks noChangeAspect="1" noChangeArrowheads="1" noCrop="1"/>
          </p:cNvPicPr>
          <p:nvPr/>
        </p:nvPicPr>
        <p:blipFill>
          <a:blip r:embed="rId2" cstate="print"/>
          <a:srcRect/>
          <a:stretch>
            <a:fillRect/>
          </a:stretch>
        </p:blipFill>
        <p:spPr bwMode="auto">
          <a:xfrm>
            <a:off x="4572000" y="0"/>
            <a:ext cx="1143000" cy="1143000"/>
          </a:xfrm>
          <a:prstGeom prst="rect">
            <a:avLst/>
          </a:prstGeom>
          <a:noFill/>
          <a:ln w="9525">
            <a:noFill/>
            <a:miter lim="800000"/>
            <a:headEnd/>
            <a:tailEnd/>
          </a:ln>
        </p:spPr>
      </p:pic>
      <p:pic>
        <p:nvPicPr>
          <p:cNvPr id="15" name="Picture 14" descr="gold"/>
          <p:cNvPicPr>
            <a:picLocks noChangeAspect="1" noChangeArrowheads="1" noCrop="1"/>
          </p:cNvPicPr>
          <p:nvPr/>
        </p:nvPicPr>
        <p:blipFill>
          <a:blip r:embed="rId2" cstate="print"/>
          <a:srcRect/>
          <a:stretch>
            <a:fillRect/>
          </a:stretch>
        </p:blipFill>
        <p:spPr bwMode="auto">
          <a:xfrm>
            <a:off x="5715000" y="0"/>
            <a:ext cx="1143000" cy="1143000"/>
          </a:xfrm>
          <a:prstGeom prst="rect">
            <a:avLst/>
          </a:prstGeom>
          <a:noFill/>
          <a:ln w="9525">
            <a:noFill/>
            <a:miter lim="800000"/>
            <a:headEnd/>
            <a:tailEnd/>
          </a:ln>
        </p:spPr>
      </p:pic>
      <p:pic>
        <p:nvPicPr>
          <p:cNvPr id="16" name="Picture 15" descr="gold"/>
          <p:cNvPicPr>
            <a:picLocks noChangeAspect="1" noChangeArrowheads="1" noCrop="1"/>
          </p:cNvPicPr>
          <p:nvPr/>
        </p:nvPicPr>
        <p:blipFill>
          <a:blip r:embed="rId2" cstate="print"/>
          <a:srcRect/>
          <a:stretch>
            <a:fillRect/>
          </a:stretch>
        </p:blipFill>
        <p:spPr bwMode="auto">
          <a:xfrm>
            <a:off x="6858000" y="0"/>
            <a:ext cx="1143000" cy="1143000"/>
          </a:xfrm>
          <a:prstGeom prst="rect">
            <a:avLst/>
          </a:prstGeom>
          <a:noFill/>
          <a:ln w="9525">
            <a:noFill/>
            <a:miter lim="800000"/>
            <a:headEnd/>
            <a:tailEnd/>
          </a:ln>
        </p:spPr>
      </p:pic>
      <p:pic>
        <p:nvPicPr>
          <p:cNvPr id="17" name="Picture 16" descr="gold"/>
          <p:cNvPicPr>
            <a:picLocks noChangeAspect="1" noChangeArrowheads="1" noCrop="1"/>
          </p:cNvPicPr>
          <p:nvPr/>
        </p:nvPicPr>
        <p:blipFill>
          <a:blip r:embed="rId2" cstate="print"/>
          <a:srcRect/>
          <a:stretch>
            <a:fillRect/>
          </a:stretch>
        </p:blipFill>
        <p:spPr bwMode="auto">
          <a:xfrm>
            <a:off x="8001000" y="0"/>
            <a:ext cx="1143000" cy="1143000"/>
          </a:xfrm>
          <a:prstGeom prst="rect">
            <a:avLst/>
          </a:prstGeom>
          <a:noFill/>
          <a:ln w="9525">
            <a:noFill/>
            <a:miter lim="800000"/>
            <a:headEnd/>
            <a:tailEnd/>
          </a:ln>
        </p:spPr>
      </p:pic>
      <p:pic>
        <p:nvPicPr>
          <p:cNvPr id="21" name="Picture 20" descr="gold"/>
          <p:cNvPicPr>
            <a:picLocks noChangeAspect="1" noChangeArrowheads="1" noCrop="1"/>
          </p:cNvPicPr>
          <p:nvPr/>
        </p:nvPicPr>
        <p:blipFill>
          <a:blip r:embed="rId2" cstate="print"/>
          <a:srcRect/>
          <a:stretch>
            <a:fillRect/>
          </a:stretch>
        </p:blipFill>
        <p:spPr bwMode="auto">
          <a:xfrm>
            <a:off x="1143000" y="5715000"/>
            <a:ext cx="1143000" cy="1143000"/>
          </a:xfrm>
          <a:prstGeom prst="rect">
            <a:avLst/>
          </a:prstGeom>
          <a:noFill/>
          <a:ln w="9525">
            <a:noFill/>
            <a:miter lim="800000"/>
            <a:headEnd/>
            <a:tailEnd/>
          </a:ln>
        </p:spPr>
      </p:pic>
      <p:pic>
        <p:nvPicPr>
          <p:cNvPr id="22" name="Picture 21" descr="gold"/>
          <p:cNvPicPr>
            <a:picLocks noChangeAspect="1" noChangeArrowheads="1" noCrop="1"/>
          </p:cNvPicPr>
          <p:nvPr/>
        </p:nvPicPr>
        <p:blipFill>
          <a:blip r:embed="rId2" cstate="print"/>
          <a:srcRect/>
          <a:stretch>
            <a:fillRect/>
          </a:stretch>
        </p:blipFill>
        <p:spPr bwMode="auto">
          <a:xfrm>
            <a:off x="2286000" y="5715000"/>
            <a:ext cx="1143000" cy="1143000"/>
          </a:xfrm>
          <a:prstGeom prst="rect">
            <a:avLst/>
          </a:prstGeom>
          <a:noFill/>
          <a:ln w="9525">
            <a:noFill/>
            <a:miter lim="800000"/>
            <a:headEnd/>
            <a:tailEnd/>
          </a:ln>
        </p:spPr>
      </p:pic>
      <p:pic>
        <p:nvPicPr>
          <p:cNvPr id="23" name="Picture 22" descr="gold"/>
          <p:cNvPicPr>
            <a:picLocks noChangeAspect="1" noChangeArrowheads="1" noCrop="1"/>
          </p:cNvPicPr>
          <p:nvPr/>
        </p:nvPicPr>
        <p:blipFill>
          <a:blip r:embed="rId2" cstate="print"/>
          <a:srcRect/>
          <a:stretch>
            <a:fillRect/>
          </a:stretch>
        </p:blipFill>
        <p:spPr bwMode="auto">
          <a:xfrm>
            <a:off x="3429000" y="5715000"/>
            <a:ext cx="1143000" cy="1143000"/>
          </a:xfrm>
          <a:prstGeom prst="rect">
            <a:avLst/>
          </a:prstGeom>
          <a:noFill/>
          <a:ln w="9525">
            <a:noFill/>
            <a:miter lim="800000"/>
            <a:headEnd/>
            <a:tailEnd/>
          </a:ln>
        </p:spPr>
      </p:pic>
      <p:pic>
        <p:nvPicPr>
          <p:cNvPr id="24" name="Picture 23" descr="gold"/>
          <p:cNvPicPr>
            <a:picLocks noChangeAspect="1" noChangeArrowheads="1" noCrop="1"/>
          </p:cNvPicPr>
          <p:nvPr/>
        </p:nvPicPr>
        <p:blipFill>
          <a:blip r:embed="rId2" cstate="print"/>
          <a:srcRect/>
          <a:stretch>
            <a:fillRect/>
          </a:stretch>
        </p:blipFill>
        <p:spPr bwMode="auto">
          <a:xfrm>
            <a:off x="4572000" y="5715000"/>
            <a:ext cx="1143000" cy="1143000"/>
          </a:xfrm>
          <a:prstGeom prst="rect">
            <a:avLst/>
          </a:prstGeom>
          <a:noFill/>
          <a:ln w="9525">
            <a:noFill/>
            <a:miter lim="800000"/>
            <a:headEnd/>
            <a:tailEnd/>
          </a:ln>
        </p:spPr>
      </p:pic>
      <p:pic>
        <p:nvPicPr>
          <p:cNvPr id="25" name="Picture 24" descr="gold"/>
          <p:cNvPicPr>
            <a:picLocks noChangeAspect="1" noChangeArrowheads="1" noCrop="1"/>
          </p:cNvPicPr>
          <p:nvPr/>
        </p:nvPicPr>
        <p:blipFill>
          <a:blip r:embed="rId2" cstate="print"/>
          <a:srcRect/>
          <a:stretch>
            <a:fillRect/>
          </a:stretch>
        </p:blipFill>
        <p:spPr bwMode="auto">
          <a:xfrm>
            <a:off x="5715000" y="5715000"/>
            <a:ext cx="1143000" cy="1143000"/>
          </a:xfrm>
          <a:prstGeom prst="rect">
            <a:avLst/>
          </a:prstGeom>
          <a:noFill/>
          <a:ln w="9525">
            <a:noFill/>
            <a:miter lim="800000"/>
            <a:headEnd/>
            <a:tailEnd/>
          </a:ln>
        </p:spPr>
      </p:pic>
      <p:pic>
        <p:nvPicPr>
          <p:cNvPr id="26" name="Picture 25" descr="gold"/>
          <p:cNvPicPr>
            <a:picLocks noChangeAspect="1" noChangeArrowheads="1" noCrop="1"/>
          </p:cNvPicPr>
          <p:nvPr/>
        </p:nvPicPr>
        <p:blipFill>
          <a:blip r:embed="rId2" cstate="print"/>
          <a:srcRect/>
          <a:stretch>
            <a:fillRect/>
          </a:stretch>
        </p:blipFill>
        <p:spPr bwMode="auto">
          <a:xfrm>
            <a:off x="6858000" y="5715000"/>
            <a:ext cx="1143000" cy="1143000"/>
          </a:xfrm>
          <a:prstGeom prst="rect">
            <a:avLst/>
          </a:prstGeom>
          <a:noFill/>
          <a:ln w="9525">
            <a:noFill/>
            <a:miter lim="800000"/>
            <a:headEnd/>
            <a:tailEnd/>
          </a:ln>
        </p:spPr>
      </p:pic>
      <p:pic>
        <p:nvPicPr>
          <p:cNvPr id="27" name="Picture 26" descr="gold"/>
          <p:cNvPicPr>
            <a:picLocks noChangeAspect="1" noChangeArrowheads="1" noCrop="1"/>
          </p:cNvPicPr>
          <p:nvPr/>
        </p:nvPicPr>
        <p:blipFill>
          <a:blip r:embed="rId2" cstate="print"/>
          <a:srcRect/>
          <a:stretch>
            <a:fillRect/>
          </a:stretch>
        </p:blipFill>
        <p:spPr bwMode="auto">
          <a:xfrm>
            <a:off x="8001000" y="5715000"/>
            <a:ext cx="1143000" cy="1143000"/>
          </a:xfrm>
          <a:prstGeom prst="rect">
            <a:avLst/>
          </a:prstGeom>
          <a:noFill/>
          <a:ln w="9525">
            <a:noFill/>
            <a:miter lim="800000"/>
            <a:headEnd/>
            <a:tailEnd/>
          </a:ln>
        </p:spPr>
      </p:pic>
      <p:pic>
        <p:nvPicPr>
          <p:cNvPr id="28" name="Picture 27" descr="gold"/>
          <p:cNvPicPr>
            <a:picLocks noChangeAspect="1" noChangeArrowheads="1" noCrop="1"/>
          </p:cNvPicPr>
          <p:nvPr/>
        </p:nvPicPr>
        <p:blipFill>
          <a:blip r:embed="rId2" cstate="print"/>
          <a:srcRect/>
          <a:stretch>
            <a:fillRect/>
          </a:stretch>
        </p:blipFill>
        <p:spPr bwMode="auto">
          <a:xfrm>
            <a:off x="8001000" y="1143000"/>
            <a:ext cx="1143000" cy="1143000"/>
          </a:xfrm>
          <a:prstGeom prst="rect">
            <a:avLst/>
          </a:prstGeom>
          <a:noFill/>
          <a:ln w="9525">
            <a:noFill/>
            <a:miter lim="800000"/>
            <a:headEnd/>
            <a:tailEnd/>
          </a:ln>
        </p:spPr>
      </p:pic>
      <p:pic>
        <p:nvPicPr>
          <p:cNvPr id="29" name="Picture 28" descr="gold"/>
          <p:cNvPicPr>
            <a:picLocks noChangeAspect="1" noChangeArrowheads="1" noCrop="1"/>
          </p:cNvPicPr>
          <p:nvPr/>
        </p:nvPicPr>
        <p:blipFill>
          <a:blip r:embed="rId2" cstate="print"/>
          <a:srcRect/>
          <a:stretch>
            <a:fillRect/>
          </a:stretch>
        </p:blipFill>
        <p:spPr bwMode="auto">
          <a:xfrm>
            <a:off x="8001000" y="2286000"/>
            <a:ext cx="1143000" cy="1143000"/>
          </a:xfrm>
          <a:prstGeom prst="rect">
            <a:avLst/>
          </a:prstGeom>
          <a:noFill/>
          <a:ln w="9525">
            <a:noFill/>
            <a:miter lim="800000"/>
            <a:headEnd/>
            <a:tailEnd/>
          </a:ln>
        </p:spPr>
      </p:pic>
      <p:pic>
        <p:nvPicPr>
          <p:cNvPr id="30" name="Picture 29" descr="gold"/>
          <p:cNvPicPr>
            <a:picLocks noChangeAspect="1" noChangeArrowheads="1" noCrop="1"/>
          </p:cNvPicPr>
          <p:nvPr/>
        </p:nvPicPr>
        <p:blipFill>
          <a:blip r:embed="rId2" cstate="print"/>
          <a:srcRect/>
          <a:stretch>
            <a:fillRect/>
          </a:stretch>
        </p:blipFill>
        <p:spPr bwMode="auto">
          <a:xfrm>
            <a:off x="8001000" y="3429000"/>
            <a:ext cx="1143000" cy="1143000"/>
          </a:xfrm>
          <a:prstGeom prst="rect">
            <a:avLst/>
          </a:prstGeom>
          <a:noFill/>
          <a:ln w="9525">
            <a:noFill/>
            <a:miter lim="800000"/>
            <a:headEnd/>
            <a:tailEnd/>
          </a:ln>
        </p:spPr>
      </p:pic>
      <p:pic>
        <p:nvPicPr>
          <p:cNvPr id="31" name="Picture 30" descr="gold"/>
          <p:cNvPicPr>
            <a:picLocks noChangeAspect="1" noChangeArrowheads="1" noCrop="1"/>
          </p:cNvPicPr>
          <p:nvPr/>
        </p:nvPicPr>
        <p:blipFill>
          <a:blip r:embed="rId2" cstate="print"/>
          <a:srcRect/>
          <a:stretch>
            <a:fillRect/>
          </a:stretch>
        </p:blipFill>
        <p:spPr bwMode="auto">
          <a:xfrm>
            <a:off x="8001000" y="4572000"/>
            <a:ext cx="1143000" cy="1143000"/>
          </a:xfrm>
          <a:prstGeom prst="rect">
            <a:avLst/>
          </a:prstGeom>
          <a:noFill/>
          <a:ln w="9525">
            <a:noFill/>
            <a:miter lim="800000"/>
            <a:headEnd/>
            <a:tailEnd/>
          </a:ln>
        </p:spPr>
      </p:pic>
      <p:pic>
        <p:nvPicPr>
          <p:cNvPr id="11266" name="Picture 2" descr="D:\Manastire_Lisabona\Poze_bune_Radu\IMG_3983_DxO.jpg"/>
          <p:cNvPicPr>
            <a:picLocks noChangeAspect="1" noChangeArrowheads="1"/>
          </p:cNvPicPr>
          <p:nvPr/>
        </p:nvPicPr>
        <p:blipFill>
          <a:blip r:embed="rId3" cstate="print"/>
          <a:srcRect/>
          <a:stretch>
            <a:fillRect/>
          </a:stretch>
        </p:blipFill>
        <p:spPr bwMode="auto">
          <a:xfrm>
            <a:off x="228600" y="304800"/>
            <a:ext cx="8686800" cy="6324600"/>
          </a:xfrm>
          <a:prstGeom prst="roundRect">
            <a:avLst/>
          </a:prstGeom>
          <a:noFill/>
          <a:effectLst>
            <a:softEdge rad="317500"/>
          </a:effectLst>
        </p:spPr>
      </p:pic>
      <p:sp>
        <p:nvSpPr>
          <p:cNvPr id="32" name="TextBox 31"/>
          <p:cNvSpPr txBox="1"/>
          <p:nvPr/>
        </p:nvSpPr>
        <p:spPr>
          <a:xfrm>
            <a:off x="6477000" y="6457890"/>
            <a:ext cx="1954381" cy="369332"/>
          </a:xfrm>
          <a:prstGeom prst="rect">
            <a:avLst/>
          </a:prstGeom>
          <a:noFill/>
        </p:spPr>
        <p:txBody>
          <a:bodyPr wrap="none" rtlCol="0">
            <a:spAutoFit/>
          </a:bodyPr>
          <a:lstStyle/>
          <a:p>
            <a:r>
              <a:rPr lang="en-US" b="1" dirty="0" smtClean="0">
                <a:solidFill>
                  <a:srgbClr val="FFFFCD"/>
                </a:solidFill>
                <a:effectLst>
                  <a:outerShdw blurRad="38100" dist="38100" dir="2700000" algn="tl">
                    <a:srgbClr val="000000">
                      <a:alpha val="43137"/>
                    </a:srgbClr>
                  </a:outerShdw>
                </a:effectLst>
                <a:latin typeface="Vivaldi" pitchFamily="66" charset="0"/>
              </a:rPr>
              <a:t>Photo </a:t>
            </a:r>
            <a:r>
              <a:rPr lang="en-US" b="1" dirty="0" err="1" smtClean="0">
                <a:solidFill>
                  <a:srgbClr val="FFFFCD"/>
                </a:solidFill>
                <a:effectLst>
                  <a:outerShdw blurRad="38100" dist="38100" dir="2700000" algn="tl">
                    <a:srgbClr val="000000">
                      <a:alpha val="43137"/>
                    </a:srgbClr>
                  </a:outerShdw>
                </a:effectLst>
                <a:latin typeface="Vivaldi" pitchFamily="66" charset="0"/>
              </a:rPr>
              <a:t>Radu</a:t>
            </a:r>
            <a:r>
              <a:rPr lang="en-US" b="1" dirty="0" smtClean="0">
                <a:solidFill>
                  <a:srgbClr val="FFFFCD"/>
                </a:solidFill>
                <a:effectLst>
                  <a:outerShdw blurRad="38100" dist="38100" dir="2700000" algn="tl">
                    <a:srgbClr val="000000">
                      <a:alpha val="43137"/>
                    </a:srgbClr>
                  </a:outerShdw>
                </a:effectLst>
                <a:latin typeface="Vivaldi" pitchFamily="66" charset="0"/>
              </a:rPr>
              <a:t> </a:t>
            </a:r>
            <a:r>
              <a:rPr lang="en-US" b="1" dirty="0" err="1" smtClean="0">
                <a:solidFill>
                  <a:srgbClr val="FFFFCD"/>
                </a:solidFill>
                <a:effectLst>
                  <a:outerShdw blurRad="38100" dist="38100" dir="2700000" algn="tl">
                    <a:srgbClr val="000000">
                      <a:alpha val="43137"/>
                    </a:srgbClr>
                  </a:outerShdw>
                </a:effectLst>
                <a:latin typeface="Vivaldi" pitchFamily="66" charset="0"/>
              </a:rPr>
              <a:t>Eftimie</a:t>
            </a:r>
            <a:endParaRPr lang="ro-RO" b="1" dirty="0">
              <a:solidFill>
                <a:srgbClr val="FFFFCD"/>
              </a:solidFill>
              <a:effectLst>
                <a:outerShdw blurRad="38100" dist="38100" dir="2700000" algn="tl">
                  <a:srgbClr val="000000">
                    <a:alpha val="43137"/>
                  </a:srgbClr>
                </a:outerShdw>
              </a:effectLst>
              <a:latin typeface="Vivaldi" pitchFamily="66" charset="0"/>
            </a:endParaRPr>
          </a:p>
        </p:txBody>
      </p:sp>
      <p:sp>
        <p:nvSpPr>
          <p:cNvPr id="33" name="Rectangle 32"/>
          <p:cNvSpPr/>
          <p:nvPr/>
        </p:nvSpPr>
        <p:spPr>
          <a:xfrm>
            <a:off x="2743200" y="0"/>
            <a:ext cx="3405099" cy="400110"/>
          </a:xfrm>
          <a:prstGeom prst="rect">
            <a:avLst/>
          </a:prstGeom>
        </p:spPr>
        <p:txBody>
          <a:bodyPr wrap="none">
            <a:spAutoFit/>
          </a:bodyPr>
          <a:lstStyle/>
          <a:p>
            <a:r>
              <a:rPr lang="fr-FR" sz="2000" b="1" dirty="0" smtClean="0">
                <a:solidFill>
                  <a:srgbClr val="FFFFCD"/>
                </a:solidFill>
                <a:effectLst>
                  <a:outerShdw blurRad="38100" dist="38100" dir="2700000" algn="tl">
                    <a:srgbClr val="000000">
                      <a:alpha val="43137"/>
                    </a:srgbClr>
                  </a:outerShdw>
                </a:effectLst>
                <a:latin typeface="Vivaldi" pitchFamily="66" charset="0"/>
              </a:rPr>
              <a:t>Détail de décoration extérieure du cloître</a:t>
            </a:r>
            <a:endParaRPr lang="ro-RO" sz="2000" b="1" dirty="0">
              <a:solidFill>
                <a:srgbClr val="FFFFCD"/>
              </a:solidFill>
              <a:effectLst>
                <a:outerShdw blurRad="38100" dist="38100" dir="2700000" algn="tl">
                  <a:srgbClr val="000000">
                    <a:alpha val="43137"/>
                  </a:srgbClr>
                </a:outerShdw>
              </a:effectLst>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Manastire_Lisabona\POZE_iNTERNET\Poze_bune\PI19186-hr.jpg"/>
          <p:cNvPicPr>
            <a:picLocks noChangeAspect="1" noChangeArrowheads="1"/>
          </p:cNvPicPr>
          <p:nvPr/>
        </p:nvPicPr>
        <p:blipFill>
          <a:blip r:embed="rId2" cstate="print"/>
          <a:srcRect/>
          <a:stretch>
            <a:fillRect/>
          </a:stretch>
        </p:blipFill>
        <p:spPr bwMode="auto">
          <a:xfrm>
            <a:off x="4572000" y="0"/>
            <a:ext cx="4572000" cy="6858000"/>
          </a:xfrm>
          <a:prstGeom prst="rect">
            <a:avLst/>
          </a:prstGeom>
          <a:noFill/>
        </p:spPr>
      </p:pic>
      <p:pic>
        <p:nvPicPr>
          <p:cNvPr id="3" name="Picture 3" descr="D:\Manastire_Lisabona\POZE_iNTERNET\Poze_bune\PI19186-hr.jpg"/>
          <p:cNvPicPr>
            <a:picLocks noChangeAspect="1" noChangeArrowheads="1"/>
          </p:cNvPicPr>
          <p:nvPr/>
        </p:nvPicPr>
        <p:blipFill>
          <a:blip r:embed="rId2" cstate="print"/>
          <a:srcRect/>
          <a:stretch>
            <a:fillRect/>
          </a:stretch>
        </p:blipFill>
        <p:spPr bwMode="auto">
          <a:xfrm>
            <a:off x="0" y="0"/>
            <a:ext cx="4572000" cy="6858000"/>
          </a:xfrm>
          <a:prstGeom prst="rect">
            <a:avLst/>
          </a:prstGeom>
          <a:noFill/>
        </p:spPr>
      </p:pic>
      <p:pic>
        <p:nvPicPr>
          <p:cNvPr id="5" name="Picture 5" descr="D:\Manastire_Lisabona\POZE_iNTERNET\Poze_bune\216048.jpg"/>
          <p:cNvPicPr>
            <a:picLocks noChangeAspect="1" noChangeArrowheads="1"/>
          </p:cNvPicPr>
          <p:nvPr/>
        </p:nvPicPr>
        <p:blipFill>
          <a:blip r:embed="rId3" cstate="print">
            <a:clrChange>
              <a:clrFrom>
                <a:srgbClr val="040404"/>
              </a:clrFrom>
              <a:clrTo>
                <a:srgbClr val="040404">
                  <a:alpha val="0"/>
                </a:srgbClr>
              </a:clrTo>
            </a:clrChange>
          </a:blip>
          <a:srcRect/>
          <a:stretch>
            <a:fillRect/>
          </a:stretch>
        </p:blipFill>
        <p:spPr bwMode="auto">
          <a:xfrm>
            <a:off x="6172200" y="152399"/>
            <a:ext cx="1642103" cy="6553201"/>
          </a:xfrm>
          <a:prstGeom prst="rect">
            <a:avLst/>
          </a:prstGeom>
          <a:noFill/>
        </p:spPr>
      </p:pic>
      <p:pic>
        <p:nvPicPr>
          <p:cNvPr id="6" name="Picture 6" descr="D:\Manastire_Lisabona\POZE_iNTERNET\Poze_bune\216053.jpg"/>
          <p:cNvPicPr>
            <a:picLocks noChangeAspect="1" noChangeArrowheads="1"/>
          </p:cNvPicPr>
          <p:nvPr/>
        </p:nvPicPr>
        <p:blipFill>
          <a:blip r:embed="rId4" cstate="print"/>
          <a:srcRect/>
          <a:stretch>
            <a:fillRect/>
          </a:stretch>
        </p:blipFill>
        <p:spPr bwMode="auto">
          <a:xfrm>
            <a:off x="3886200" y="152400"/>
            <a:ext cx="1712394" cy="6490854"/>
          </a:xfrm>
          <a:prstGeom prst="rect">
            <a:avLst/>
          </a:prstGeom>
          <a:noFill/>
        </p:spPr>
      </p:pic>
      <p:sp>
        <p:nvSpPr>
          <p:cNvPr id="7" name="Rectangle 6"/>
          <p:cNvSpPr/>
          <p:nvPr/>
        </p:nvSpPr>
        <p:spPr>
          <a:xfrm>
            <a:off x="2667000" y="0"/>
            <a:ext cx="3517310" cy="369332"/>
          </a:xfrm>
          <a:prstGeom prst="rect">
            <a:avLst/>
          </a:prstGeom>
        </p:spPr>
        <p:txBody>
          <a:bodyPr wrap="none">
            <a:spAutoFit/>
          </a:bodyPr>
          <a:lstStyle/>
          <a:p>
            <a:r>
              <a:rPr lang="ro-RO" b="1" dirty="0" smtClean="0">
                <a:solidFill>
                  <a:srgbClr val="FF0000"/>
                </a:solidFill>
                <a:effectLst>
                  <a:outerShdw blurRad="38100" dist="38100" dir="2700000" algn="tl">
                    <a:srgbClr val="000000">
                      <a:alpha val="43137"/>
                    </a:srgbClr>
                  </a:outerShdw>
                </a:effectLst>
                <a:latin typeface="Vivaldi" pitchFamily="66" charset="0"/>
              </a:rPr>
              <a:t>Monastère</a:t>
            </a:r>
            <a:r>
              <a:rPr lang="ro-RO" b="1" dirty="0" smtClean="0">
                <a:solidFill>
                  <a:srgbClr val="FF0000"/>
                </a:solidFill>
                <a:latin typeface="Vivaldi" pitchFamily="66" charset="0"/>
              </a:rPr>
              <a:t> des Hiéronymites</a:t>
            </a:r>
            <a:r>
              <a:rPr lang="en-US" b="1" dirty="0" smtClean="0">
                <a:solidFill>
                  <a:srgbClr val="FF0000"/>
                </a:solidFill>
                <a:latin typeface="Vivaldi" pitchFamily="66" charset="0"/>
              </a:rPr>
              <a:t> – Les </a:t>
            </a:r>
            <a:r>
              <a:rPr lang="en-US" b="1" dirty="0" err="1" smtClean="0">
                <a:solidFill>
                  <a:srgbClr val="FF0000"/>
                </a:solidFill>
                <a:latin typeface="Vivaldi" pitchFamily="66" charset="0"/>
              </a:rPr>
              <a:t>vitraux</a:t>
            </a:r>
            <a:endParaRPr lang="ro-RO" b="1" dirty="0">
              <a:solidFill>
                <a:srgbClr val="FF0000"/>
              </a:solidFill>
              <a:latin typeface="Vivaldi" pitchFamily="66" charset="0"/>
            </a:endParaRPr>
          </a:p>
        </p:txBody>
      </p:sp>
    </p:spTree>
  </p:cSld>
  <p:clrMapOvr>
    <a:masterClrMapping/>
  </p:clrMapOvr>
  <p:transition spd="slow">
    <p:plus/>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Manastire_Lisabona\POZE_iNTERNET\Poze_bune\PI19186-hr.jpg"/>
          <p:cNvPicPr>
            <a:picLocks noChangeAspect="1" noChangeArrowheads="1"/>
          </p:cNvPicPr>
          <p:nvPr/>
        </p:nvPicPr>
        <p:blipFill>
          <a:blip r:embed="rId2" cstate="print"/>
          <a:srcRect/>
          <a:stretch>
            <a:fillRect/>
          </a:stretch>
        </p:blipFill>
        <p:spPr bwMode="auto">
          <a:xfrm>
            <a:off x="4572000" y="0"/>
            <a:ext cx="4572000" cy="6858000"/>
          </a:xfrm>
          <a:prstGeom prst="rect">
            <a:avLst/>
          </a:prstGeom>
          <a:noFill/>
        </p:spPr>
      </p:pic>
      <p:pic>
        <p:nvPicPr>
          <p:cNvPr id="3" name="Picture 3" descr="D:\Manastire_Lisabona\POZE_iNTERNET\Poze_bune\PI19186-hr.jpg"/>
          <p:cNvPicPr>
            <a:picLocks noChangeAspect="1" noChangeArrowheads="1"/>
          </p:cNvPicPr>
          <p:nvPr/>
        </p:nvPicPr>
        <p:blipFill>
          <a:blip r:embed="rId2" cstate="print"/>
          <a:srcRect/>
          <a:stretch>
            <a:fillRect/>
          </a:stretch>
        </p:blipFill>
        <p:spPr bwMode="auto">
          <a:xfrm>
            <a:off x="0" y="0"/>
            <a:ext cx="4572000" cy="6858000"/>
          </a:xfrm>
          <a:prstGeom prst="rect">
            <a:avLst/>
          </a:prstGeom>
          <a:noFill/>
        </p:spPr>
      </p:pic>
      <p:pic>
        <p:nvPicPr>
          <p:cNvPr id="5" name="Picture 5" descr="D:\Manastire_Lisabona\POZE_iNTERNET\Poze_bune\216048.jpg"/>
          <p:cNvPicPr>
            <a:picLocks noChangeAspect="1" noChangeArrowheads="1"/>
          </p:cNvPicPr>
          <p:nvPr/>
        </p:nvPicPr>
        <p:blipFill>
          <a:blip r:embed="rId3" cstate="print">
            <a:clrChange>
              <a:clrFrom>
                <a:srgbClr val="040404"/>
              </a:clrFrom>
              <a:clrTo>
                <a:srgbClr val="040404">
                  <a:alpha val="0"/>
                </a:srgbClr>
              </a:clrTo>
            </a:clrChange>
          </a:blip>
          <a:srcRect/>
          <a:stretch>
            <a:fillRect/>
          </a:stretch>
        </p:blipFill>
        <p:spPr bwMode="auto">
          <a:xfrm>
            <a:off x="6172200" y="152399"/>
            <a:ext cx="1642103" cy="6553201"/>
          </a:xfrm>
          <a:prstGeom prst="rect">
            <a:avLst/>
          </a:prstGeom>
          <a:noFill/>
        </p:spPr>
      </p:pic>
      <p:pic>
        <p:nvPicPr>
          <p:cNvPr id="6" name="Picture 6" descr="D:\Manastire_Lisabona\POZE_iNTERNET\Poze_bune\216053.jpg"/>
          <p:cNvPicPr>
            <a:picLocks noChangeAspect="1" noChangeArrowheads="1"/>
          </p:cNvPicPr>
          <p:nvPr/>
        </p:nvPicPr>
        <p:blipFill>
          <a:blip r:embed="rId4" cstate="print"/>
          <a:srcRect/>
          <a:stretch>
            <a:fillRect/>
          </a:stretch>
        </p:blipFill>
        <p:spPr bwMode="auto">
          <a:xfrm>
            <a:off x="3886200" y="152400"/>
            <a:ext cx="1712394" cy="6490854"/>
          </a:xfrm>
          <a:prstGeom prst="rect">
            <a:avLst/>
          </a:prstGeom>
          <a:noFill/>
        </p:spPr>
      </p:pic>
      <p:pic>
        <p:nvPicPr>
          <p:cNvPr id="8" name="Picture 2" descr="D:\Manastire_Lisabona\POZE_iNTERNET\Poze_bune\216069.jpg"/>
          <p:cNvPicPr>
            <a:picLocks noChangeAspect="1" noChangeArrowheads="1"/>
          </p:cNvPicPr>
          <p:nvPr/>
        </p:nvPicPr>
        <p:blipFill>
          <a:blip r:embed="rId5" cstate="print"/>
          <a:srcRect/>
          <a:stretch>
            <a:fillRect/>
          </a:stretch>
        </p:blipFill>
        <p:spPr bwMode="auto">
          <a:xfrm>
            <a:off x="1600200" y="-4953000"/>
            <a:ext cx="6248400" cy="13434059"/>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3.33333E-6 -0.23479 L 3.33333E-6 0.7201 " pathEditMode="relative" rAng="0" ptsTypes="AA">
                                      <p:cBhvr>
                                        <p:cTn id="6" dur="5000" fill="hold"/>
                                        <p:tgtEl>
                                          <p:spTgt spid="8"/>
                                        </p:tgtEl>
                                        <p:attrNameLst>
                                          <p:attrName>ppt_x</p:attrName>
                                          <p:attrName>ppt_y</p:attrName>
                                        </p:attrNameLst>
                                      </p:cBhvr>
                                      <p:rCtr x="0" y="47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Manastire_Lisabona\POZE_iNTERNET\Poze_bune\PI19186-hr.jpg"/>
          <p:cNvPicPr>
            <a:picLocks noChangeAspect="1" noChangeArrowheads="1"/>
          </p:cNvPicPr>
          <p:nvPr/>
        </p:nvPicPr>
        <p:blipFill>
          <a:blip r:embed="rId2" cstate="print"/>
          <a:srcRect/>
          <a:stretch>
            <a:fillRect/>
          </a:stretch>
        </p:blipFill>
        <p:spPr bwMode="auto">
          <a:xfrm>
            <a:off x="4572000" y="0"/>
            <a:ext cx="4572000" cy="6858000"/>
          </a:xfrm>
          <a:prstGeom prst="rect">
            <a:avLst/>
          </a:prstGeom>
          <a:noFill/>
        </p:spPr>
      </p:pic>
      <p:pic>
        <p:nvPicPr>
          <p:cNvPr id="3" name="Picture 3" descr="D:\Manastire_Lisabona\POZE_iNTERNET\Poze_bune\PI19186-hr.jpg"/>
          <p:cNvPicPr>
            <a:picLocks noChangeAspect="1" noChangeArrowheads="1"/>
          </p:cNvPicPr>
          <p:nvPr/>
        </p:nvPicPr>
        <p:blipFill>
          <a:blip r:embed="rId2" cstate="print"/>
          <a:srcRect/>
          <a:stretch>
            <a:fillRect/>
          </a:stretch>
        </p:blipFill>
        <p:spPr bwMode="auto">
          <a:xfrm>
            <a:off x="0" y="0"/>
            <a:ext cx="4572000" cy="6858000"/>
          </a:xfrm>
          <a:prstGeom prst="rect">
            <a:avLst/>
          </a:prstGeom>
          <a:noFill/>
        </p:spPr>
      </p:pic>
      <p:pic>
        <p:nvPicPr>
          <p:cNvPr id="5" name="Picture 5" descr="D:\Manastire_Lisabona\POZE_iNTERNET\Poze_bune\216048.jpg"/>
          <p:cNvPicPr>
            <a:picLocks noChangeAspect="1" noChangeArrowheads="1"/>
          </p:cNvPicPr>
          <p:nvPr/>
        </p:nvPicPr>
        <p:blipFill>
          <a:blip r:embed="rId3" cstate="print">
            <a:clrChange>
              <a:clrFrom>
                <a:srgbClr val="040404"/>
              </a:clrFrom>
              <a:clrTo>
                <a:srgbClr val="040404">
                  <a:alpha val="0"/>
                </a:srgbClr>
              </a:clrTo>
            </a:clrChange>
          </a:blip>
          <a:srcRect/>
          <a:stretch>
            <a:fillRect/>
          </a:stretch>
        </p:blipFill>
        <p:spPr bwMode="auto">
          <a:xfrm>
            <a:off x="6172200" y="152399"/>
            <a:ext cx="1642103" cy="6553201"/>
          </a:xfrm>
          <a:prstGeom prst="rect">
            <a:avLst/>
          </a:prstGeom>
          <a:noFill/>
        </p:spPr>
      </p:pic>
      <p:pic>
        <p:nvPicPr>
          <p:cNvPr id="6" name="Picture 6" descr="D:\Manastire_Lisabona\POZE_iNTERNET\Poze_bune\216053.jpg"/>
          <p:cNvPicPr>
            <a:picLocks noChangeAspect="1" noChangeArrowheads="1"/>
          </p:cNvPicPr>
          <p:nvPr/>
        </p:nvPicPr>
        <p:blipFill>
          <a:blip r:embed="rId4" cstate="print"/>
          <a:srcRect/>
          <a:stretch>
            <a:fillRect/>
          </a:stretch>
        </p:blipFill>
        <p:spPr bwMode="auto">
          <a:xfrm>
            <a:off x="3886200" y="152400"/>
            <a:ext cx="1712394" cy="6490854"/>
          </a:xfrm>
          <a:prstGeom prst="rect">
            <a:avLst/>
          </a:prstGeom>
          <a:noFill/>
        </p:spPr>
      </p:pic>
      <p:pic>
        <p:nvPicPr>
          <p:cNvPr id="9" name="Picture 2" descr="D:\Manastire_Lisabona\POZE_iNTERNET\Poze_bune\216072.jpg"/>
          <p:cNvPicPr>
            <a:picLocks noChangeAspect="1" noChangeArrowheads="1"/>
          </p:cNvPicPr>
          <p:nvPr/>
        </p:nvPicPr>
        <p:blipFill>
          <a:blip r:embed="rId5" cstate="print"/>
          <a:srcRect/>
          <a:stretch>
            <a:fillRect/>
          </a:stretch>
        </p:blipFill>
        <p:spPr bwMode="auto">
          <a:xfrm>
            <a:off x="1600200" y="-2362200"/>
            <a:ext cx="6255078" cy="12134851"/>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0.00034 -0.40666 L -0.00034 0.37058 " pathEditMode="relative" rAng="0" ptsTypes="AA">
                                      <p:cBhvr>
                                        <p:cTn id="6" dur="5000" fill="hold"/>
                                        <p:tgtEl>
                                          <p:spTgt spid="9"/>
                                        </p:tgtEl>
                                        <p:attrNameLst>
                                          <p:attrName>ppt_x</p:attrName>
                                          <p:attrName>ppt_y</p:attrName>
                                        </p:attrNameLst>
                                      </p:cBhvr>
                                      <p:rCtr x="0" y="38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Manastire_Lisabona\POZE_iNTERNET\Poze_bune\PI19186-hr.jpg"/>
          <p:cNvPicPr>
            <a:picLocks noChangeAspect="1" noChangeArrowheads="1"/>
          </p:cNvPicPr>
          <p:nvPr/>
        </p:nvPicPr>
        <p:blipFill>
          <a:blip r:embed="rId2" cstate="print"/>
          <a:srcRect/>
          <a:stretch>
            <a:fillRect/>
          </a:stretch>
        </p:blipFill>
        <p:spPr bwMode="auto">
          <a:xfrm>
            <a:off x="4572000" y="0"/>
            <a:ext cx="4572000" cy="6858000"/>
          </a:xfrm>
          <a:prstGeom prst="rect">
            <a:avLst/>
          </a:prstGeom>
          <a:noFill/>
        </p:spPr>
      </p:pic>
      <p:pic>
        <p:nvPicPr>
          <p:cNvPr id="3" name="Picture 3" descr="D:\Manastire_Lisabona\POZE_iNTERNET\Poze_bune\PI19186-hr.jpg"/>
          <p:cNvPicPr>
            <a:picLocks noChangeAspect="1" noChangeArrowheads="1"/>
          </p:cNvPicPr>
          <p:nvPr/>
        </p:nvPicPr>
        <p:blipFill>
          <a:blip r:embed="rId2" cstate="print"/>
          <a:srcRect/>
          <a:stretch>
            <a:fillRect/>
          </a:stretch>
        </p:blipFill>
        <p:spPr bwMode="auto">
          <a:xfrm>
            <a:off x="0" y="0"/>
            <a:ext cx="4572000" cy="6858000"/>
          </a:xfrm>
          <a:prstGeom prst="rect">
            <a:avLst/>
          </a:prstGeom>
          <a:noFill/>
        </p:spPr>
      </p:pic>
      <p:pic>
        <p:nvPicPr>
          <p:cNvPr id="5" name="Picture 5" descr="D:\Manastire_Lisabona\POZE_iNTERNET\Poze_bune\216048.jpg"/>
          <p:cNvPicPr>
            <a:picLocks noChangeAspect="1" noChangeArrowheads="1"/>
          </p:cNvPicPr>
          <p:nvPr/>
        </p:nvPicPr>
        <p:blipFill>
          <a:blip r:embed="rId3" cstate="print">
            <a:clrChange>
              <a:clrFrom>
                <a:srgbClr val="040404"/>
              </a:clrFrom>
              <a:clrTo>
                <a:srgbClr val="040404">
                  <a:alpha val="0"/>
                </a:srgbClr>
              </a:clrTo>
            </a:clrChange>
          </a:blip>
          <a:srcRect/>
          <a:stretch>
            <a:fillRect/>
          </a:stretch>
        </p:blipFill>
        <p:spPr bwMode="auto">
          <a:xfrm>
            <a:off x="6172200" y="152399"/>
            <a:ext cx="1642103" cy="6553201"/>
          </a:xfrm>
          <a:prstGeom prst="rect">
            <a:avLst/>
          </a:prstGeom>
          <a:noFill/>
        </p:spPr>
      </p:pic>
      <p:pic>
        <p:nvPicPr>
          <p:cNvPr id="6" name="Picture 6" descr="D:\Manastire_Lisabona\POZE_iNTERNET\Poze_bune\216053.jpg"/>
          <p:cNvPicPr>
            <a:picLocks noChangeAspect="1" noChangeArrowheads="1"/>
          </p:cNvPicPr>
          <p:nvPr/>
        </p:nvPicPr>
        <p:blipFill>
          <a:blip r:embed="rId4" cstate="print"/>
          <a:srcRect/>
          <a:stretch>
            <a:fillRect/>
          </a:stretch>
        </p:blipFill>
        <p:spPr bwMode="auto">
          <a:xfrm>
            <a:off x="3886200" y="152400"/>
            <a:ext cx="1712394" cy="6490854"/>
          </a:xfrm>
          <a:prstGeom prst="rect">
            <a:avLst/>
          </a:prstGeom>
          <a:noFill/>
        </p:spPr>
      </p:pic>
      <p:pic>
        <p:nvPicPr>
          <p:cNvPr id="7" name="Picture 2" descr="D:\Manastire_Lisabona\POZE_iNTERNET\Poze_bune\228505.jpg"/>
          <p:cNvPicPr>
            <a:picLocks noChangeAspect="1" noChangeArrowheads="1"/>
          </p:cNvPicPr>
          <p:nvPr/>
        </p:nvPicPr>
        <p:blipFill>
          <a:blip r:embed="rId5" cstate="print"/>
          <a:srcRect/>
          <a:stretch>
            <a:fillRect/>
          </a:stretch>
        </p:blipFill>
        <p:spPr bwMode="auto">
          <a:xfrm>
            <a:off x="990600" y="288881"/>
            <a:ext cx="7010401" cy="6340519"/>
          </a:xfrm>
          <a:prstGeom prst="rect">
            <a:avLst/>
          </a:prstGeom>
          <a:noFill/>
        </p:spPr>
      </p:pic>
    </p:spTree>
  </p:cSld>
  <p:clrMapOvr>
    <a:masterClrMapping/>
  </p:clrMapOvr>
  <p:transition spd="slow">
    <p:plus/>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Manastire_Lisabona\POZE_iNTERNET\Poze_bune\PI19186-hr.jpg"/>
          <p:cNvPicPr>
            <a:picLocks noChangeAspect="1" noChangeArrowheads="1"/>
          </p:cNvPicPr>
          <p:nvPr/>
        </p:nvPicPr>
        <p:blipFill>
          <a:blip r:embed="rId2" cstate="print"/>
          <a:srcRect/>
          <a:stretch>
            <a:fillRect/>
          </a:stretch>
        </p:blipFill>
        <p:spPr bwMode="auto">
          <a:xfrm>
            <a:off x="4572000" y="0"/>
            <a:ext cx="4572000" cy="6858000"/>
          </a:xfrm>
          <a:prstGeom prst="rect">
            <a:avLst/>
          </a:prstGeom>
          <a:noFill/>
        </p:spPr>
      </p:pic>
      <p:pic>
        <p:nvPicPr>
          <p:cNvPr id="3" name="Picture 3" descr="D:\Manastire_Lisabona\POZE_iNTERNET\Poze_bune\PI19186-hr.jpg"/>
          <p:cNvPicPr>
            <a:picLocks noChangeAspect="1" noChangeArrowheads="1"/>
          </p:cNvPicPr>
          <p:nvPr/>
        </p:nvPicPr>
        <p:blipFill>
          <a:blip r:embed="rId2" cstate="print"/>
          <a:srcRect/>
          <a:stretch>
            <a:fillRect/>
          </a:stretch>
        </p:blipFill>
        <p:spPr bwMode="auto">
          <a:xfrm>
            <a:off x="0" y="0"/>
            <a:ext cx="4572000" cy="6858000"/>
          </a:xfrm>
          <a:prstGeom prst="rect">
            <a:avLst/>
          </a:prstGeom>
          <a:noFill/>
        </p:spPr>
      </p:pic>
      <p:pic>
        <p:nvPicPr>
          <p:cNvPr id="5" name="Picture 5" descr="D:\Manastire_Lisabona\POZE_iNTERNET\Poze_bune\216048.jpg"/>
          <p:cNvPicPr>
            <a:picLocks noChangeAspect="1" noChangeArrowheads="1"/>
          </p:cNvPicPr>
          <p:nvPr/>
        </p:nvPicPr>
        <p:blipFill>
          <a:blip r:embed="rId3" cstate="print">
            <a:clrChange>
              <a:clrFrom>
                <a:srgbClr val="040404"/>
              </a:clrFrom>
              <a:clrTo>
                <a:srgbClr val="040404">
                  <a:alpha val="0"/>
                </a:srgbClr>
              </a:clrTo>
            </a:clrChange>
          </a:blip>
          <a:srcRect/>
          <a:stretch>
            <a:fillRect/>
          </a:stretch>
        </p:blipFill>
        <p:spPr bwMode="auto">
          <a:xfrm>
            <a:off x="6172200" y="152399"/>
            <a:ext cx="1642103" cy="6553201"/>
          </a:xfrm>
          <a:prstGeom prst="rect">
            <a:avLst/>
          </a:prstGeom>
          <a:noFill/>
        </p:spPr>
      </p:pic>
      <p:pic>
        <p:nvPicPr>
          <p:cNvPr id="6" name="Picture 6" descr="D:\Manastire_Lisabona\POZE_iNTERNET\Poze_bune\216053.jpg"/>
          <p:cNvPicPr>
            <a:picLocks noChangeAspect="1" noChangeArrowheads="1"/>
          </p:cNvPicPr>
          <p:nvPr/>
        </p:nvPicPr>
        <p:blipFill>
          <a:blip r:embed="rId4" cstate="print"/>
          <a:srcRect/>
          <a:stretch>
            <a:fillRect/>
          </a:stretch>
        </p:blipFill>
        <p:spPr bwMode="auto">
          <a:xfrm>
            <a:off x="3886200" y="152400"/>
            <a:ext cx="1712394" cy="6490854"/>
          </a:xfrm>
          <a:prstGeom prst="rect">
            <a:avLst/>
          </a:prstGeom>
          <a:noFill/>
        </p:spPr>
      </p:pic>
      <p:pic>
        <p:nvPicPr>
          <p:cNvPr id="8" name="Picture 2" descr="D:\Manastire_Lisabona\POZE_iNTERNET\Poze_bune\228518.jpg"/>
          <p:cNvPicPr>
            <a:picLocks noChangeAspect="1" noChangeArrowheads="1"/>
          </p:cNvPicPr>
          <p:nvPr/>
        </p:nvPicPr>
        <p:blipFill>
          <a:blip r:embed="rId5" cstate="print"/>
          <a:srcRect/>
          <a:stretch>
            <a:fillRect/>
          </a:stretch>
        </p:blipFill>
        <p:spPr bwMode="auto">
          <a:xfrm>
            <a:off x="1600200" y="-3810000"/>
            <a:ext cx="6248400" cy="12378776"/>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autoRev="1" fill="hold" nodeType="afterEffect">
                                  <p:stCondLst>
                                    <p:cond delay="0"/>
                                  </p:stCondLst>
                                  <p:childTnLst>
                                    <p:animMotion origin="layout" path="M 3.33333E-6 -0.24682 L 3.33333E-6 0.51932 " pathEditMode="relative" rAng="0" ptsTypes="AA">
                                      <p:cBhvr>
                                        <p:cTn id="6" dur="5000" fill="hold"/>
                                        <p:tgtEl>
                                          <p:spTgt spid="8"/>
                                        </p:tgtEl>
                                        <p:attrNameLst>
                                          <p:attrName>ppt_x</p:attrName>
                                          <p:attrName>ppt_y</p:attrName>
                                        </p:attrNameLst>
                                      </p:cBhvr>
                                      <p:rCtr x="0" y="3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3"/>
          <p:cNvSpPr>
            <a:spLocks noGrp="1" noChangeArrowheads="1"/>
          </p:cNvSpPr>
          <p:nvPr>
            <p:ph type="body" idx="4294967295"/>
          </p:nvPr>
        </p:nvSpPr>
        <p:spPr/>
        <p:txBody>
          <a:bodyPr lIns="102306" tIns="51156" rIns="102306" bIns="51156"/>
          <a:lstStyle/>
          <a:p>
            <a:pPr eaLnBrk="1" hangingPunct="1"/>
            <a:endParaRPr lang="ro-RO" smtClean="0"/>
          </a:p>
        </p:txBody>
      </p:sp>
      <p:pic>
        <p:nvPicPr>
          <p:cNvPr id="34819" name="Picture 7" descr="ScreenShot10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34820" name="Picture 9" descr="ligneetoile"/>
          <p:cNvPicPr>
            <a:picLocks noChangeAspect="1" noChangeArrowheads="1" noCrop="1"/>
          </p:cNvPicPr>
          <p:nvPr/>
        </p:nvPicPr>
        <p:blipFill>
          <a:blip r:embed="rId4" cstate="print"/>
          <a:srcRect/>
          <a:stretch>
            <a:fillRect/>
          </a:stretch>
        </p:blipFill>
        <p:spPr bwMode="auto">
          <a:xfrm>
            <a:off x="2124075" y="5157788"/>
            <a:ext cx="4902200" cy="215900"/>
          </a:xfrm>
          <a:prstGeom prst="rect">
            <a:avLst/>
          </a:prstGeom>
          <a:noFill/>
          <a:ln w="9525">
            <a:noFill/>
            <a:miter lim="800000"/>
            <a:headEnd/>
            <a:tailEnd/>
          </a:ln>
        </p:spPr>
      </p:pic>
      <p:sp>
        <p:nvSpPr>
          <p:cNvPr id="34821" name="Rectangle 14"/>
          <p:cNvSpPr>
            <a:spLocks noChangeArrowheads="1"/>
          </p:cNvSpPr>
          <p:nvPr/>
        </p:nvSpPr>
        <p:spPr bwMode="auto">
          <a:xfrm rot="5400000" flipH="1">
            <a:off x="4514056" y="-4469606"/>
            <a:ext cx="115888" cy="9144000"/>
          </a:xfrm>
          <a:prstGeom prst="rect">
            <a:avLst/>
          </a:prstGeom>
          <a:solidFill>
            <a:srgbClr val="3366FF"/>
          </a:solidFill>
          <a:ln w="9525">
            <a:solidFill>
              <a:schemeClr val="tx1"/>
            </a:solidFill>
            <a:miter lim="800000"/>
            <a:headEnd/>
            <a:tailEnd/>
          </a:ln>
        </p:spPr>
        <p:txBody>
          <a:bodyPr rot="10800000" vert="eaVert" wrap="none" lIns="102306" tIns="51156" rIns="102306" bIns="51156" anchor="ctr"/>
          <a:lstStyle/>
          <a:p>
            <a:pPr defTabSz="1023938"/>
            <a:endParaRPr lang="ro-RO" sz="2000">
              <a:solidFill>
                <a:prstClr val="black"/>
              </a:solidFill>
            </a:endParaRPr>
          </a:p>
        </p:txBody>
      </p:sp>
      <p:sp>
        <p:nvSpPr>
          <p:cNvPr id="34822" name="Rectangle 16"/>
          <p:cNvSpPr>
            <a:spLocks noChangeArrowheads="1"/>
          </p:cNvSpPr>
          <p:nvPr/>
        </p:nvSpPr>
        <p:spPr bwMode="auto">
          <a:xfrm rot="5400000" flipH="1">
            <a:off x="4514056" y="2183607"/>
            <a:ext cx="115887" cy="9144000"/>
          </a:xfrm>
          <a:prstGeom prst="rect">
            <a:avLst/>
          </a:prstGeom>
          <a:solidFill>
            <a:srgbClr val="3366FF"/>
          </a:solidFill>
          <a:ln w="9525">
            <a:solidFill>
              <a:schemeClr val="tx1"/>
            </a:solidFill>
            <a:miter lim="800000"/>
            <a:headEnd/>
            <a:tailEnd/>
          </a:ln>
        </p:spPr>
        <p:txBody>
          <a:bodyPr rot="10800000" vert="eaVert" wrap="none" lIns="102306" tIns="51156" rIns="102306" bIns="51156" anchor="ctr"/>
          <a:lstStyle/>
          <a:p>
            <a:pPr defTabSz="1023938"/>
            <a:endParaRPr lang="ro-RO" sz="2000">
              <a:solidFill>
                <a:prstClr val="black"/>
              </a:solidFill>
            </a:endParaRPr>
          </a:p>
        </p:txBody>
      </p:sp>
      <p:pic>
        <p:nvPicPr>
          <p:cNvPr id="34823" name="Image 8" descr="BanHautpageindexminippsmania.jpg">
            <a:hlinkClick r:id="rId5"/>
          </p:cNvPr>
          <p:cNvPicPr>
            <a:picLocks noChangeAspect="1"/>
          </p:cNvPicPr>
          <p:nvPr/>
        </p:nvPicPr>
        <p:blipFill>
          <a:blip r:embed="rId6" cstate="print">
            <a:lum contrast="18000"/>
          </a:blip>
          <a:srcRect/>
          <a:stretch>
            <a:fillRect/>
          </a:stretch>
        </p:blipFill>
        <p:spPr bwMode="auto">
          <a:xfrm>
            <a:off x="3419475" y="741363"/>
            <a:ext cx="2378075" cy="625475"/>
          </a:xfrm>
          <a:prstGeom prst="rect">
            <a:avLst/>
          </a:prstGeom>
          <a:noFill/>
          <a:ln w="9525">
            <a:noFill/>
            <a:miter lim="800000"/>
            <a:headEnd/>
            <a:tailEnd/>
          </a:ln>
        </p:spPr>
      </p:pic>
      <p:pic>
        <p:nvPicPr>
          <p:cNvPr id="34824" name="Image 9" descr="BanHautpageindex.jpg">
            <a:hlinkClick r:id="rId5"/>
          </p:cNvPr>
          <p:cNvPicPr>
            <a:picLocks noChangeAspect="1"/>
          </p:cNvPicPr>
          <p:nvPr/>
        </p:nvPicPr>
        <p:blipFill>
          <a:blip r:embed="rId7" cstate="print">
            <a:lum contrast="42000"/>
          </a:blip>
          <a:srcRect/>
          <a:stretch>
            <a:fillRect/>
          </a:stretch>
        </p:blipFill>
        <p:spPr bwMode="auto">
          <a:xfrm>
            <a:off x="2087563" y="3959225"/>
            <a:ext cx="5032375" cy="530225"/>
          </a:xfrm>
          <a:prstGeom prst="rect">
            <a:avLst/>
          </a:prstGeom>
          <a:noFill/>
          <a:ln w="9525">
            <a:noFill/>
            <a:miter lim="800000"/>
            <a:headEnd/>
            <a:tailEnd/>
          </a:ln>
        </p:spPr>
      </p:pic>
      <p:sp>
        <p:nvSpPr>
          <p:cNvPr id="77833" name="Rectangle 10"/>
          <p:cNvSpPr>
            <a:spLocks noChangeArrowheads="1"/>
          </p:cNvSpPr>
          <p:nvPr/>
        </p:nvSpPr>
        <p:spPr bwMode="auto">
          <a:xfrm>
            <a:off x="2120900" y="4506913"/>
            <a:ext cx="4902200" cy="649287"/>
          </a:xfrm>
          <a:prstGeom prst="rect">
            <a:avLst/>
          </a:prstGeom>
          <a:gradFill rotWithShape="1">
            <a:gsLst>
              <a:gs pos="0">
                <a:schemeClr val="accent1"/>
              </a:gs>
              <a:gs pos="50000">
                <a:schemeClr val="accent1">
                  <a:gamma/>
                  <a:tint val="0"/>
                  <a:invGamma/>
                </a:schemeClr>
              </a:gs>
              <a:gs pos="100000">
                <a:schemeClr val="accent1"/>
              </a:gs>
            </a:gsLst>
            <a:lin ang="5400000" scaled="1"/>
          </a:gradFill>
          <a:ln w="76200">
            <a:solidFill>
              <a:srgbClr val="66CCFF"/>
            </a:solidFill>
            <a:miter lim="800000"/>
            <a:headEnd/>
            <a:tailEnd/>
          </a:ln>
        </p:spPr>
        <p:txBody>
          <a:bodyPr lIns="102306" tIns="0" rIns="102306" bIns="0"/>
          <a:lstStyle/>
          <a:p>
            <a:pPr algn="ctr" defTabSz="1023938">
              <a:defRPr/>
            </a:pPr>
            <a:r>
              <a:rPr lang="fr-CA" sz="3000">
                <a:solidFill>
                  <a:srgbClr val="FF0066"/>
                </a:solidFill>
              </a:rPr>
              <a:t> </a:t>
            </a:r>
            <a:r>
              <a:rPr lang="fr-CA" sz="3300" b="1">
                <a:solidFill>
                  <a:srgbClr val="66CCFF"/>
                </a:solidFill>
                <a:latin typeface="Arial Rounded MT Bold" pitchFamily="34" charset="0"/>
                <a:hlinkClick r:id="rId8"/>
              </a:rPr>
              <a:t>http://ppsmania.fr</a:t>
            </a:r>
            <a:endParaRPr lang="fr-CA" sz="900">
              <a:solidFill>
                <a:srgbClr val="66CCFF"/>
              </a:solidFill>
              <a:latin typeface="Arial Rounded MT Bold" pitchFamily="34" charset="0"/>
            </a:endParaRPr>
          </a:p>
        </p:txBody>
      </p:sp>
      <p:sp>
        <p:nvSpPr>
          <p:cNvPr id="77834" name="Text Box 10"/>
          <p:cNvSpPr txBox="1">
            <a:spLocks noChangeArrowheads="1"/>
          </p:cNvSpPr>
          <p:nvPr/>
        </p:nvSpPr>
        <p:spPr bwMode="auto">
          <a:xfrm>
            <a:off x="0" y="6116638"/>
            <a:ext cx="9144000" cy="485775"/>
          </a:xfrm>
          <a:prstGeom prst="rect">
            <a:avLst/>
          </a:prstGeom>
          <a:noFill/>
          <a:ln w="9525">
            <a:noFill/>
            <a:miter lim="800000"/>
            <a:headEnd/>
            <a:tailEnd/>
          </a:ln>
          <a:effectLst/>
        </p:spPr>
        <p:txBody>
          <a:bodyPr lIns="102306" tIns="51156" rIns="102306" bIns="51156">
            <a:spAutoFit/>
          </a:bodyPr>
          <a:lstStyle/>
          <a:p>
            <a:pPr algn="ctr" defTabSz="1023938">
              <a:spcBef>
                <a:spcPct val="50000"/>
              </a:spcBef>
              <a:defRPr/>
            </a:pPr>
            <a:r>
              <a:rPr lang="fr-FR" sz="2200" b="1">
                <a:solidFill>
                  <a:srgbClr val="0000FF"/>
                </a:solidFill>
                <a:effectLst>
                  <a:outerShdw blurRad="38100" dist="38100" dir="2700000" algn="tl">
                    <a:srgbClr val="FFFFFF"/>
                  </a:outerShdw>
                </a:effectLst>
              </a:rPr>
              <a:t>Clic gauche pour arrêter</a:t>
            </a:r>
          </a:p>
        </p:txBody>
      </p:sp>
      <p:sp>
        <p:nvSpPr>
          <p:cNvPr id="77835" name="Text Box 11"/>
          <p:cNvSpPr txBox="1">
            <a:spLocks noChangeArrowheads="1"/>
          </p:cNvSpPr>
          <p:nvPr/>
        </p:nvSpPr>
        <p:spPr bwMode="auto">
          <a:xfrm>
            <a:off x="0" y="182563"/>
            <a:ext cx="9144000" cy="381000"/>
          </a:xfrm>
          <a:prstGeom prst="rect">
            <a:avLst/>
          </a:prstGeom>
          <a:noFill/>
          <a:ln w="9525">
            <a:noFill/>
            <a:miter lim="800000"/>
            <a:headEnd/>
            <a:tailEnd/>
          </a:ln>
          <a:effectLst/>
        </p:spPr>
        <p:txBody>
          <a:bodyPr lIns="102306" tIns="0" rIns="102306" bIns="0">
            <a:spAutoFit/>
          </a:bodyPr>
          <a:lstStyle/>
          <a:p>
            <a:pPr algn="ctr" defTabSz="1023938">
              <a:spcBef>
                <a:spcPct val="50000"/>
              </a:spcBef>
              <a:defRPr/>
            </a:pPr>
            <a:r>
              <a:rPr lang="fr-FR" sz="2100" b="1">
                <a:solidFill>
                  <a:srgbClr val="0000FF"/>
                </a:solidFill>
                <a:effectLst>
                  <a:outerShdw blurRad="38100" dist="38100" dir="2700000" algn="tl">
                    <a:srgbClr val="FFFFFF"/>
                  </a:outerShdw>
                </a:effectLst>
              </a:rPr>
              <a:t>Je fais partie des 200 créateurs de PPSMANIA, tous bénévoles</a:t>
            </a:r>
            <a:r>
              <a:rPr lang="fr-FR" sz="2500" b="1">
                <a:solidFill>
                  <a:srgbClr val="0000FF"/>
                </a:solidFill>
                <a:effectLst>
                  <a:outerShdw blurRad="38100" dist="38100" dir="2700000" algn="tl">
                    <a:srgbClr val="FFFFFF"/>
                  </a:outerShdw>
                </a:effectLst>
              </a:rPr>
              <a:t>.</a:t>
            </a:r>
          </a:p>
        </p:txBody>
      </p:sp>
    </p:spTree>
    <p:extLst>
      <p:ext uri="{BB962C8B-B14F-4D97-AF65-F5344CB8AC3E}">
        <p14:creationId xmlns="" xmlns:p14="http://schemas.microsoft.com/office/powerpoint/2010/main" val="228619300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mph" presetSubtype="0" repeatCount="indefinite" fill="hold" nodeType="withEffect">
                                  <p:stCondLst>
                                    <p:cond delay="0"/>
                                  </p:stCondLst>
                                  <p:iterate type="lt">
                                    <p:tmPct val="10000"/>
                                  </p:iterate>
                                  <p:childTnLst>
                                    <p:set>
                                      <p:cBhvr override="childStyle">
                                        <p:cTn id="6" dur="500" autoRev="1" fill="hold"/>
                                        <p:tgtEl>
                                          <p:spTgt spid="77833">
                                            <p:txEl>
                                              <p:pRg st="0" end="0"/>
                                            </p:txEl>
                                          </p:spTgt>
                                        </p:tgtEl>
                                        <p:attrNameLst>
                                          <p:attrName>style.color</p:attrName>
                                        </p:attrNameLst>
                                      </p:cBhvr>
                                      <p:to>
                                        <p:clrVal>
                                          <a:srgbClr val="0000FF"/>
                                        </p:clrVal>
                                      </p:to>
                                    </p:set>
                                    <p:set>
                                      <p:cBhvr>
                                        <p:cTn id="7" dur="500" autoRev="1" fill="hold"/>
                                        <p:tgtEl>
                                          <p:spTgt spid="77833">
                                            <p:txEl>
                                              <p:pRg st="0" end="0"/>
                                            </p:txEl>
                                          </p:spTgt>
                                        </p:tgtEl>
                                        <p:attrNameLst>
                                          <p:attrName>fillcolor</p:attrName>
                                        </p:attrNameLst>
                                      </p:cBhvr>
                                      <p:to>
                                        <p:clrVal>
                                          <a:srgbClr val="0000FF"/>
                                        </p:clrVal>
                                      </p:to>
                                    </p:set>
                                    <p:set>
                                      <p:cBhvr>
                                        <p:cTn id="8" dur="500" autoRev="1" fill="hold"/>
                                        <p:tgtEl>
                                          <p:spTgt spid="7783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964</TotalTime>
  <Words>321</Words>
  <Application>Microsoft Office PowerPoint</Application>
  <PresentationFormat>On-screen Show (4:3)</PresentationFormat>
  <Paragraphs>85</Paragraphs>
  <Slides>48</Slides>
  <Notes>2</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Test</dc:creator>
  <cp:lastModifiedBy>Test</cp:lastModifiedBy>
  <cp:revision>110</cp:revision>
  <dcterms:created xsi:type="dcterms:W3CDTF">2016-01-15T21:43:32Z</dcterms:created>
  <dcterms:modified xsi:type="dcterms:W3CDTF">2016-01-19T12:38:07Z</dcterms:modified>
</cp:coreProperties>
</file>