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89" r:id="rId2"/>
    <p:sldId id="271" r:id="rId3"/>
    <p:sldId id="272" r:id="rId4"/>
    <p:sldId id="290" r:id="rId5"/>
    <p:sldId id="275" r:id="rId6"/>
    <p:sldId id="285" r:id="rId7"/>
    <p:sldId id="284" r:id="rId8"/>
    <p:sldId id="287" r:id="rId9"/>
    <p:sldId id="292" r:id="rId10"/>
    <p:sldId id="296" r:id="rId11"/>
    <p:sldId id="257" r:id="rId12"/>
    <p:sldId id="313" r:id="rId13"/>
    <p:sldId id="260" r:id="rId14"/>
    <p:sldId id="261" r:id="rId15"/>
    <p:sldId id="263" r:id="rId16"/>
    <p:sldId id="267" r:id="rId17"/>
    <p:sldId id="268" r:id="rId18"/>
    <p:sldId id="278" r:id="rId19"/>
    <p:sldId id="281" r:id="rId20"/>
    <p:sldId id="282" r:id="rId21"/>
    <p:sldId id="298" r:id="rId22"/>
    <p:sldId id="299" r:id="rId23"/>
    <p:sldId id="315" r:id="rId24"/>
    <p:sldId id="316" r:id="rId25"/>
    <p:sldId id="317" r:id="rId26"/>
    <p:sldId id="318" r:id="rId27"/>
    <p:sldId id="319" r:id="rId28"/>
    <p:sldId id="320" r:id="rId29"/>
    <p:sldId id="321" r:id="rId3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TLVW/WE/vj0ULV2OFFfWA==" hashData="OWXNfsBWxWY6e81LwfzMDjuiPe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2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8CF68F-603C-4120-AE66-883732394AB6}" type="datetimeFigureOut">
              <a:rPr lang="es-ES" smtClean="0"/>
              <a:pPr/>
              <a:t>09/01/2013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4978D5-0289-4899-8446-23A977C3AEF9}" type="slidenum">
              <a:rPr lang="es-ES" smtClean="0"/>
              <a:pPr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89566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06DD2-CBA4-4517-94C4-BD84106209F1}" type="datetimeFigureOut">
              <a:rPr lang="es-ES" smtClean="0"/>
              <a:pPr/>
              <a:t>09/01/2013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2C852-FD26-4FC7-B5BB-C48CBA3D285D}" type="slidenum">
              <a:rPr lang="es-ES" smtClean="0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06DD2-CBA4-4517-94C4-BD84106209F1}" type="datetimeFigureOut">
              <a:rPr lang="es-ES" smtClean="0"/>
              <a:pPr/>
              <a:t>09/01/2013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2C852-FD26-4FC7-B5BB-C48CBA3D285D}" type="slidenum">
              <a:rPr lang="es-ES" smtClean="0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06DD2-CBA4-4517-94C4-BD84106209F1}" type="datetimeFigureOut">
              <a:rPr lang="es-ES" smtClean="0"/>
              <a:pPr/>
              <a:t>09/01/2013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2C852-FD26-4FC7-B5BB-C48CBA3D285D}" type="slidenum">
              <a:rPr lang="es-ES" smtClean="0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06DD2-CBA4-4517-94C4-BD84106209F1}" type="datetimeFigureOut">
              <a:rPr lang="es-ES" smtClean="0"/>
              <a:pPr/>
              <a:t>09/01/2013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2C852-FD26-4FC7-B5BB-C48CBA3D285D}" type="slidenum">
              <a:rPr lang="es-ES" smtClean="0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06DD2-CBA4-4517-94C4-BD84106209F1}" type="datetimeFigureOut">
              <a:rPr lang="es-ES" smtClean="0"/>
              <a:pPr/>
              <a:t>09/01/2013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2C852-FD26-4FC7-B5BB-C48CBA3D285D}" type="slidenum">
              <a:rPr lang="es-ES" smtClean="0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06DD2-CBA4-4517-94C4-BD84106209F1}" type="datetimeFigureOut">
              <a:rPr lang="es-ES" smtClean="0"/>
              <a:pPr/>
              <a:t>09/01/2013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2C852-FD26-4FC7-B5BB-C48CBA3D285D}" type="slidenum">
              <a:rPr lang="es-ES" smtClean="0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06DD2-CBA4-4517-94C4-BD84106209F1}" type="datetimeFigureOut">
              <a:rPr lang="es-ES" smtClean="0"/>
              <a:pPr/>
              <a:t>09/01/2013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2C852-FD26-4FC7-B5BB-C48CBA3D285D}" type="slidenum">
              <a:rPr lang="es-ES" smtClean="0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06DD2-CBA4-4517-94C4-BD84106209F1}" type="datetimeFigureOut">
              <a:rPr lang="es-ES" smtClean="0"/>
              <a:pPr/>
              <a:t>09/01/2013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2C852-FD26-4FC7-B5BB-C48CBA3D285D}" type="slidenum">
              <a:rPr lang="es-ES" smtClean="0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06DD2-CBA4-4517-94C4-BD84106209F1}" type="datetimeFigureOut">
              <a:rPr lang="es-ES" smtClean="0"/>
              <a:pPr/>
              <a:t>09/01/2013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2C852-FD26-4FC7-B5BB-C48CBA3D285D}" type="slidenum">
              <a:rPr lang="es-ES" smtClean="0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06DD2-CBA4-4517-94C4-BD84106209F1}" type="datetimeFigureOut">
              <a:rPr lang="es-ES" smtClean="0"/>
              <a:pPr/>
              <a:t>09/01/2013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2C852-FD26-4FC7-B5BB-C48CBA3D285D}" type="slidenum">
              <a:rPr lang="es-ES" smtClean="0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06DD2-CBA4-4517-94C4-BD84106209F1}" type="datetimeFigureOut">
              <a:rPr lang="es-ES" smtClean="0"/>
              <a:pPr/>
              <a:t>09/01/2013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2C852-FD26-4FC7-B5BB-C48CBA3D285D}" type="slidenum">
              <a:rPr lang="es-ES" smtClean="0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706DD2-CBA4-4517-94C4-BD84106209F1}" type="datetimeFigureOut">
              <a:rPr lang="es-ES" smtClean="0"/>
              <a:pPr/>
              <a:t>09/01/2013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72C852-FD26-4FC7-B5BB-C48CBA3D285D}" type="slidenum">
              <a:rPr lang="es-ES" smtClean="0"/>
              <a:pPr/>
              <a:t>‹N°›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4" Type="http://schemas.openxmlformats.org/officeDocument/2006/relationships/image" Target="../media/image4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4" Type="http://schemas.openxmlformats.org/officeDocument/2006/relationships/image" Target="../media/image4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Relationship Id="rId4" Type="http://schemas.openxmlformats.org/officeDocument/2006/relationships/image" Target="../media/image5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4" Type="http://schemas.openxmlformats.org/officeDocument/2006/relationships/image" Target="../media/image5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Relationship Id="rId4" Type="http://schemas.openxmlformats.org/officeDocument/2006/relationships/image" Target="../media/image5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5071686 copia.jpe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707233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785918" y="642918"/>
            <a:ext cx="557216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0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 I N T R A</a:t>
            </a:r>
            <a:endParaRPr lang="es-ES" sz="8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5881">
        <p:circle/>
        <p:sndAc>
          <p:stSnd loop="1">
            <p:snd r:embed="rId2" name="Foi Deus.wav"/>
          </p:stSnd>
        </p:sndAc>
      </p:transition>
    </mc:Choice>
    <mc:Fallback>
      <p:transition spd="slow" advTm="5881">
        <p:circle/>
        <p:sndAc>
          <p:stSnd loop="1">
            <p:snd r:embed="rId2" name="Foi Deu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80649" y="928670"/>
            <a:ext cx="8963351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s-ES" sz="20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Pertenece al distrito regional de Lisboa. El núcleo urbano está formado por tres </a:t>
            </a:r>
          </a:p>
          <a:p>
            <a:pPr algn="just"/>
            <a:r>
              <a:rPr lang="es-ES" sz="20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agrupaciones diferentes:</a:t>
            </a:r>
          </a:p>
          <a:p>
            <a:pPr algn="just"/>
            <a:endParaRPr lang="es-ES" sz="2000" b="1" dirty="0" smtClean="0">
              <a:solidFill>
                <a:schemeClr val="bg2">
                  <a:lumMod val="40000"/>
                  <a:lumOff val="60000"/>
                </a:schemeClr>
              </a:solidFill>
            </a:endParaRPr>
          </a:p>
          <a:p>
            <a:pPr algn="just">
              <a:buFont typeface="Arial" charset="0"/>
              <a:buChar char="•"/>
            </a:pPr>
            <a:r>
              <a:rPr lang="es-ES" sz="20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Sintra-Vila (Villa histórica)</a:t>
            </a:r>
          </a:p>
          <a:p>
            <a:pPr algn="just">
              <a:buFont typeface="Arial" charset="0"/>
              <a:buChar char="•"/>
            </a:pPr>
            <a:r>
              <a:rPr lang="es-ES" sz="2000" b="1" dirty="0" err="1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Estefânia</a:t>
            </a:r>
            <a:r>
              <a:rPr lang="es-ES" sz="20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 (proximidades del ferrocarril)</a:t>
            </a:r>
          </a:p>
          <a:p>
            <a:pPr algn="just">
              <a:buFont typeface="Arial" charset="0"/>
              <a:buChar char="•"/>
            </a:pPr>
            <a:r>
              <a:rPr lang="es-ES" sz="20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Sao Pedro de Sintra, a dos km. del centro.</a:t>
            </a:r>
          </a:p>
          <a:p>
            <a:pPr algn="just">
              <a:buFont typeface="Arial" charset="0"/>
              <a:buChar char="•"/>
            </a:pPr>
            <a:endParaRPr lang="es-ES" sz="2000" b="1" dirty="0" smtClean="0">
              <a:solidFill>
                <a:schemeClr val="bg2">
                  <a:lumMod val="40000"/>
                  <a:lumOff val="60000"/>
                </a:schemeClr>
              </a:solidFill>
            </a:endParaRPr>
          </a:p>
          <a:p>
            <a:pPr algn="just"/>
            <a:r>
              <a:rPr lang="es-ES" sz="20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También comprende una extensa zona de frondosos bosques en los que se ubican</a:t>
            </a:r>
          </a:p>
          <a:p>
            <a:pPr algn="just"/>
            <a:r>
              <a:rPr lang="es-ES" sz="20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ricas mansiones rodeadas de jardines y vegetación exuberante y exótica</a:t>
            </a:r>
          </a:p>
          <a:p>
            <a:pPr algn="just"/>
            <a:endParaRPr lang="es-ES" sz="2000" b="1" dirty="0" smtClean="0">
              <a:solidFill>
                <a:schemeClr val="bg2">
                  <a:lumMod val="40000"/>
                  <a:lumOff val="60000"/>
                </a:schemeClr>
              </a:solidFill>
            </a:endParaRPr>
          </a:p>
          <a:p>
            <a:pPr algn="just"/>
            <a:r>
              <a:rPr lang="es-ES" sz="20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Tanto la villa como el entorno, fueron declarados por la UNESCO, Paisaje Cultural y</a:t>
            </a:r>
          </a:p>
          <a:p>
            <a:pPr algn="just"/>
            <a:r>
              <a:rPr lang="es-ES" sz="20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Patrimonio de la Humanidad.</a:t>
            </a:r>
          </a:p>
          <a:p>
            <a:pPr algn="just"/>
            <a:endParaRPr lang="es-ES" sz="2000" b="1" dirty="0" smtClean="0">
              <a:solidFill>
                <a:schemeClr val="bg2">
                  <a:lumMod val="40000"/>
                  <a:lumOff val="60000"/>
                </a:schemeClr>
              </a:solidFill>
            </a:endParaRPr>
          </a:p>
          <a:p>
            <a:pPr algn="just"/>
            <a:r>
              <a:rPr lang="es-ES" sz="20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Debido a su clima suave (de carácter mediterráneo) y al gran atractivo paisajístico, </a:t>
            </a:r>
          </a:p>
          <a:p>
            <a:pPr algn="just"/>
            <a:r>
              <a:rPr lang="es-ES" sz="20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la ciudad de Sintra fue elegida, primero por los musulmanes y más tarde por los</a:t>
            </a:r>
          </a:p>
          <a:p>
            <a:pPr algn="just"/>
            <a:r>
              <a:rPr lang="es-ES" sz="20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monarcas  lusos,  como lugar de residencia estival</a:t>
            </a:r>
            <a:endParaRPr lang="es-ES" sz="2000" b="1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spd="slow" advTm="3570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5071622 copia.jpe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P5071619 copia.jpe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P5071619 copia.jpe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071802" y="357166"/>
            <a:ext cx="28575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rgbClr val="336600"/>
                </a:solidFill>
                <a:latin typeface="Broadway" pitchFamily="82" charset="0"/>
              </a:rPr>
              <a:t>Castillo dos </a:t>
            </a:r>
            <a:r>
              <a:rPr lang="es-ES" sz="2000" dirty="0" err="1" smtClean="0">
                <a:solidFill>
                  <a:srgbClr val="336600"/>
                </a:solidFill>
                <a:latin typeface="Broadway" pitchFamily="82" charset="0"/>
              </a:rPr>
              <a:t>mouros</a:t>
            </a:r>
            <a:endParaRPr lang="es-ES" sz="2000" dirty="0">
              <a:solidFill>
                <a:srgbClr val="336600"/>
              </a:solidFill>
              <a:latin typeface="Broadway" pitchFamily="82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1029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5071688 copia.jpe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5071669 copia.jpe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0" y="0"/>
            <a:ext cx="9286908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123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5071616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P5071680 copia.jpe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-32" y="-24"/>
            <a:ext cx="9144032" cy="6858024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110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5071675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500562" y="0"/>
            <a:ext cx="4643438" cy="6858000"/>
          </a:xfrm>
          <a:prstGeom prst="rect">
            <a:avLst/>
          </a:prstGeom>
        </p:spPr>
      </p:pic>
      <p:pic>
        <p:nvPicPr>
          <p:cNvPr id="5" name="4 Imagen" descr="P5071665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0" y="0"/>
            <a:ext cx="4500562" cy="6858001"/>
          </a:xfrm>
          <a:prstGeom prst="rect">
            <a:avLst/>
          </a:prstGeom>
        </p:spPr>
      </p:pic>
      <p:pic>
        <p:nvPicPr>
          <p:cNvPr id="6" name="5 Imagen" descr="P5071665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</p:spPr>
      </p:pic>
      <p:pic>
        <p:nvPicPr>
          <p:cNvPr id="7" name="6 Imagen" descr="P5071675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4643438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627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5071663 copia.jpe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4929190" cy="6858000"/>
          </a:xfrm>
          <a:prstGeom prst="rect">
            <a:avLst/>
          </a:prstGeom>
        </p:spPr>
      </p:pic>
      <p:pic>
        <p:nvPicPr>
          <p:cNvPr id="4" name="3 Imagen" descr="P5071664 copia.jpe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4929190" y="0"/>
            <a:ext cx="4571996" cy="6858000"/>
          </a:xfrm>
          <a:prstGeom prst="rect">
            <a:avLst/>
          </a:prstGeom>
        </p:spPr>
      </p:pic>
      <p:pic>
        <p:nvPicPr>
          <p:cNvPr id="5" name="4 Imagen" descr="P5071663 copia.jpe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102674" y="99392"/>
            <a:ext cx="4755077" cy="6615756"/>
          </a:xfrm>
          <a:prstGeom prst="sun">
            <a:avLst/>
          </a:prstGeom>
        </p:spPr>
      </p:pic>
      <p:pic>
        <p:nvPicPr>
          <p:cNvPr id="6" name="5 Imagen" descr="P5071664 copia.jpe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5024423" y="1"/>
            <a:ext cx="4476761" cy="6715148"/>
          </a:xfrm>
          <a:prstGeom prst="sun">
            <a:avLst/>
          </a:prstGeom>
        </p:spPr>
      </p:pic>
    </p:spTree>
    <p:custDataLst>
      <p:tags r:id="rId1"/>
    </p:custDataLst>
  </p:cSld>
  <p:clrMapOvr>
    <a:masterClrMapping/>
  </p:clrMapOvr>
  <p:transition spd="slow" advTm="567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5071671 copia.jpe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P5071625 copia.jpe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0" y="0"/>
            <a:ext cx="9144000" cy="6856832"/>
          </a:xfrm>
          <a:prstGeom prst="rect">
            <a:avLst/>
          </a:prstGeom>
        </p:spPr>
      </p:pic>
      <p:pic>
        <p:nvPicPr>
          <p:cNvPr id="5" name="4 Imagen" descr="P507162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961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5071697 copia.jpe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-9102" y="0"/>
            <a:ext cx="9187038" cy="6858000"/>
          </a:xfrm>
          <a:prstGeom prst="rect">
            <a:avLst/>
          </a:prstGeom>
        </p:spPr>
      </p:pic>
      <p:pic>
        <p:nvPicPr>
          <p:cNvPr id="3" name="2 Imagen" descr="P5071615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P507162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000364" y="428604"/>
            <a:ext cx="28076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PALACIO REAL DE SINTRA</a:t>
            </a:r>
            <a:endParaRPr lang="es-ES" sz="2000" dirty="0"/>
          </a:p>
        </p:txBody>
      </p:sp>
    </p:spTree>
    <p:custDataLst>
      <p:tags r:id="rId1"/>
    </p:custDataLst>
  </p:cSld>
  <p:clrMapOvr>
    <a:masterClrMapping/>
  </p:clrMapOvr>
  <p:transition spd="slow" advTm="2271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5071715 copia.jpe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5071706 copia.jpe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-21672" y="-55092"/>
            <a:ext cx="9165672" cy="6913092"/>
          </a:xfrm>
          <a:prstGeom prst="rect">
            <a:avLst/>
          </a:prstGeom>
        </p:spPr>
      </p:pic>
      <p:pic>
        <p:nvPicPr>
          <p:cNvPr id="8" name="7 Imagen" descr="P5071698 copia.jpe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0" y="-142900"/>
            <a:ext cx="9143999" cy="7000901"/>
          </a:xfrm>
          <a:prstGeom prst="rect">
            <a:avLst/>
          </a:prstGeom>
        </p:spPr>
      </p:pic>
      <p:pic>
        <p:nvPicPr>
          <p:cNvPr id="10" name="9 Imagen" descr="P5071742 copia.jpeg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-142908" y="-142900"/>
            <a:ext cx="9261538" cy="7053310"/>
          </a:xfrm>
          <a:prstGeom prst="rect">
            <a:avLst/>
          </a:prstGeom>
        </p:spPr>
      </p:pic>
      <p:pic>
        <p:nvPicPr>
          <p:cNvPr id="11" name="10 Imagen" descr="P5071703 copia.jpeg"/>
          <p:cNvPicPr>
            <a:picLocks noChangeAspect="1"/>
          </p:cNvPicPr>
          <p:nvPr/>
        </p:nvPicPr>
        <p:blipFill>
          <a:blip r:embed="rId7" cstate="screen"/>
          <a:stretch>
            <a:fillRect/>
          </a:stretch>
        </p:blipFill>
        <p:spPr>
          <a:xfrm>
            <a:off x="-142908" y="-285775"/>
            <a:ext cx="9286908" cy="7243794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3691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5071560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P5071563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5071561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785918" y="285728"/>
            <a:ext cx="552010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PALACIO DE LA PEÑA</a:t>
            </a:r>
            <a:endParaRPr lang="es-ES" sz="4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custDataLst>
      <p:tags r:id="rId1"/>
    </p:custDataLst>
  </p:cSld>
  <p:clrMapOvr>
    <a:masterClrMapping/>
  </p:clrMapOvr>
  <p:transition spd="slow" advTm="1606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xit" presetSubtype="0" fill="hold" grpId="1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5071559.COPIA.JPE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3" name="2 Imagen" descr="1558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168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5071582.copia.jpe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P5071577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5071577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36479" y="0"/>
            <a:ext cx="9144001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090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5071586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P5071587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6" name="5 Imagen" descr="P5071587 - copia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280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5071609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3 Marcador de contenido" descr="P5071592.copia.jpe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174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5071578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P5071606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0" y="0"/>
            <a:ext cx="9144000" cy="6861558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316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5071574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P5071580.copia.jpe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488" y="428604"/>
            <a:ext cx="35208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336600"/>
                </a:solidFill>
                <a:latin typeface="Broadway" pitchFamily="82" charset="0"/>
              </a:rPr>
              <a:t>Entorno del palacio </a:t>
            </a:r>
            <a:endParaRPr lang="es-ES" sz="2400" dirty="0">
              <a:solidFill>
                <a:srgbClr val="336600"/>
              </a:solidFill>
              <a:latin typeface="Broadway" pitchFamily="82" charset="0"/>
            </a:endParaRPr>
          </a:p>
        </p:txBody>
      </p:sp>
    </p:spTree>
  </p:cSld>
  <p:clrMapOvr>
    <a:masterClrMapping/>
  </p:clrMapOvr>
  <p:transition spd="slow" advTm="853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507163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30" y="0"/>
            <a:ext cx="912247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 descr="P507163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14290"/>
            <a:ext cx="8501122" cy="64294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5 Rectángulo"/>
          <p:cNvSpPr/>
          <p:nvPr/>
        </p:nvSpPr>
        <p:spPr>
          <a:xfrm>
            <a:off x="1357290" y="714356"/>
            <a:ext cx="679250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4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QUINTA DE LA REGALEIRA</a:t>
            </a:r>
            <a:endParaRPr lang="es-ES" sz="48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519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5071654 copia.jpe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P5071649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5071648 copia.jpe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444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5071655 copia.jpe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P5071656 copia.jpe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83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5071744 copia-JPE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"/>
            <a:ext cx="9144000" cy="6858001"/>
          </a:xfrm>
          <a:prstGeom prst="rect">
            <a:avLst/>
          </a:prstGeom>
        </p:spPr>
      </p:pic>
      <p:pic>
        <p:nvPicPr>
          <p:cNvPr id="4" name="3 Imagen" descr="P5071748 copia.JPE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0" y="-2"/>
            <a:ext cx="9144000" cy="6858001"/>
          </a:xfrm>
          <a:prstGeom prst="rect">
            <a:avLst/>
          </a:prstGeom>
        </p:spPr>
      </p:pic>
      <p:pic>
        <p:nvPicPr>
          <p:cNvPr id="6" name="5 Imagen" descr="P5071746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285984" y="285728"/>
            <a:ext cx="45541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CABO DE ROCA</a:t>
            </a:r>
            <a:endParaRPr lang="es-E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402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5071764 copia.JPE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P5071766 copia.JPE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675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507177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142852"/>
            <a:ext cx="8858312" cy="6572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Rectángulo"/>
          <p:cNvSpPr/>
          <p:nvPr/>
        </p:nvSpPr>
        <p:spPr>
          <a:xfrm>
            <a:off x="2714612" y="285728"/>
            <a:ext cx="316625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4800" b="1" cap="all" dirty="0" smtClean="0">
                <a:ln/>
                <a:solidFill>
                  <a:srgbClr val="1F497D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C A S C A I S</a:t>
            </a:r>
            <a:endParaRPr lang="es-ES" sz="4800" b="1" cap="all" dirty="0">
              <a:ln/>
              <a:solidFill>
                <a:srgbClr val="1F497D"/>
              </a:solidFill>
              <a:effectLst>
                <a:outerShdw blurRad="19685" dist="12700" dir="5400000" algn="tl" rotWithShape="0">
                  <a:srgbClr val="4F81BD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78738564"/>
      </p:ext>
    </p:extLst>
  </p:cSld>
  <p:clrMapOvr>
    <a:masterClrMapping/>
  </p:clrMapOvr>
  <p:transition spd="slow" advTm="585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285720" y="1285860"/>
            <a:ext cx="87154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 Fue puerto privilegiado en tiempo  de los romanos, musulmanes y árabes, por </a:t>
            </a:r>
          </a:p>
          <a:p>
            <a:r>
              <a:rPr lang="es-ES" b="1" dirty="0" smtClean="0"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encontrarse en una bahía muy protegida.</a:t>
            </a:r>
          </a:p>
          <a:p>
            <a:endParaRPr lang="es-ES" b="1" dirty="0" smtClean="0">
              <a:solidFill>
                <a:srgbClr val="1F497D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b="1" dirty="0" smtClean="0"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 Consiguió su independencia al mismo tiempo que Lisboa y le fue otorgado el título </a:t>
            </a:r>
          </a:p>
          <a:p>
            <a:r>
              <a:rPr lang="es-ES" b="1" dirty="0" smtClean="0"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de villa a mediados del siglo XIV.</a:t>
            </a:r>
          </a:p>
          <a:p>
            <a:endParaRPr lang="es-ES" b="1" dirty="0" smtClean="0">
              <a:solidFill>
                <a:srgbClr val="1F497D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b="1" dirty="0" smtClean="0"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 Sus inicios como centro turístico y de vacaciones comienzan en la década de 1870,</a:t>
            </a:r>
          </a:p>
          <a:p>
            <a:r>
              <a:rPr lang="es-ES" b="1" dirty="0" smtClean="0"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cuando el rey Luis I convirtió  su fortaleza en un palacio de verano. Una parte de este </a:t>
            </a:r>
          </a:p>
          <a:p>
            <a:r>
              <a:rPr lang="es-ES" b="1" dirty="0" smtClean="0"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palacio sigue siendo hoy residencia veraniega del presidente de Portugal.</a:t>
            </a:r>
          </a:p>
          <a:p>
            <a:r>
              <a:rPr lang="es-ES" b="1" dirty="0" smtClean="0"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es-ES" b="1" dirty="0" smtClean="0"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 Cerca de la ciudad, aparece un espectacular acantilado, surcado de profundas grutas</a:t>
            </a:r>
          </a:p>
          <a:p>
            <a:r>
              <a:rPr lang="es-ES" b="1" dirty="0" smtClean="0"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y grietas, llamado Boca do Inferno, donde en días de temporal, el agua penetra por</a:t>
            </a:r>
          </a:p>
          <a:p>
            <a:r>
              <a:rPr lang="es-ES" b="1" dirty="0" smtClean="0"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las grietas produciendo un ruido estrepitoso, golpeando bruscamente las rocas hasta</a:t>
            </a:r>
          </a:p>
          <a:p>
            <a:r>
              <a:rPr lang="es-ES" b="1" dirty="0" smtClean="0"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gran altura.</a:t>
            </a:r>
            <a:endParaRPr lang="es-ES" b="1" dirty="0">
              <a:solidFill>
                <a:srgbClr val="1F497D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2852599"/>
      </p:ext>
    </p:extLst>
  </p:cSld>
  <p:clrMapOvr>
    <a:masterClrMapping/>
  </p:clrMapOvr>
  <p:transition spd="slow" advTm="3574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5071770 copia.jpe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P5071769 copia.jpe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P5071775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85029022"/>
      </p:ext>
    </p:extLst>
  </p:cSld>
  <p:clrMapOvr>
    <a:masterClrMapping/>
  </p:clrMapOvr>
  <p:transition spd="slow" advTm="1255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5071777 copia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3" name="2 Imagen" descr="P5071778 copia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51455933"/>
      </p:ext>
    </p:extLst>
  </p:cSld>
  <p:clrMapOvr>
    <a:masterClrMapping/>
  </p:clrMapOvr>
  <p:transition spd="slow" advTm="753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5071792 copia.jpe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P5071789 copia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70950013"/>
      </p:ext>
    </p:extLst>
  </p:cSld>
  <p:clrMapOvr>
    <a:masterClrMapping/>
  </p:clrMapOvr>
  <p:transition spd="slow" advTm="751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5071787 copia.jpe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P5071793 copia.jpe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75623542"/>
      </p:ext>
    </p:extLst>
  </p:cSld>
  <p:clrMapOvr>
    <a:masterClrMapping/>
  </p:clrMapOvr>
  <p:transition spd="slow" advTm="790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5071750 copia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214290"/>
            <a:ext cx="8858312" cy="65008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 descr="P5071750 copia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428604"/>
            <a:ext cx="8176871" cy="6000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13 CuadroTexto"/>
          <p:cNvSpPr txBox="1"/>
          <p:nvPr/>
        </p:nvSpPr>
        <p:spPr>
          <a:xfrm>
            <a:off x="2357422" y="2071678"/>
            <a:ext cx="42466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002060"/>
                </a:solidFill>
                <a:latin typeface="Algerian" pitchFamily="82" charset="0"/>
              </a:rPr>
              <a:t>FOTOGRAFÍA Y DISEÑO:   MAGDALENA</a:t>
            </a:r>
            <a:endParaRPr lang="es-ES" b="1" dirty="0">
              <a:solidFill>
                <a:srgbClr val="002060"/>
              </a:solidFill>
              <a:latin typeface="Algerian" pitchFamily="8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79401073"/>
      </p:ext>
    </p:extLst>
  </p:cSld>
  <p:clrMapOvr>
    <a:masterClrMapping/>
  </p:clrMapOvr>
  <p:transition spd="slow" advTm="3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4.9|3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3.4|3.2|7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7.8|7.2|6.9|4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5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6.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2.8|4.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4.7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3.9|9.9|2.4|3.3|3|3.4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1360</TotalTime>
  <Words>309</Words>
  <Application>Microsoft Office PowerPoint</Application>
  <PresentationFormat>Affichage à l'écran (4:3)</PresentationFormat>
  <Paragraphs>39</Paragraphs>
  <Slides>29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0" baseType="lpstr">
      <vt:lpstr>Tema de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POR_TIERRAS_DE_PORTUGAL</dc:title>
  <dc:creator>Magdalena</dc:creator>
  <cp:lastModifiedBy>Magdalena</cp:lastModifiedBy>
  <cp:revision>88</cp:revision>
  <dcterms:created xsi:type="dcterms:W3CDTF">2011-05-11T08:56:42Z</dcterms:created>
  <dcterms:modified xsi:type="dcterms:W3CDTF">2013-01-08T23:38:08Z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