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0"/>
  </p:notesMasterIdLst>
  <p:sldIdLst>
    <p:sldId id="258" r:id="rId2"/>
    <p:sldId id="314" r:id="rId3"/>
    <p:sldId id="311" r:id="rId4"/>
    <p:sldId id="261" r:id="rId5"/>
    <p:sldId id="271" r:id="rId6"/>
    <p:sldId id="272" r:id="rId7"/>
    <p:sldId id="275" r:id="rId8"/>
    <p:sldId id="277" r:id="rId9"/>
    <p:sldId id="278" r:id="rId10"/>
    <p:sldId id="281" r:id="rId11"/>
    <p:sldId id="269" r:id="rId12"/>
    <p:sldId id="266" r:id="rId13"/>
    <p:sldId id="267" r:id="rId14"/>
    <p:sldId id="279" r:id="rId15"/>
    <p:sldId id="280" r:id="rId16"/>
    <p:sldId id="274" r:id="rId17"/>
    <p:sldId id="259" r:id="rId18"/>
    <p:sldId id="309" r:id="rId19"/>
    <p:sldId id="265" r:id="rId20"/>
    <p:sldId id="262" r:id="rId21"/>
    <p:sldId id="264" r:id="rId22"/>
    <p:sldId id="270" r:id="rId23"/>
    <p:sldId id="268" r:id="rId24"/>
    <p:sldId id="313" r:id="rId25"/>
    <p:sldId id="282" r:id="rId26"/>
    <p:sldId id="283" r:id="rId27"/>
    <p:sldId id="284" r:id="rId28"/>
    <p:sldId id="289" r:id="rId29"/>
    <p:sldId id="291" r:id="rId30"/>
    <p:sldId id="292" r:id="rId31"/>
    <p:sldId id="305" r:id="rId32"/>
    <p:sldId id="285" r:id="rId33"/>
    <p:sldId id="286" r:id="rId34"/>
    <p:sldId id="290" r:id="rId35"/>
    <p:sldId id="315" r:id="rId36"/>
    <p:sldId id="316" r:id="rId37"/>
    <p:sldId id="300" r:id="rId38"/>
    <p:sldId id="302" r:id="rId39"/>
    <p:sldId id="303" r:id="rId40"/>
    <p:sldId id="296" r:id="rId41"/>
    <p:sldId id="304" r:id="rId42"/>
    <p:sldId id="297" r:id="rId43"/>
    <p:sldId id="308" r:id="rId44"/>
    <p:sldId id="299" r:id="rId45"/>
    <p:sldId id="298" r:id="rId46"/>
    <p:sldId id="294" r:id="rId47"/>
    <p:sldId id="295" r:id="rId48"/>
    <p:sldId id="273" r:id="rId49"/>
  </p:sldIdLst>
  <p:sldSz cx="9145588" cy="5713413"/>
  <p:notesSz cx="6858000" cy="9144000"/>
  <p:embeddedFontLst>
    <p:embeddedFont>
      <p:font typeface="Maiandra GD" pitchFamily="34" charset="0"/>
      <p:regular r:id="rId51"/>
    </p:embeddedFont>
    <p:embeddedFont>
      <p:font typeface="Calibri" pitchFamily="34" charset="0"/>
      <p:regular r:id="rId52"/>
      <p:bold r:id="rId53"/>
      <p:italic r:id="rId54"/>
      <p:boldItalic r:id="rId55"/>
    </p:embeddedFont>
  </p:embeddedFontLst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YJn7JTjPhcx9177ew5rLg==" hashData="Z9o9T1LlnVsABCjgzaedps3H8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6D60"/>
    <a:srgbClr val="988A7C"/>
    <a:srgbClr val="DAD4C4"/>
    <a:srgbClr val="E4D8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720" y="-90"/>
      </p:cViewPr>
      <p:guideLst>
        <p:guide orient="horz" pos="180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DFBE5B-AB91-4841-85C7-2778A83EB0A5}" type="datetimeFigureOut">
              <a:rPr lang="pt-PT" smtClean="0"/>
              <a:t>21-09-2018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1D27B-05B1-4313-8BA4-DEE2C21F8E5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7195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1D27B-05B1-4313-8BA4-DEE2C21F8E50}" type="slidenum">
              <a:rPr lang="pt-PT" smtClean="0"/>
              <a:t>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6775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1D27B-05B1-4313-8BA4-DEE2C21F8E50}" type="slidenum">
              <a:rPr lang="pt-PT" smtClean="0"/>
              <a:t>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3768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993AF-5CDF-446B-BFFC-FF7D0EDBDC8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162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C854C-4D06-43A5-9DDF-455117E6052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32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976E1-D5BC-4342-9104-4F691D63CA1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707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655D5-42C0-423A-B38D-8AB316B5933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983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31FEE-C933-4704-BA63-3564A22CC82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446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E01D6-B6D9-47C5-804D-C6ABCBC392B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4723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C6A7-D4EC-40FF-8D7F-000D6633CBE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0783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4B140-E8B3-4C83-9485-EC9AA25DB37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26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5D28D-7E7F-44F5-B262-C37D00111CD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479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7364B-22D1-4A0A-873E-FC3A614A975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760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17B06-3A48-4CFF-8004-A93463EE376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196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D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31188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31188" cy="377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pt-PT" smtClean="0"/>
              <a:t>Clique para editar os estilos de texto do modelo global</a:t>
            </a:r>
          </a:p>
          <a:p>
            <a:pPr lvl="1"/>
            <a:r>
              <a:rPr lang="pt-PT" altLang="pt-PT" smtClean="0"/>
              <a:t>Segundo nível</a:t>
            </a:r>
          </a:p>
          <a:p>
            <a:pPr lvl="2"/>
            <a:r>
              <a:rPr lang="pt-PT" altLang="pt-PT" smtClean="0"/>
              <a:t>Terceiro nível</a:t>
            </a:r>
          </a:p>
          <a:p>
            <a:pPr lvl="3"/>
            <a:r>
              <a:rPr lang="pt-PT" altLang="pt-PT" smtClean="0"/>
              <a:t>Quarto nível</a:t>
            </a:r>
          </a:p>
          <a:p>
            <a:pPr lvl="4"/>
            <a:r>
              <a:rPr lang="pt-PT" alt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2238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2238"/>
            <a:ext cx="28971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4788" y="5202238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6AAD3B9-CA69-4F81-A83F-2A3580F83D2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jp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874" y="4922121"/>
            <a:ext cx="209550" cy="142875"/>
          </a:xfrm>
          <a:prstGeom prst="rect">
            <a:avLst/>
          </a:prstGeom>
        </p:spPr>
      </p:pic>
      <p:cxnSp>
        <p:nvCxnSpPr>
          <p:cNvPr id="19" name="Conexão recta 18"/>
          <p:cNvCxnSpPr/>
          <p:nvPr/>
        </p:nvCxnSpPr>
        <p:spPr>
          <a:xfrm>
            <a:off x="8417793" y="-167630"/>
            <a:ext cx="0" cy="5997304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xão recta 25"/>
          <p:cNvCxnSpPr/>
          <p:nvPr/>
        </p:nvCxnSpPr>
        <p:spPr>
          <a:xfrm>
            <a:off x="8451701" y="-72829"/>
            <a:ext cx="0" cy="5873928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xão recta 27"/>
          <p:cNvCxnSpPr/>
          <p:nvPr/>
        </p:nvCxnSpPr>
        <p:spPr>
          <a:xfrm>
            <a:off x="8485609" y="-64790"/>
            <a:ext cx="0" cy="581826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242" y="5112689"/>
            <a:ext cx="494531" cy="19447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3770" y="5247716"/>
            <a:ext cx="1395869" cy="38401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276" y="1215703"/>
            <a:ext cx="408467" cy="43773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fade/>
        <p:sndAc>
          <p:stSnd loop="1">
            <p:snd r:embed="rId2" name="Medieval Ballad - The Essence of Life-.wav"/>
          </p:stSnd>
        </p:sndAc>
      </p:transition>
    </mc:Choice>
    <mc:Fallback xmlns="">
      <p:transition spd="slow" advTm="7000">
        <p:fade/>
        <p:sndAc>
          <p:stSnd loop="1">
            <p:snd r:embed="rId9" name="Medieval Ballad - The Essence of Life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7620234" y="2833898"/>
            <a:ext cx="15253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Após o terremoto de 1755 e o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conse-quente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 incêndio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, grande parte da igreja,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 três naves com cerca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de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70 metros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de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compri-mento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, acabou por ruir,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perdendo-se assim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uma grande parte do seu valioso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espólio.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1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7" cy="580903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010" y="4991927"/>
            <a:ext cx="987638" cy="40237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35" y="680614"/>
            <a:ext cx="8369117" cy="435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87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7617784" y="4841435"/>
            <a:ext cx="1527803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Nave lateral sul.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3"/>
          <a:stretch/>
        </p:blipFill>
        <p:spPr>
          <a:xfrm>
            <a:off x="0" y="0"/>
            <a:ext cx="9145587" cy="5760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865520" y="4483273"/>
            <a:ext cx="1760418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Planta da antiga igreja.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" y="0"/>
            <a:ext cx="4281251" cy="571341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914" y="522403"/>
            <a:ext cx="2826095" cy="3998515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6248766" y="2943114"/>
            <a:ext cx="893193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Ruínas a </a:t>
            </a:r>
          </a:p>
          <a:p>
            <a:pPr algn="ctr"/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céu aberto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372671" y="1103099"/>
            <a:ext cx="625492" cy="2769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smtClean="0">
                <a:solidFill>
                  <a:schemeClr val="bg1">
                    <a:lumMod val="85000"/>
                  </a:schemeClr>
                </a:solidFill>
                <a:latin typeface="Maiandra GD" panose="020E0502030308020204" pitchFamily="34" charset="0"/>
              </a:rPr>
              <a:t>Museu</a:t>
            </a:r>
            <a:endParaRPr lang="pt-PT" sz="1200" dirty="0">
              <a:solidFill>
                <a:schemeClr val="bg1">
                  <a:lumMod val="85000"/>
                </a:schemeClr>
              </a:solidFill>
              <a:latin typeface="Maiandra GD" panose="020E0502030308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03609" y="4662801"/>
            <a:ext cx="166404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S. João Nepomuceno.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XVIII, Lisboa. 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12746" y="4654907"/>
            <a:ext cx="1532842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Janela Manuelina.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Lisboa.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07740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blinds dir="vert"/>
      </p:transition>
    </mc:Choice>
    <mc:Fallback xmlns="">
      <p:transition spd="slow" advTm="1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07740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17784" y="4654907"/>
            <a:ext cx="1527803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Janelão gótico do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transepto.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8" y="0"/>
            <a:ext cx="7607740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22910" y="4293469"/>
            <a:ext cx="1596719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No corpo da nave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norte, estão expostas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lápides e artefactos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 várias épocas.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00133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" y="0"/>
            <a:ext cx="4281251" cy="571341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559" y="0"/>
            <a:ext cx="4281251" cy="57134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617784" y="4656906"/>
            <a:ext cx="1527803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Mísulas e capitéis.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+mn-lt"/>
              </a:rPr>
              <a:t>III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Lisboa. 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0266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0266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17784" y="4470241"/>
            <a:ext cx="1610121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Túmulo de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D. Francisco de Faria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em estilo Manuelino.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17785" y="4654907"/>
            <a:ext cx="1556836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Ornamento superior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do túmulo.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7" cy="580903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738" y="4584898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01" y="706194"/>
            <a:ext cx="8411785" cy="384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9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17784" y="4656097"/>
            <a:ext cx="1491513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T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eto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da antiga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capela-mor.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17784" y="4656906"/>
            <a:ext cx="1527803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Estão aqui várias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arcas túmulares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…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05935" y="1738486"/>
            <a:ext cx="1635529" cy="34163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…entre elas e ao centro da capela está a de D. Fernando I, encomendada por 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ele próprio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. </a:t>
            </a:r>
            <a:b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</a:b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Obra-prima da escultura gótica em Portugal, pela grande beleza e riqueza dos pormenores, pelo 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seu tamanho e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 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forma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.</a:t>
            </a:r>
            <a:b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</a:b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Chama a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atenção</a:t>
            </a: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por 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não ter a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repre-sentação 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do rei na parte superior, mas assim foi decidido por ele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:blinds dir="vert"/>
      </p:transition>
    </mc:Choice>
    <mc:Fallback xmlns="">
      <p:transition spd="slow" advTm="2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26663" y="1375310"/>
            <a:ext cx="1518925" cy="378565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Em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1875 este túmu-lo 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foi transportado do convento de São Francisco, em Santarém, para este museu, a mando do arquiteto Joaquim Possidónio da Silva, que o encontrou em mau estado de conservação e vandalizado.</a:t>
            </a:r>
            <a:b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</a:b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A tampa apresenta escudos de Portugal e medalhões, onde podemos ver as figuras de Cristo, 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S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. Pedro e S. Paulo e o próprio 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D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. Fernando</a:t>
            </a:r>
            <a:r>
              <a:rPr lang="pt-PT" sz="1200">
                <a:solidFill>
                  <a:srgbClr val="7A6D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1200" smtClean="0">
                <a:solidFill>
                  <a:srgbClr val="7A6D6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…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:blinds dir="vert"/>
      </p:transition>
    </mc:Choice>
    <mc:Fallback xmlns="">
      <p:transition spd="slow" advTm="3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17785" y="3747392"/>
            <a:ext cx="1635529" cy="1384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…nas faces laterais </a:t>
            </a: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vê-se escudos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 Portugal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, figuras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religiosas e laicas.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</a:t>
            </a:r>
            <a:r>
              <a:rPr lang="pt-PT" sz="1200" dirty="0" smtClean="0">
                <a:solidFill>
                  <a:srgbClr val="7A6D6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V (c.1382).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O túmulo foi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restau-rado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 em 2001/2002.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7623867" y="4301390"/>
            <a:ext cx="15278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Na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testeira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da arca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. Francisco de Assis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aparece com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grande relevância.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5" y="-2892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2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622857" y="3936826"/>
            <a:ext cx="1554849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O túmulo de Fernão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Sanches, filho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bastardo do rei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D. Dinis, é da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pri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-</a:t>
            </a:r>
          </a:p>
          <a:p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meira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 metade do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V.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05" y="-2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2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617784" y="3919070"/>
            <a:ext cx="1491513" cy="12003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Arca tumular em estilo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barroco da 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Rainha D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. Maria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Ana de Áustria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(Reconstituição).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+mj-lt"/>
              </a:rPr>
              <a:t>III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Lisboa.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610584" y="3562610"/>
            <a:ext cx="1635530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Fragmentos de pila-</a:t>
            </a:r>
          </a:p>
          <a:p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res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 de origem</a:t>
            </a: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moçárabe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são um testemunho do culto e arte cristã em Lisboa durante o domínio muçulmano.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X, Lisboa.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17785" y="4296057"/>
            <a:ext cx="155844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Reprodução em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madeira do túmulo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 D. Nuno Alvares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Pereira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9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2" name="Rectângulo 1"/>
          <p:cNvSpPr/>
          <p:nvPr/>
        </p:nvSpPr>
        <p:spPr>
          <a:xfrm>
            <a:off x="7618394" y="2648248"/>
            <a:ext cx="149090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Esta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sala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dedicada às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coleções de dois dos arqueólogos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portugueses mais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importantes do século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X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X, Possidónio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da Silva e o Conde </a:t>
            </a:r>
            <a:r>
              <a:rPr lang="pt-PT" sz="1200">
                <a:solidFill>
                  <a:srgbClr val="7A6D60"/>
                </a:solidFill>
                <a:latin typeface="Maiandra GD" panose="020E0502030308020204" pitchFamily="34" charset="0"/>
              </a:rPr>
              <a:t>de </a:t>
            </a:r>
            <a:endParaRPr lang="pt-PT" sz="120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S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. Januário,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contam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com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sarcófagos egípcios e múmias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procedentes do Perú.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" y="3795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17785" y="4656906"/>
            <a:ext cx="1536126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Sarcófago.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V-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V a.C., Egito.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26016" y="4662801"/>
            <a:ext cx="1492160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Múmia – mulher.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Perú. 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17784" y="4656906"/>
            <a:ext cx="1527803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Múmia – criança.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Perú. 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0" y="0"/>
            <a:ext cx="7610266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25482" y="3747436"/>
            <a:ext cx="1520106" cy="1384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Placas de alabastro</a:t>
            </a: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representando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a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(esq. para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dir.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)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“Traição”</a:t>
            </a:r>
          </a:p>
          <a:p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“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Flagelação”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“Lamentação”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“Ressureição”.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7620234" y="4469257"/>
            <a:ext cx="15288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Pedras de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armas </a:t>
            </a:r>
            <a:r>
              <a:rPr lang="pt-PT" sz="1200" dirty="0">
                <a:solidFill>
                  <a:srgbClr val="7A6D60"/>
                </a:solidFill>
                <a:latin typeface="Maiandra GD" panose="020E0502030308020204" pitchFamily="34" charset="0"/>
              </a:rPr>
              <a:t>de grande interesse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heráldico.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620235" y="4108731"/>
            <a:ext cx="1525354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Peças sacras, </a:t>
            </a:r>
            <a:r>
              <a:rPr lang="pt-PT" sz="1200" dirty="0" err="1" smtClean="0">
                <a:solidFill>
                  <a:srgbClr val="7A6D60"/>
                </a:solidFill>
                <a:latin typeface="Maiandra GD" panose="020E0502030308020204" pitchFamily="34" charset="0"/>
              </a:rPr>
              <a:t>lápi-des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utensílios pré-históricos contam um pouco da história de Portugal.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17785" y="4108803"/>
            <a:ext cx="1529586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Deposição de Cristo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no túmulo.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Painel dos Passos 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da Paixão.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XV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, Lisboa.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" y="0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617785" y="4478982"/>
            <a:ext cx="1407758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Maqueta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da igreja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no 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séc. X</a:t>
            </a:r>
            <a:r>
              <a:rPr lang="pt-PT" sz="1200" dirty="0" smtClean="0">
                <a:solidFill>
                  <a:srgbClr val="7A6D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V.</a:t>
            </a:r>
          </a:p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2001, Lisboa.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" y="-1"/>
            <a:ext cx="7617884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449" y="3795"/>
            <a:ext cx="2209139" cy="571341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617785" y="2241966"/>
            <a:ext cx="153599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Imagens </a:t>
            </a:r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e formação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b="1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Clara Moura</a:t>
            </a:r>
          </a:p>
          <a:p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pt-PT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Música de fundo</a:t>
            </a:r>
            <a:endParaRPr lang="pt-PT" sz="1200" dirty="0" smtClean="0">
              <a:solidFill>
                <a:srgbClr val="7A6D60"/>
              </a:solidFill>
              <a:latin typeface="Maiandra GD" panose="020E0502030308020204" pitchFamily="34" charset="0"/>
            </a:endParaRPr>
          </a:p>
          <a:p>
            <a:r>
              <a:rPr lang="en-US" sz="1200" b="1" smtClean="0">
                <a:solidFill>
                  <a:srgbClr val="7A6D60"/>
                </a:solidFill>
                <a:latin typeface="Maiandra GD" panose="020E0502030308020204" pitchFamily="34" charset="0"/>
              </a:rPr>
              <a:t>Balada medieval</a:t>
            </a:r>
          </a:p>
          <a:p>
            <a:r>
              <a:rPr lang="en-US" sz="1200">
                <a:solidFill>
                  <a:srgbClr val="7A6D60"/>
                </a:solidFill>
                <a:latin typeface="Maiandra GD" panose="020E0502030308020204" pitchFamily="34" charset="0"/>
              </a:rPr>
              <a:t>"</a:t>
            </a:r>
            <a:r>
              <a:rPr lang="en-US" sz="1200" b="1" smtClean="0">
                <a:solidFill>
                  <a:srgbClr val="7A6D60"/>
                </a:solidFill>
                <a:latin typeface="Maiandra GD" panose="020E0502030308020204" pitchFamily="34" charset="0"/>
              </a:rPr>
              <a:t>A essência da vida</a:t>
            </a:r>
            <a:r>
              <a:rPr lang="en-US" sz="1200" smtClean="0">
                <a:solidFill>
                  <a:srgbClr val="7A6D60"/>
                </a:solidFill>
                <a:latin typeface="Maiandra GD" panose="020E0502030308020204" pitchFamily="34" charset="0"/>
              </a:rPr>
              <a:t>"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617785" y="4840755"/>
            <a:ext cx="1535998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rgbClr val="7A6D60"/>
                </a:solidFill>
                <a:latin typeface="Maiandra GD" panose="020E0502030308020204" pitchFamily="34" charset="0"/>
              </a:rPr>
              <a:t>Fachada posterior.</a:t>
            </a:r>
            <a:endParaRPr lang="pt-PT" sz="1200" dirty="0">
              <a:solidFill>
                <a:srgbClr val="7A6D60"/>
              </a:solidFill>
              <a:latin typeface="Maiandra GD" panose="020E0502030308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491" y="5088954"/>
            <a:ext cx="987638" cy="40237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610266" cy="571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1997</TotalTime>
  <Words>481</Words>
  <Application>Microsoft Office PowerPoint</Application>
  <PresentationFormat>Personalizados</PresentationFormat>
  <Paragraphs>94</Paragraphs>
  <Slides>48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48</vt:i4>
      </vt:variant>
    </vt:vector>
  </HeadingPairs>
  <TitlesOfParts>
    <vt:vector size="52" baseType="lpstr">
      <vt:lpstr>Arial</vt:lpstr>
      <vt:lpstr>Maiandra GD</vt:lpstr>
      <vt:lpstr>Calibri</vt:lpstr>
      <vt:lpstr>Modelo de apresentação predefinido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CCDR Algarve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mmoura</dc:creator>
  <cp:lastModifiedBy>HouseOfMoura</cp:lastModifiedBy>
  <cp:revision>137</cp:revision>
  <dcterms:created xsi:type="dcterms:W3CDTF">2014-04-17T10:26:14Z</dcterms:created>
  <dcterms:modified xsi:type="dcterms:W3CDTF">2018-09-21T19:44:42Z</dcterms:modified>
</cp:coreProperties>
</file>