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9"/>
  </p:notesMasterIdLst>
  <p:sldIdLst>
    <p:sldId id="263" r:id="rId2"/>
    <p:sldId id="318" r:id="rId3"/>
    <p:sldId id="264" r:id="rId4"/>
    <p:sldId id="294" r:id="rId5"/>
    <p:sldId id="295" r:id="rId6"/>
    <p:sldId id="296" r:id="rId7"/>
    <p:sldId id="299" r:id="rId8"/>
    <p:sldId id="303" r:id="rId9"/>
    <p:sldId id="302" r:id="rId10"/>
    <p:sldId id="308" r:id="rId11"/>
    <p:sldId id="298" r:id="rId12"/>
    <p:sldId id="304" r:id="rId13"/>
    <p:sldId id="305" r:id="rId14"/>
    <p:sldId id="301" r:id="rId15"/>
    <p:sldId id="319" r:id="rId16"/>
    <p:sldId id="309" r:id="rId17"/>
    <p:sldId id="306" r:id="rId18"/>
    <p:sldId id="311" r:id="rId19"/>
    <p:sldId id="310" r:id="rId20"/>
    <p:sldId id="313" r:id="rId21"/>
    <p:sldId id="265" r:id="rId22"/>
    <p:sldId id="292" r:id="rId23"/>
    <p:sldId id="262" r:id="rId24"/>
    <p:sldId id="268" r:id="rId25"/>
    <p:sldId id="269" r:id="rId26"/>
    <p:sldId id="273" r:id="rId27"/>
    <p:sldId id="271" r:id="rId28"/>
    <p:sldId id="325" r:id="rId29"/>
    <p:sldId id="272" r:id="rId30"/>
    <p:sldId id="307" r:id="rId31"/>
    <p:sldId id="278" r:id="rId32"/>
    <p:sldId id="316" r:id="rId33"/>
    <p:sldId id="326" r:id="rId34"/>
    <p:sldId id="283" r:id="rId35"/>
    <p:sldId id="282" r:id="rId36"/>
    <p:sldId id="280" r:id="rId37"/>
    <p:sldId id="281" r:id="rId38"/>
    <p:sldId id="293" r:id="rId39"/>
    <p:sldId id="320" r:id="rId40"/>
    <p:sldId id="322" r:id="rId41"/>
    <p:sldId id="289" r:id="rId42"/>
    <p:sldId id="284" r:id="rId43"/>
    <p:sldId id="290" r:id="rId44"/>
    <p:sldId id="291" r:id="rId45"/>
    <p:sldId id="288" r:id="rId46"/>
    <p:sldId id="314" r:id="rId47"/>
    <p:sldId id="324" r:id="rId48"/>
  </p:sldIdLst>
  <p:sldSz cx="9145588" cy="5713413"/>
  <p:notesSz cx="6858000" cy="9144000"/>
  <p:embeddedFontLst>
    <p:embeddedFont>
      <p:font typeface="Maiandra GD" pitchFamily="34" charset="0"/>
      <p:regular r:id="rId50"/>
    </p:embeddedFont>
    <p:embeddedFont>
      <p:font typeface="Brush455 BT" pitchFamily="66" charset="0"/>
      <p:regular r:id="rId51"/>
    </p:embeddedFont>
    <p:embeddedFont>
      <p:font typeface="Calibri" pitchFamily="34" charset="0"/>
      <p:regular r:id="rId52"/>
      <p:bold r:id="rId53"/>
      <p:italic r:id="rId54"/>
      <p:boldItalic r:id="rId55"/>
    </p:embeddedFont>
  </p:embeddedFontLst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dkti1ZNZBYgpOHE1wxhHg==" hashData="v7iNUr4lMzjUKhjSc97dhqSd2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DF531B"/>
    <a:srgbClr val="7B7B7B"/>
    <a:srgbClr val="6F6F6F"/>
    <a:srgbClr val="6D6D6D"/>
    <a:srgbClr val="EDE3C5"/>
    <a:srgbClr val="AB4015"/>
    <a:srgbClr val="D78E23"/>
    <a:srgbClr val="E7DBC3"/>
    <a:srgbClr val="E7F4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31" autoAdjust="0"/>
    <p:restoredTop sz="94648" autoAdjust="0"/>
  </p:normalViewPr>
  <p:slideViewPr>
    <p:cSldViewPr>
      <p:cViewPr>
        <p:scale>
          <a:sx n="100" d="100"/>
          <a:sy n="100" d="100"/>
        </p:scale>
        <p:origin x="-636" y="-72"/>
      </p:cViewPr>
      <p:guideLst>
        <p:guide orient="horz" pos="1800"/>
        <p:guide pos="2881"/>
      </p:guideLst>
    </p:cSldViewPr>
  </p:slideViewPr>
  <p:outlineViewPr>
    <p:cViewPr>
      <p:scale>
        <a:sx n="33" d="100"/>
        <a:sy n="33" d="100"/>
      </p:scale>
      <p:origin x="0" y="6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7" d="100"/>
        <a:sy n="8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44A7D-10B6-42C8-B228-0E4540030DEF}" type="datetimeFigureOut">
              <a:rPr lang="pt-PT" smtClean="0"/>
              <a:t>02-02-2019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592858-E7D3-44B9-9E0B-A1BC086F040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1080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592858-E7D3-44B9-9E0B-A1BC086F0401}" type="slidenum">
              <a:rPr lang="pt-PT" smtClean="0"/>
              <a:t>13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220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31BA9-F5B5-42A9-AB18-B90F512A81A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063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10768-1F11-4737-8071-47C37D15963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3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C8B6B-C143-4F2F-A612-C792D69BA5C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31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30798-45C7-4A98-8A25-1D82C4D681E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6761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DB879-B38E-4247-AFAF-25229E0DCD6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333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97577-441E-4FD4-8A80-09402F57568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082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0C950-F748-41D3-82F7-894022A84E1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338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D0594-AD18-4B37-A69C-0C2610BA93B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623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390D20-38A8-426C-A72E-E65C7AFEE8C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08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2A64C-1F1F-4183-9B7F-38978779A08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069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9300F-BC00-4223-8308-B04575E3AF2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2561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31188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PT" smtClean="0"/>
              <a:t>Clique para editar o estilo do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31188" cy="377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PT" smtClean="0"/>
              <a:t>Clique para editar os estilos de texto do modelo global</a:t>
            </a:r>
          </a:p>
          <a:p>
            <a:pPr lvl="1"/>
            <a:r>
              <a:rPr lang="pt-PT" altLang="pt-PT" smtClean="0"/>
              <a:t>Segundo nível</a:t>
            </a:r>
          </a:p>
          <a:p>
            <a:pPr lvl="2"/>
            <a:r>
              <a:rPr lang="pt-PT" altLang="pt-PT" smtClean="0"/>
              <a:t>Terceiro nível</a:t>
            </a:r>
          </a:p>
          <a:p>
            <a:pPr lvl="3"/>
            <a:r>
              <a:rPr lang="pt-PT" altLang="pt-PT" smtClean="0"/>
              <a:t>Quarto nível</a:t>
            </a:r>
          </a:p>
          <a:p>
            <a:pPr lvl="4"/>
            <a:r>
              <a:rPr lang="pt-PT" alt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2238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2238"/>
            <a:ext cx="28971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4788" y="5202238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D7D3A02-5AB7-4FE2-B6BC-CF43C6E5C9D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bin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1588"/>
            <a:ext cx="76200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723" y="342132"/>
            <a:ext cx="6317898" cy="130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onexão recta 2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3"/>
          <p:cNvSpPr txBox="1"/>
          <p:nvPr/>
        </p:nvSpPr>
        <p:spPr>
          <a:xfrm>
            <a:off x="7485702" y="4809492"/>
            <a:ext cx="84830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pt-PT" sz="2000" dirty="0" smtClean="0">
                <a:solidFill>
                  <a:schemeClr val="bg1">
                    <a:lumMod val="95000"/>
                  </a:schemeClr>
                </a:solidFill>
                <a:latin typeface="Brush455 BT" pitchFamily="66" charset="0"/>
              </a:rPr>
              <a:t>Lisboa</a:t>
            </a:r>
            <a:endParaRPr lang="pt-PT" sz="2000" dirty="0">
              <a:solidFill>
                <a:schemeClr val="bg1">
                  <a:lumMod val="95000"/>
                </a:schemeClr>
              </a:solidFill>
              <a:latin typeface="Brush455 BT" pitchFamily="66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905" y="4700871"/>
            <a:ext cx="209550" cy="1428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2405" y="5122050"/>
            <a:ext cx="494531" cy="194479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7073618" y="5288421"/>
            <a:ext cx="1276311" cy="24622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000" dirty="0">
                <a:solidFill>
                  <a:schemeClr val="bg1">
                    <a:lumMod val="95000"/>
                  </a:schemeClr>
                </a:solidFill>
                <a:latin typeface="Maiandra GD" pitchFamily="34" charset="0"/>
              </a:rPr>
              <a:t>Avanço </a:t>
            </a:r>
            <a:r>
              <a:rPr lang="pt-PT" sz="1000" dirty="0" smtClean="0">
                <a:solidFill>
                  <a:schemeClr val="bg1">
                    <a:lumMod val="95000"/>
                  </a:schemeClr>
                </a:solidFill>
                <a:latin typeface="Maiandra GD" pitchFamily="34" charset="0"/>
              </a:rPr>
              <a:t>automático</a:t>
            </a:r>
            <a:endParaRPr lang="pt-PT" sz="1000" dirty="0">
              <a:solidFill>
                <a:schemeClr val="bg1">
                  <a:lumMod val="95000"/>
                </a:schemeClr>
              </a:solidFill>
              <a:latin typeface="Maiandra GD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5000">
        <p:fade/>
        <p:sndAc>
          <p:stSnd loop="1">
            <p:snd r:embed="rId2" name="As duas.wav"/>
          </p:stSnd>
        </p:sndAc>
      </p:transition>
    </mc:Choice>
    <mc:Fallback xmlns="">
      <p:transition spd="slow" advTm="5000">
        <p:fade/>
        <p:sndAc>
          <p:stSnd loop="1">
            <p:snd r:embed="rId8" name="As du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1588"/>
            <a:ext cx="76200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5" name="Rectângulo 1"/>
          <p:cNvSpPr>
            <a:spLocks noChangeArrowheads="1"/>
          </p:cNvSpPr>
          <p:nvPr/>
        </p:nvSpPr>
        <p:spPr bwMode="auto">
          <a:xfrm>
            <a:off x="4447567" y="519527"/>
            <a:ext cx="3816697" cy="2292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Da autoria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dos portugueses </a:t>
            </a:r>
            <a:r>
              <a:rPr lang="pt-PT" sz="1100" dirty="0" err="1" smtClean="0">
                <a:solidFill>
                  <a:schemeClr val="bg1"/>
                </a:solidFill>
                <a:latin typeface="Maiandra GD" pitchFamily="34" charset="0"/>
              </a:rPr>
              <a:t>Cottinelli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Telmo </a:t>
            </a:r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(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1897-1948</a:t>
            </a:r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)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arquiteto e de Leopoldo de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Almeida </a:t>
            </a:r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(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1898-1975</a:t>
            </a:r>
            <a:r>
              <a:rPr lang="pt-PT" sz="1100" dirty="0" smtClean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)</a:t>
            </a:r>
            <a:r>
              <a:rPr lang="pt-PT" sz="1100" dirty="0" smtClean="0">
                <a:solidFill>
                  <a:srgbClr val="FF0000"/>
                </a:solidFill>
                <a:latin typeface="Maiandra GD" pitchFamily="34" charset="0"/>
              </a:rPr>
              <a:t>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escultor, o Padrão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dos Descobrimentos foi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erguido pela primeira vez em 1940, de forma efémera e integrado na Exposição do Mundo Português. </a:t>
            </a:r>
          </a:p>
          <a:p>
            <a:pPr algn="r"/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 </a:t>
            </a:r>
          </a:p>
          <a:p>
            <a:pPr algn="r"/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Em 1960, por ocasião da comemoração dos 500 anos da morte do Infante D. Henrique, o Padrão é reconstruído em betão e cantaria de pedra rosal de Leiria, e as esculturas em cantaria de calcário de Sintra. Em 1985 é inaugurado como Centro Cultural das Descobertas. O arquiteto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português Fernando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Ramalho remodelou o interior, dotando o Padrão de um miradouro, auditório e salas de exposições.</a:t>
            </a:r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xão recta 7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19" y="509017"/>
            <a:ext cx="2767355" cy="3352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5000">
        <p:blinds dir="vert"/>
      </p:transition>
    </mc:Choice>
    <mc:Fallback>
      <p:transition spd="slow" advTm="3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9" name="Rectângulo 2"/>
          <p:cNvSpPr>
            <a:spLocks noChangeArrowheads="1"/>
          </p:cNvSpPr>
          <p:nvPr/>
        </p:nvSpPr>
        <p:spPr bwMode="auto">
          <a:xfrm>
            <a:off x="841201" y="518048"/>
            <a:ext cx="1727895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Isolado e destacado à beira do rio Tejo, o Padrão dos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Descobrimentos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evoca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a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expansão ultramarina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portuguesa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, sintetiza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um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passado glorioso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e simboliza a grandeza </a:t>
            </a: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da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obra do Infante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. Henrique, o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impulsionador </a:t>
            </a: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das descobertas.</a:t>
            </a:r>
            <a:endParaRPr lang="pt-PT" sz="1100" dirty="0">
              <a:solidFill>
                <a:schemeClr val="bg1"/>
              </a:solidFill>
              <a:latin typeface="Maiandra GD" pitchFamily="34" charset="0"/>
            </a:endParaRPr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blinds dir="vert"/>
      </p:transition>
    </mc:Choice>
    <mc:Fallback xmlns="">
      <p:transition spd="slow" advTm="1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1588"/>
            <a:ext cx="76200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3" name="Rectângulo 1"/>
          <p:cNvSpPr>
            <a:spLocks noChangeArrowheads="1"/>
          </p:cNvSpPr>
          <p:nvPr/>
        </p:nvSpPr>
        <p:spPr bwMode="auto">
          <a:xfrm>
            <a:off x="5862675" y="520331"/>
            <a:ext cx="2408287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Um mastro estilizado, com orientação Norte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- Sul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, tem em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cada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uma das faces dois escudos portugueses, com cinco quinas, envolvidos por faixa com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doze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castelos e ao centro várias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flor-de-lis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. </a:t>
            </a:r>
          </a:p>
          <a:p>
            <a:pPr algn="r"/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Ao mastro adoçam-se, em cada face, três estruturas triangulares, curvas, dando a ilusão de velas enfunadas pelo vento.</a:t>
            </a:r>
          </a:p>
        </p:txBody>
      </p:sp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blinds dir="vert"/>
      </p:transition>
    </mc:Choice>
    <mc:Fallback xmlns="">
      <p:transition spd="slow" advTm="1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luxograma: conexão 2"/>
          <p:cNvSpPr/>
          <p:nvPr/>
        </p:nvSpPr>
        <p:spPr>
          <a:xfrm>
            <a:off x="5901566" y="1920602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7" name="Fluxograma: conexão 6"/>
          <p:cNvSpPr/>
          <p:nvPr/>
        </p:nvSpPr>
        <p:spPr>
          <a:xfrm>
            <a:off x="6302384" y="820737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8" name="Fluxograma: conexão 7"/>
          <p:cNvSpPr/>
          <p:nvPr/>
        </p:nvSpPr>
        <p:spPr>
          <a:xfrm>
            <a:off x="5364882" y="1560562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Fluxograma: conexão 9"/>
          <p:cNvSpPr/>
          <p:nvPr/>
        </p:nvSpPr>
        <p:spPr>
          <a:xfrm>
            <a:off x="4989984" y="1618084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Fluxograma: conexão 10"/>
          <p:cNvSpPr/>
          <p:nvPr/>
        </p:nvSpPr>
        <p:spPr>
          <a:xfrm>
            <a:off x="4682902" y="1958702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2" name="Fluxograma: conexão 11"/>
          <p:cNvSpPr/>
          <p:nvPr/>
        </p:nvSpPr>
        <p:spPr>
          <a:xfrm>
            <a:off x="4347245" y="1958702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Fluxograma: conexão 12"/>
          <p:cNvSpPr/>
          <p:nvPr/>
        </p:nvSpPr>
        <p:spPr>
          <a:xfrm>
            <a:off x="4078263" y="2187277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Fluxograma: conexão 13"/>
          <p:cNvSpPr/>
          <p:nvPr/>
        </p:nvSpPr>
        <p:spPr>
          <a:xfrm>
            <a:off x="3636690" y="1958702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5" name="Fluxograma: conexão 14"/>
          <p:cNvSpPr/>
          <p:nvPr/>
        </p:nvSpPr>
        <p:spPr>
          <a:xfrm>
            <a:off x="3204642" y="2489820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1" name="Fluxograma: conexão 30"/>
          <p:cNvSpPr/>
          <p:nvPr/>
        </p:nvSpPr>
        <p:spPr>
          <a:xfrm>
            <a:off x="4980459" y="1315963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2" name="CaixaDeTexto 31"/>
          <p:cNvSpPr txBox="1"/>
          <p:nvPr/>
        </p:nvSpPr>
        <p:spPr>
          <a:xfrm>
            <a:off x="4995342" y="1604837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5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4970934" y="1296218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4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322691" y="811212"/>
            <a:ext cx="2568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5911865" y="1910382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2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5374412" y="1531292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3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4691658" y="1948482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6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4356006" y="1958007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7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4068748" y="2169839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8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3637464" y="1948481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9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3167358" y="2476921"/>
            <a:ext cx="3626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10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cxnSp>
        <p:nvCxnSpPr>
          <p:cNvPr id="30" name="Conexão recta 29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xão recta 32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ângulo 33"/>
          <p:cNvSpPr/>
          <p:nvPr/>
        </p:nvSpPr>
        <p:spPr>
          <a:xfrm>
            <a:off x="828378" y="530676"/>
            <a:ext cx="38545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1 - INFANTE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D. HENRIQUE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O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Navegador. Filho de D. João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I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2 - INFANTE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D. FERNANDO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Filho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de D. João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I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3 - JOÃO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GONÇALVES ZARCO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Navegador </a:t>
            </a: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4 - PÊRO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DE ALENQUER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Piloto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5 - GIL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EANES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Navegador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6 - PEDRO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NUNES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Matemático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7 - PÊRO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DE ESCOBAR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Piloto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8 - JÁCOME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DE MAIORCA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Cosmógrafo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9 - PÊRO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DA COVILHÃ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Viajante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10 - GOMES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EANES DE ZURARA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Cronista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000">
        <p:blinds dir="vert"/>
      </p:transition>
    </mc:Choice>
    <mc:Fallback>
      <p:transition spd="slow" advTm="2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luxograma: conexão 5"/>
          <p:cNvSpPr/>
          <p:nvPr/>
        </p:nvSpPr>
        <p:spPr>
          <a:xfrm>
            <a:off x="4283968" y="2224236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7" name="Fluxograma: conexão 6"/>
          <p:cNvSpPr/>
          <p:nvPr/>
        </p:nvSpPr>
        <p:spPr>
          <a:xfrm>
            <a:off x="5173241" y="1830288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8" name="Fluxograma: conexão 7"/>
          <p:cNvSpPr/>
          <p:nvPr/>
        </p:nvSpPr>
        <p:spPr>
          <a:xfrm>
            <a:off x="3852714" y="2368252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Fluxograma: conexão 8"/>
          <p:cNvSpPr/>
          <p:nvPr/>
        </p:nvSpPr>
        <p:spPr>
          <a:xfrm>
            <a:off x="3420666" y="2643311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Fluxograma: conexão 9"/>
          <p:cNvSpPr/>
          <p:nvPr/>
        </p:nvSpPr>
        <p:spPr>
          <a:xfrm>
            <a:off x="2941484" y="2931343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1" name="Fluxograma: conexão 10"/>
          <p:cNvSpPr/>
          <p:nvPr/>
        </p:nvSpPr>
        <p:spPr>
          <a:xfrm>
            <a:off x="2465770" y="2787327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CaixaDeTexto 12"/>
          <p:cNvSpPr txBox="1"/>
          <p:nvPr/>
        </p:nvSpPr>
        <p:spPr>
          <a:xfrm>
            <a:off x="4264918" y="2223888"/>
            <a:ext cx="359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13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3815682" y="2348035"/>
            <a:ext cx="359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14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3384985" y="2634258"/>
            <a:ext cx="359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15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2905803" y="2918494"/>
            <a:ext cx="359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16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2430089" y="2787327"/>
            <a:ext cx="359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17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5137560" y="1809799"/>
            <a:ext cx="359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12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cxnSp>
        <p:nvCxnSpPr>
          <p:cNvPr id="16" name="Conexão recta 1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xão recta 20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ângulo 21"/>
          <p:cNvSpPr/>
          <p:nvPr/>
        </p:nvSpPr>
        <p:spPr>
          <a:xfrm>
            <a:off x="2196530" y="534003"/>
            <a:ext cx="403244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          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11 - NUNO GONÇALVES - Pintor</a:t>
            </a: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          12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- LUÍS VAZ DE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CAMÕES - Poeta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        13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- FREI HENRIQUE DE COIMBRA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Franciscano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      14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- FREI GONÇALO DE CARVALHO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Dominicano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     15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- FERNÃO MENDES PINTO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Escritor</a:t>
            </a:r>
            <a:endParaRPr lang="pt-PT" sz="10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  16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- D. FILIPA DE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LENCASTRE - Mãe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de D.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Henrique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o Navegador</a:t>
            </a:r>
          </a:p>
          <a:p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17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- INFANTE D. PEDRO </a:t>
            </a:r>
            <a:r>
              <a:rPr lang="pt-PT" sz="10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- Filho </a:t>
            </a:r>
            <a:r>
              <a:rPr lang="pt-PT" sz="1000" dirty="0">
                <a:solidFill>
                  <a:schemeClr val="bg1"/>
                </a:solidFill>
                <a:latin typeface="Maiandra GD" panose="020E0502030308020204" pitchFamily="34" charset="0"/>
              </a:rPr>
              <a:t>do Rei D. João I</a:t>
            </a:r>
          </a:p>
        </p:txBody>
      </p:sp>
      <p:sp>
        <p:nvSpPr>
          <p:cNvPr id="23" name="Fluxograma: conexão 22"/>
          <p:cNvSpPr/>
          <p:nvPr/>
        </p:nvSpPr>
        <p:spPr>
          <a:xfrm>
            <a:off x="5796930" y="1558505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4" name="CaixaDeTexto 23"/>
          <p:cNvSpPr txBox="1"/>
          <p:nvPr/>
        </p:nvSpPr>
        <p:spPr>
          <a:xfrm>
            <a:off x="5788052" y="1560229"/>
            <a:ext cx="3289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11</a:t>
            </a:r>
            <a:endParaRPr lang="pt-PT" sz="1400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000">
        <p:blinds dir="vert"/>
      </p:transition>
    </mc:Choice>
    <mc:Fallback>
      <p:transition spd="slow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ângulo 1"/>
          <p:cNvSpPr>
            <a:spLocks noChangeArrowheads="1"/>
          </p:cNvSpPr>
          <p:nvPr/>
        </p:nvSpPr>
        <p:spPr bwMode="auto">
          <a:xfrm>
            <a:off x="5148858" y="520331"/>
            <a:ext cx="312210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As figuras laterais medem sete metros de altura.</a:t>
            </a:r>
            <a:endParaRPr lang="pt-PT" sz="1100" dirty="0">
              <a:solidFill>
                <a:schemeClr val="bg1"/>
              </a:solidFill>
              <a:latin typeface="Maiandra GD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ângulo 1"/>
          <p:cNvSpPr>
            <a:spLocks noChangeArrowheads="1"/>
          </p:cNvSpPr>
          <p:nvPr/>
        </p:nvSpPr>
        <p:spPr bwMode="auto">
          <a:xfrm>
            <a:off x="855652" y="519572"/>
            <a:ext cx="30742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O monumento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é ladeado por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duas esferas</a:t>
            </a: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armilares em metal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9" name="Rectângulo 1"/>
          <p:cNvSpPr>
            <a:spLocks noChangeArrowheads="1"/>
          </p:cNvSpPr>
          <p:nvPr/>
        </p:nvSpPr>
        <p:spPr bwMode="auto">
          <a:xfrm>
            <a:off x="963288" y="516604"/>
            <a:ext cx="3321474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                   Ao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centro um lanço de nove degraus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               dá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acesso a um átrio com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vista para </a:t>
            </a:r>
          </a:p>
          <a:p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           toda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a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zona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que circunda o Padrão.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        Um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segundo lanço de cinco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degraus, </a:t>
            </a: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    dá acesso ao interior do padrão.</a:t>
            </a:r>
            <a:endParaRPr lang="pt-PT" sz="1100" dirty="0">
              <a:solidFill>
                <a:schemeClr val="bg1"/>
              </a:solidFill>
              <a:latin typeface="Maiandra GD" pitchFamily="34" charset="0"/>
            </a:endParaRPr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7" name="Rectângulo 1"/>
          <p:cNvSpPr>
            <a:spLocks noChangeArrowheads="1"/>
          </p:cNvSpPr>
          <p:nvPr/>
        </p:nvSpPr>
        <p:spPr bwMode="auto">
          <a:xfrm>
            <a:off x="5220866" y="677296"/>
            <a:ext cx="3537917" cy="4339650"/>
          </a:xfrm>
          <a:prstGeom prst="rect">
            <a:avLst/>
          </a:prstGeom>
          <a:solidFill>
            <a:srgbClr val="EDE3C5">
              <a:alpha val="45000"/>
            </a:srgbClr>
          </a:solidFill>
          <a:ln w="3175">
            <a:solidFill>
              <a:srgbClr val="DF531B"/>
            </a:solidFill>
            <a:prstDash val="sysDot"/>
          </a:ln>
          <a:extLst/>
        </p:spPr>
        <p:txBody>
          <a:bodyPr wrap="square">
            <a:spAutoFit/>
          </a:bodyPr>
          <a:lstStyle/>
          <a:p>
            <a:pPr algn="ctr"/>
            <a:endParaRPr lang="pt-PT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pPr algn="ctr"/>
            <a:r>
              <a:rPr lang="pt-PT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Uma </a:t>
            </a:r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caravela estilizada faz-se ao mar, levando </a:t>
            </a:r>
            <a:endParaRPr lang="pt-PT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pPr algn="ctr"/>
            <a:r>
              <a:rPr lang="pt-PT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à </a:t>
            </a:r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proa o Infante D. Henrique e alguns dos protagonistas da gesta ultramarina e da cultura </a:t>
            </a:r>
            <a:endParaRPr lang="pt-PT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pPr algn="ctr"/>
            <a:r>
              <a:rPr lang="pt-PT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da </a:t>
            </a:r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época, navegadores, cartógrafos, guerreiros, colonizadores, evangelizadores, cronistas e artistas, são retratados com os símbolos que os individualizam</a:t>
            </a:r>
            <a:r>
              <a:rPr lang="pt-PT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.</a:t>
            </a:r>
          </a:p>
          <a:p>
            <a:pPr algn="ctr"/>
            <a:endParaRPr lang="pt-PT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pPr algn="ctr"/>
            <a:endParaRPr lang="pt-PT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r>
              <a:rPr lang="pt-PT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Do lado este do Padrão os protagonistas são:</a:t>
            </a:r>
          </a:p>
          <a:p>
            <a:r>
              <a:rPr lang="pt-PT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D. Afonso V; Vasco da Gama; Afonso Baldaia; Pedro Álvares Cabral; Fernão de Magalhães; Nicolau Coelho; Gaspar Corte-Real; Martim Afonso de Sousa; João de Barros; Estevão da Gama; Bartolomeu Dias; Diogo Cão; António de Abreu; Afonso de Albuquerque; São Francisco Xavier e Cristóvão da Gama.</a:t>
            </a:r>
          </a:p>
          <a:p>
            <a:endParaRPr lang="pt-PT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endParaRPr lang="pt-PT" sz="1100" dirty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pPr algn="ctr"/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Características técnicas:</a:t>
            </a:r>
          </a:p>
          <a:p>
            <a:pPr algn="ctr"/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Altura – 56m</a:t>
            </a:r>
          </a:p>
          <a:p>
            <a:pPr algn="ctr"/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Largura – 20m</a:t>
            </a:r>
          </a:p>
          <a:p>
            <a:pPr algn="ctr"/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Comprimento – 46m </a:t>
            </a:r>
          </a:p>
          <a:p>
            <a:pPr algn="ctr"/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Figura central (Infante) – 9m</a:t>
            </a:r>
          </a:p>
          <a:p>
            <a:pPr algn="ctr"/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Figuras laterais (32) – 7m</a:t>
            </a:r>
          </a:p>
          <a:p>
            <a:endParaRPr lang="pt-PT" sz="1100" dirty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92" y="0"/>
            <a:ext cx="4373563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395697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4782555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5000">
        <p:blinds dir="vert"/>
      </p:transition>
    </mc:Choice>
    <mc:Fallback xmlns="">
      <p:transition spd="slow" advTm="3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ângulo 2"/>
          <p:cNvSpPr/>
          <p:nvPr/>
        </p:nvSpPr>
        <p:spPr>
          <a:xfrm>
            <a:off x="4572000" y="520712"/>
            <a:ext cx="370869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Uma </a:t>
            </a:r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rosa-dos-ventos 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ornamenta o terreiro de acesso ao </a:t>
            </a:r>
            <a:endParaRPr lang="pt-PT" sz="1100" dirty="0" smtClean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Padrão dos 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Descobrimentos. Executada em cantaria de </a:t>
            </a:r>
            <a:endParaRPr lang="pt-PT" sz="1100" dirty="0" smtClean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calcário </a:t>
            </a:r>
            <a:r>
              <a:rPr lang="pt-PT" sz="1100" dirty="0" err="1">
                <a:solidFill>
                  <a:schemeClr val="bg1"/>
                </a:solidFill>
                <a:latin typeface="Maiandra GD" panose="020E0502030308020204" pitchFamily="34" charset="0"/>
              </a:rPr>
              <a:t>liós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 na </a:t>
            </a:r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cor preta 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e vermelha, tem 50m </a:t>
            </a:r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de </a:t>
            </a: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diâmetro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, </a:t>
            </a:r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tem 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um </a:t>
            </a:r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planisfério de 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14m de largura, </a:t>
            </a:r>
            <a:endParaRPr lang="pt-PT" sz="1100" dirty="0" smtClean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O 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fundo envolvente é constituído por ondas </a:t>
            </a:r>
            <a:r>
              <a:rPr lang="pt-PT" sz="1100" dirty="0" smtClean="0">
                <a:solidFill>
                  <a:schemeClr val="accent5">
                    <a:lumMod val="25000"/>
                  </a:schemeClr>
                </a:solidFill>
                <a:latin typeface="Maiandra GD" panose="020E0502030308020204" pitchFamily="34" charset="0"/>
              </a:rPr>
              <a:t>"</a:t>
            </a:r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mar largo</a:t>
            </a:r>
            <a:r>
              <a:rPr lang="pt-PT" sz="1100" dirty="0" smtClean="0">
                <a:solidFill>
                  <a:schemeClr val="accent5">
                    <a:lumMod val="25000"/>
                  </a:schemeClr>
                </a:solidFill>
                <a:latin typeface="Maiandra GD" panose="020E0502030308020204" pitchFamily="34" charset="0"/>
              </a:rPr>
              <a:t>"</a:t>
            </a:r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, </a:t>
            </a: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motivo emblemático da calçada portuguesa. </a:t>
            </a:r>
            <a:endParaRPr lang="pt-PT" sz="1100" dirty="0">
              <a:solidFill>
                <a:schemeClr val="bg1"/>
              </a:solidFill>
              <a:latin typeface="Maiandra GD" panose="020E0502030308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19" y="502287"/>
            <a:ext cx="2621063" cy="5242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000">
        <p:blinds dir="vert"/>
      </p:transition>
    </mc:Choice>
    <mc:Fallback xmlns="">
      <p:transition spd="slow" advTm="2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0" name="Rectângulo 3"/>
          <p:cNvSpPr>
            <a:spLocks noChangeArrowheads="1"/>
          </p:cNvSpPr>
          <p:nvPr/>
        </p:nvSpPr>
        <p:spPr bwMode="auto">
          <a:xfrm>
            <a:off x="1122673" y="4238816"/>
            <a:ext cx="6901820" cy="784830"/>
          </a:xfrm>
          <a:prstGeom prst="rect">
            <a:avLst/>
          </a:prstGeom>
          <a:solidFill>
            <a:srgbClr val="EDE3C5">
              <a:alpha val="45000"/>
            </a:srgbClr>
          </a:solidFill>
          <a:ln w="3175">
            <a:solidFill>
              <a:srgbClr val="DF531B"/>
            </a:solidFill>
            <a:prstDash val="sysDot"/>
          </a:ln>
          <a:extLst/>
        </p:spPr>
        <p:txBody>
          <a:bodyPr wrap="square">
            <a:spAutoFit/>
          </a:bodyPr>
          <a:lstStyle/>
          <a:p>
            <a:pPr algn="ctr"/>
            <a:endParaRPr lang="pt-PT" sz="1200" dirty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pPr algn="ctr"/>
            <a:r>
              <a:rPr lang="pt-PT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Desenhada no atelier do arquiteto Luís Cristino da Silva, foi oferecida pela República da África do Sul, país que se associou às comemorações em homenagem ao Infante D. Henrique em 5 de Agosto de 1960.</a:t>
            </a:r>
          </a:p>
          <a:p>
            <a:pPr algn="ctr"/>
            <a:endParaRPr lang="pt-PT" sz="1100" dirty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38" y="610275"/>
            <a:ext cx="8136359" cy="3254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:blinds dir="vert"/>
      </p:transition>
    </mc:Choice>
    <mc:Fallback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1588"/>
            <a:ext cx="76200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3" name="Rectângulo 2"/>
          <p:cNvSpPr>
            <a:spLocks noChangeArrowheads="1"/>
          </p:cNvSpPr>
          <p:nvPr/>
        </p:nvSpPr>
        <p:spPr bwMode="auto">
          <a:xfrm>
            <a:off x="840904" y="519746"/>
            <a:ext cx="338514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Datas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, naus e caravelas marcam as principais rotas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da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expansão portuguesa, entre os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séc.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XV e XVI. </a:t>
            </a:r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</p:transition>
    </mc:Choice>
    <mc:Fallback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1588"/>
            <a:ext cx="76200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1588"/>
            <a:ext cx="76200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1588"/>
            <a:ext cx="76200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1588"/>
            <a:ext cx="76200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ângulo 1"/>
          <p:cNvSpPr/>
          <p:nvPr/>
        </p:nvSpPr>
        <p:spPr>
          <a:xfrm>
            <a:off x="3924722" y="4728914"/>
            <a:ext cx="230425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O planisfério 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de 14m de largura, </a:t>
            </a:r>
            <a:endParaRPr lang="pt-PT" sz="1100" dirty="0" smtClean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pPr algn="ctr"/>
            <a:r>
              <a:rPr lang="pt-PT" sz="110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é decorado </a:t>
            </a:r>
            <a:r>
              <a:rPr lang="pt-PT" sz="1100" dirty="0">
                <a:solidFill>
                  <a:schemeClr val="bg1"/>
                </a:solidFill>
                <a:latin typeface="Maiandra GD" panose="020E0502030308020204" pitchFamily="34" charset="0"/>
              </a:rPr>
              <a:t>com elementos vegetalistas</a:t>
            </a:r>
            <a:endParaRPr lang="pt-PT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</p:transition>
    </mc:Choice>
    <mc:Fallback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19" y="503684"/>
            <a:ext cx="1755503" cy="3352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48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698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Conexão recta 3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xão recta 7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ângulo 1"/>
          <p:cNvSpPr>
            <a:spLocks noChangeArrowheads="1"/>
          </p:cNvSpPr>
          <p:nvPr/>
        </p:nvSpPr>
        <p:spPr bwMode="auto">
          <a:xfrm>
            <a:off x="5280050" y="517933"/>
            <a:ext cx="31686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O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Museu Nacional dos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Coches é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um equipa-  </a:t>
            </a:r>
          </a:p>
          <a:p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mento cultural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mas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também como um </a:t>
            </a:r>
          </a:p>
          <a:p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 lugar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público.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Possui a mais impor-</a:t>
            </a:r>
          </a:p>
          <a:p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    </a:t>
            </a:r>
            <a:r>
              <a:rPr lang="pt-PT" sz="1100" dirty="0" err="1" smtClean="0">
                <a:solidFill>
                  <a:schemeClr val="bg1"/>
                </a:solidFill>
                <a:latin typeface="Maiandra GD" pitchFamily="34" charset="0"/>
              </a:rPr>
              <a:t>tante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coleção, a nível mundial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,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       de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coches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e carruagens reais</a:t>
            </a:r>
          </a:p>
          <a:p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           do séc.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XVI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ao séc.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XIX.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19" y="508263"/>
            <a:ext cx="2621063" cy="3352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blinds dir="vert"/>
      </p:transition>
    </mc:Choice>
    <mc:Fallback>
      <p:transition spd="slow" advTm="1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ângulo 2"/>
          <p:cNvSpPr/>
          <p:nvPr/>
        </p:nvSpPr>
        <p:spPr>
          <a:xfrm>
            <a:off x="5148858" y="522451"/>
            <a:ext cx="31255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PT" sz="1100" dirty="0">
                <a:solidFill>
                  <a:srgbClr val="0066CC"/>
                </a:solidFill>
                <a:latin typeface="Maiandra GD" pitchFamily="34" charset="0"/>
              </a:rPr>
              <a:t>No centro da praça, uma coluna </a:t>
            </a:r>
            <a:r>
              <a:rPr lang="pt-PT" sz="1100" dirty="0" smtClean="0">
                <a:solidFill>
                  <a:srgbClr val="0066CC"/>
                </a:solidFill>
                <a:latin typeface="Maiandra GD" pitchFamily="34" charset="0"/>
              </a:rPr>
              <a:t>neomanuelina </a:t>
            </a:r>
            <a:r>
              <a:rPr lang="pt-PT" sz="1100" dirty="0">
                <a:solidFill>
                  <a:srgbClr val="0066CC"/>
                </a:solidFill>
                <a:latin typeface="Maiandra GD" pitchFamily="34" charset="0"/>
              </a:rPr>
              <a:t>exibe a estátua de </a:t>
            </a:r>
            <a:r>
              <a:rPr lang="pt-PT" sz="1100" dirty="0" smtClean="0">
                <a:solidFill>
                  <a:srgbClr val="0066CC"/>
                </a:solidFill>
                <a:latin typeface="Maiandra GD" pitchFamily="34" charset="0"/>
              </a:rPr>
              <a:t>homenagem a Afonso </a:t>
            </a:r>
            <a:r>
              <a:rPr lang="pt-PT" sz="1100" dirty="0">
                <a:solidFill>
                  <a:srgbClr val="0066CC"/>
                </a:solidFill>
                <a:latin typeface="Maiandra GD" pitchFamily="34" charset="0"/>
              </a:rPr>
              <a:t>de </a:t>
            </a:r>
            <a:r>
              <a:rPr lang="pt-PT" sz="1100" dirty="0" smtClean="0">
                <a:solidFill>
                  <a:srgbClr val="0066CC"/>
                </a:solidFill>
                <a:latin typeface="Maiandra GD" pitchFamily="34" charset="0"/>
              </a:rPr>
              <a:t>Albuquerque, segundo governador da Índia.</a:t>
            </a:r>
          </a:p>
          <a:p>
            <a:pPr algn="r"/>
            <a:r>
              <a:rPr lang="pt-PT" sz="1100" dirty="0" smtClean="0">
                <a:solidFill>
                  <a:srgbClr val="0066CC"/>
                </a:solidFill>
                <a:latin typeface="Maiandra GD" pitchFamily="34" charset="0"/>
              </a:rPr>
              <a:t>O </a:t>
            </a:r>
            <a:r>
              <a:rPr lang="pt-PT" sz="1100" dirty="0">
                <a:solidFill>
                  <a:srgbClr val="0066CC"/>
                </a:solidFill>
                <a:latin typeface="Maiandra GD" pitchFamily="34" charset="0"/>
              </a:rPr>
              <a:t>monumento foi inaugurado </a:t>
            </a:r>
            <a:r>
              <a:rPr lang="pt-PT" sz="1100" dirty="0" smtClean="0">
                <a:solidFill>
                  <a:srgbClr val="0066CC"/>
                </a:solidFill>
                <a:latin typeface="Maiandra GD" pitchFamily="34" charset="0"/>
              </a:rPr>
              <a:t>em 1902</a:t>
            </a:r>
            <a:r>
              <a:rPr lang="pt-PT" sz="1100" dirty="0">
                <a:solidFill>
                  <a:srgbClr val="0066CC"/>
                </a:solidFill>
                <a:latin typeface="Maiandra GD" pitchFamily="34" charset="0"/>
              </a:rPr>
              <a:t>,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19" y="503684"/>
            <a:ext cx="2694209" cy="3352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blinds dir="vert"/>
      </p:transition>
    </mc:Choice>
    <mc:Fallback xmlns="">
      <p:transition spd="slow" advTm="1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Conexão recta 3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xão recta 4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ângulo 10"/>
          <p:cNvSpPr/>
          <p:nvPr/>
        </p:nvSpPr>
        <p:spPr>
          <a:xfrm>
            <a:off x="1764482" y="505842"/>
            <a:ext cx="41044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200" dirty="0" smtClean="0">
                <a:solidFill>
                  <a:schemeClr val="bg1"/>
                </a:solidFill>
                <a:latin typeface="Maiandra GD" pitchFamily="34" charset="0"/>
              </a:rPr>
              <a:t>A praça situa-se fronteira ao Palácio Nacional de Belém. </a:t>
            </a:r>
            <a:endParaRPr lang="pt-PT" sz="1200" dirty="0">
              <a:solidFill>
                <a:schemeClr val="bg1"/>
              </a:solidFill>
              <a:latin typeface="Maiandra GD" pitchFamily="34" charset="0"/>
            </a:endParaRPr>
          </a:p>
        </p:txBody>
      </p:sp>
      <p:sp>
        <p:nvSpPr>
          <p:cNvPr id="2" name="Estrela de 5 pontas 1"/>
          <p:cNvSpPr/>
          <p:nvPr/>
        </p:nvSpPr>
        <p:spPr>
          <a:xfrm>
            <a:off x="7669138" y="4080842"/>
            <a:ext cx="216024" cy="216024"/>
          </a:xfrm>
          <a:prstGeom prst="star5">
            <a:avLst/>
          </a:prstGeom>
          <a:solidFill>
            <a:srgbClr val="FF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017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1588"/>
            <a:ext cx="76200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4212754" y="4728914"/>
            <a:ext cx="40484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O Palácio Nacional de Belém construído em 1559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pelo 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fidalgo </a:t>
            </a:r>
            <a:endParaRPr 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D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. Manuel de Portugal é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hoje monumento nacional e sede da Presidência da República Portuguesa.</a:t>
            </a:r>
            <a:endParaRPr lang="pt-PT" sz="1100" dirty="0">
              <a:solidFill>
                <a:schemeClr val="bg1"/>
              </a:solidFill>
              <a:latin typeface="Maiandra GD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19" y="503684"/>
            <a:ext cx="2480867" cy="3413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36332" y="521008"/>
            <a:ext cx="313736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Perto do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local onde o Infante D. Henrique, em meados de séc. XV, mandou edificar uma igreja sobre a</a:t>
            </a:r>
            <a:r>
              <a:rPr 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invocação de Sta. Maria de Belém, quis o rei D. Manuel I construir um grande mosteiro.</a:t>
            </a: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O Mosteiro dos Jerónimos foi declarado </a:t>
            </a:r>
            <a:r>
              <a:rPr lang="pt-PT" sz="1100" dirty="0" smtClean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"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Monumento Nacional</a:t>
            </a:r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"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em 1907, em 1983 </a:t>
            </a:r>
          </a:p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a UNESCO classificou-o como </a:t>
            </a:r>
          </a:p>
          <a:p>
            <a:pPr algn="r"/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"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Património da Humanidade</a:t>
            </a:r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"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e em 2007 foi eleito uma das </a:t>
            </a:r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"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7 Maravilhas de Portugal</a:t>
            </a:r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"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38" y="503684"/>
            <a:ext cx="2334575" cy="3352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000">
        <p:blinds dir="vert"/>
      </p:transition>
    </mc:Choice>
    <mc:Fallback>
      <p:transition spd="slow" advTm="2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8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18" y="-149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Conexão recta 6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xão recta 7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ângulo 2"/>
          <p:cNvSpPr>
            <a:spLocks noChangeArrowheads="1"/>
          </p:cNvSpPr>
          <p:nvPr/>
        </p:nvSpPr>
        <p:spPr bwMode="auto">
          <a:xfrm>
            <a:off x="4100053" y="518433"/>
            <a:ext cx="4169053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A construção do CCB - Centro Cultural de Belém </a:t>
            </a:r>
            <a:r>
              <a:rPr lang="pt-PT" alt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(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1988-1992</a:t>
            </a:r>
            <a:r>
              <a:rPr lang="pt-PT" altLang="pt-PT" sz="1100" dirty="0">
                <a:solidFill>
                  <a:schemeClr val="accent5">
                    <a:lumMod val="25000"/>
                  </a:schemeClr>
                </a:solidFill>
                <a:latin typeface="Maiandra GD" pitchFamily="34" charset="0"/>
              </a:rPr>
              <a:t>)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, teve como base a necessidade de um equipamento arquitetónico, que pudesse acolher em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1992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a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Presidência Portuguesa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da União Europeia, e que, ao mesmo tempo, pudesse permanecer, como um </a:t>
            </a:r>
            <a:r>
              <a:rPr lang="pt-PT" altLang="pt-PT" sz="1100" dirty="0" err="1">
                <a:solidFill>
                  <a:schemeClr val="bg1"/>
                </a:solidFill>
                <a:latin typeface="Maiandra GD" pitchFamily="34" charset="0"/>
              </a:rPr>
              <a:t>pólo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 dinamizador de atividades culturais e de lazer.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262" y="503684"/>
            <a:ext cx="2407721" cy="3352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:blinds dir="vert"/>
      </p:transition>
    </mc:Choice>
    <mc:Fallback xmlns="">
      <p:transition spd="slow" advTm="1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18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8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607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149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0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cxnSp>
        <p:nvCxnSpPr>
          <p:cNvPr id="9" name="Conexão recta 8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xão recta 9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ângulo 2"/>
          <p:cNvSpPr>
            <a:spLocks noChangeArrowheads="1"/>
          </p:cNvSpPr>
          <p:nvPr/>
        </p:nvSpPr>
        <p:spPr bwMode="auto">
          <a:xfrm>
            <a:off x="1326171" y="521008"/>
            <a:ext cx="3744416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      O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edifício, assinado pelos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arquitetos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Manuel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Salgado</a:t>
            </a:r>
          </a:p>
          <a:p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    </a:t>
            </a:r>
            <a:r>
              <a:rPr lang="pt-PT" altLang="pt-PT" sz="1100" dirty="0" smtClean="0">
                <a:solidFill>
                  <a:schemeClr val="accent5">
                    <a:lumMod val="75000"/>
                  </a:schemeClr>
                </a:solidFill>
                <a:latin typeface="Maiandra GD" pitchFamily="34" charset="0"/>
              </a:rPr>
              <a:t>(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Portugal</a:t>
            </a:r>
            <a:r>
              <a:rPr lang="pt-PT" altLang="pt-PT" sz="1100" dirty="0">
                <a:solidFill>
                  <a:schemeClr val="accent5">
                    <a:lumMod val="75000"/>
                  </a:schemeClr>
                </a:solidFill>
                <a:latin typeface="Maiandra GD" pitchFamily="34" charset="0"/>
              </a:rPr>
              <a:t>)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e </a:t>
            </a:r>
            <a:r>
              <a:rPr lang="pt-PT" altLang="pt-PT" sz="1100" dirty="0" err="1">
                <a:solidFill>
                  <a:schemeClr val="bg1"/>
                </a:solidFill>
                <a:latin typeface="Maiandra GD" pitchFamily="34" charset="0"/>
              </a:rPr>
              <a:t>Vittorio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altLang="pt-PT" sz="1100" dirty="0" err="1">
                <a:solidFill>
                  <a:schemeClr val="bg1"/>
                </a:solidFill>
                <a:latin typeface="Maiandra GD" pitchFamily="34" charset="0"/>
              </a:rPr>
              <a:t>Gregotti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altLang="pt-PT" sz="1100" dirty="0">
                <a:solidFill>
                  <a:schemeClr val="accent5">
                    <a:lumMod val="75000"/>
                  </a:schemeClr>
                </a:solidFill>
                <a:latin typeface="Maiandra GD" pitchFamily="34" charset="0"/>
              </a:rPr>
              <a:t>(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Itália</a:t>
            </a:r>
            <a:r>
              <a:rPr lang="pt-PT" altLang="pt-PT" sz="1100" dirty="0">
                <a:solidFill>
                  <a:schemeClr val="accent5">
                    <a:lumMod val="75000"/>
                  </a:schemeClr>
                </a:solidFill>
                <a:latin typeface="Maiandra GD" pitchFamily="34" charset="0"/>
              </a:rPr>
              <a:t>)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, tem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uma in-</a:t>
            </a:r>
          </a:p>
          <a:p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    tensa programação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cultural e uma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importante</a:t>
            </a:r>
          </a:p>
          <a:p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   atividade como centro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de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reuniões e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um </a:t>
            </a:r>
            <a:endParaRPr lang="pt-PT" altLang="pt-PT" sz="1100" dirty="0" smtClean="0">
              <a:solidFill>
                <a:schemeClr val="bg1"/>
              </a:solidFill>
              <a:latin typeface="Maiandra GD" pitchFamily="34" charset="0"/>
            </a:endParaRPr>
          </a:p>
          <a:p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 centro para exposições temporárias, que </a:t>
            </a:r>
          </a:p>
          <a:p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desde 2006 alberga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o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museu Berardo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. </a:t>
            </a:r>
          </a:p>
          <a:p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  Está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classificado desde 2002 </a:t>
            </a:r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como</a:t>
            </a:r>
          </a:p>
          <a:p>
            <a:r>
              <a:rPr lang="pt-PT" altLang="pt-PT" sz="1100" dirty="0" smtClean="0">
                <a:solidFill>
                  <a:schemeClr val="bg1"/>
                </a:solidFill>
                <a:latin typeface="Maiandra GD" pitchFamily="34" charset="0"/>
              </a:rPr>
              <a:t>   monumento de </a:t>
            </a:r>
            <a:r>
              <a:rPr lang="pt-PT" altLang="pt-PT" sz="1100" dirty="0">
                <a:solidFill>
                  <a:schemeClr val="bg1"/>
                </a:solidFill>
                <a:latin typeface="Maiandra GD" pitchFamily="34" charset="0"/>
              </a:rPr>
              <a:t>interesse público.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:blinds dir="vert"/>
      </p:transition>
    </mc:Choice>
    <mc:Fallback xmlns="">
      <p:transition spd="slow" advTm="1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149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58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2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149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6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149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149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250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sp>
        <p:nvSpPr>
          <p:cNvPr id="2" name="Rectângulo 1"/>
          <p:cNvSpPr/>
          <p:nvPr/>
        </p:nvSpPr>
        <p:spPr>
          <a:xfrm>
            <a:off x="4644802" y="516288"/>
            <a:ext cx="36004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O Farol de Belém é um </a:t>
            </a:r>
            <a:r>
              <a:rPr lang="pt-PT" sz="1100" dirty="0" err="1" smtClean="0">
                <a:solidFill>
                  <a:schemeClr val="bg1"/>
                </a:solidFill>
                <a:latin typeface="Maiandra GD" pitchFamily="34" charset="0"/>
              </a:rPr>
              <a:t>pseudo</a:t>
            </a:r>
            <a:r>
              <a:rPr lang="pt-PT" sz="1100" dirty="0" smtClean="0">
                <a:solidFill>
                  <a:schemeClr val="bg1"/>
                </a:solidFill>
                <a:latin typeface="Maiandra GD" pitchFamily="34" charset="0"/>
              </a:rPr>
              <a:t> farol que foi construído para a Exposição do Mundo Português, em 1940. </a:t>
            </a:r>
            <a:endParaRPr lang="pt-PT" sz="1100" dirty="0">
              <a:solidFill>
                <a:schemeClr val="bg1"/>
              </a:solidFill>
              <a:latin typeface="Maiandra GD" pitchFamily="34" charset="0"/>
            </a:endParaRPr>
          </a:p>
        </p:txBody>
      </p:sp>
      <p:cxnSp>
        <p:nvCxnSpPr>
          <p:cNvPr id="7" name="Conexão recta 6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xão recta 8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23" y="507376"/>
            <a:ext cx="1542161" cy="3352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blinds dir="vert"/>
      </p:transition>
    </mc:Choice>
    <mc:Fallback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4572000" y="521609"/>
            <a:ext cx="37004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António de </a:t>
            </a:r>
            <a:r>
              <a:rPr lang="pt-PT" sz="1100" dirty="0" err="1">
                <a:solidFill>
                  <a:srgbClr val="0066CC"/>
                </a:solidFill>
                <a:latin typeface="Maiandra GD" panose="020E0502030308020204" pitchFamily="34" charset="0"/>
              </a:rPr>
              <a:t>Sommer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 Champalimaud </a:t>
            </a:r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anose="020E0502030308020204" pitchFamily="34" charset="0"/>
              </a:rPr>
              <a:t>(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1918-2004</a:t>
            </a:r>
            <a:r>
              <a:rPr lang="pt-PT" sz="1100" dirty="0">
                <a:solidFill>
                  <a:schemeClr val="accent5">
                    <a:lumMod val="25000"/>
                  </a:schemeClr>
                </a:solidFill>
                <a:latin typeface="Maiandra GD" panose="020E0502030308020204" pitchFamily="34" charset="0"/>
              </a:rPr>
              <a:t>)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, empresário português, figura polémica e incontornável na história económica do séc. XX de Portugal, tinha uma fortuna calculada em 1,3 mil milhões de euros.</a:t>
            </a:r>
          </a:p>
          <a:p>
            <a:pPr algn="r"/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No seu testamento, legou 500 milhões de euros para a criação de uma fundação em Portugal, destinada à investigação na área da ciência biométrica. </a:t>
            </a:r>
            <a:endParaRPr lang="pt-PT" sz="1100" dirty="0" smtClean="0">
              <a:solidFill>
                <a:srgbClr val="0066CC"/>
              </a:solidFill>
              <a:latin typeface="Maiandra GD" panose="020E0502030308020204" pitchFamily="34" charset="0"/>
            </a:endParaRPr>
          </a:p>
          <a:p>
            <a:pPr algn="r"/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Hoje é uma 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referência mundial.</a:t>
            </a:r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xão recta 7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19" y="508909"/>
            <a:ext cx="2115137" cy="34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11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:blinds dir="vert"/>
      </p:transition>
    </mc:Choice>
    <mc:Fallback xmlns="">
      <p:transition spd="slow" advTm="1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951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96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0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xão recta 7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290" y="503684"/>
            <a:ext cx="1542161" cy="3413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149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154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ângulo 7"/>
          <p:cNvSpPr/>
          <p:nvPr/>
        </p:nvSpPr>
        <p:spPr>
          <a:xfrm>
            <a:off x="904965" y="520339"/>
            <a:ext cx="3379797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Foi mandada construir 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entre 1514 a 1520, pelo rei D. Manuel I 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em 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homenagem a São 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Vicente, 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ao 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estilo Manuelino 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com funções de defesa da 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barra </a:t>
            </a:r>
          </a:p>
          <a:p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do 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rio Tejo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.</a:t>
            </a:r>
            <a:endParaRPr lang="pt-PT" sz="1100" dirty="0">
              <a:solidFill>
                <a:srgbClr val="0066CC"/>
              </a:solidFill>
              <a:latin typeface="Maiandra GD" panose="020E0502030308020204" pitchFamily="34" charset="0"/>
            </a:endParaRPr>
          </a:p>
          <a:p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Classificada como </a:t>
            </a:r>
            <a:r>
              <a:rPr lang="pt-PT" sz="1100" dirty="0" smtClean="0">
                <a:solidFill>
                  <a:schemeClr val="accent5">
                    <a:lumMod val="25000"/>
                  </a:schemeClr>
                </a:solidFill>
                <a:latin typeface="Maiandra GD" panose="020E0502030308020204" pitchFamily="34" charset="0"/>
              </a:rPr>
              <a:t>"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Património Mundial</a:t>
            </a:r>
            <a:r>
              <a:rPr lang="pt-PT" sz="1100" dirty="0" smtClean="0">
                <a:solidFill>
                  <a:schemeClr val="accent5">
                    <a:lumMod val="25000"/>
                  </a:schemeClr>
                </a:solidFill>
                <a:latin typeface="Maiandra GD" panose="020E0502030308020204" pitchFamily="34" charset="0"/>
              </a:rPr>
              <a:t>"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 pela UNESCO em 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1983, foi eleita como uma das </a:t>
            </a:r>
            <a:endParaRPr lang="pt-PT" sz="1100" dirty="0" smtClean="0">
              <a:solidFill>
                <a:srgbClr val="0066CC"/>
              </a:solidFill>
              <a:latin typeface="Maiandra GD" panose="020E0502030308020204" pitchFamily="34" charset="0"/>
            </a:endParaRPr>
          </a:p>
          <a:p>
            <a:r>
              <a:rPr lang="pt-PT" sz="1100" dirty="0" smtClean="0">
                <a:solidFill>
                  <a:schemeClr val="accent5">
                    <a:lumMod val="25000"/>
                  </a:schemeClr>
                </a:solidFill>
                <a:latin typeface="Maiandra GD" panose="020E0502030308020204" pitchFamily="34" charset="0"/>
              </a:rPr>
              <a:t>"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7 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Maravilhas de 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Portugal</a:t>
            </a:r>
            <a:r>
              <a:rPr lang="pt-PT" sz="1100" dirty="0" smtClean="0">
                <a:solidFill>
                  <a:schemeClr val="accent5">
                    <a:lumMod val="25000"/>
                  </a:schemeClr>
                </a:solidFill>
                <a:latin typeface="Maiandra GD" panose="020E0502030308020204" pitchFamily="34" charset="0"/>
              </a:rPr>
              <a:t>"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 </a:t>
            </a:r>
            <a:r>
              <a:rPr lang="pt-PT" sz="1100" dirty="0">
                <a:solidFill>
                  <a:srgbClr val="0066CC"/>
                </a:solidFill>
                <a:latin typeface="Maiandra GD" panose="020E0502030308020204" pitchFamily="34" charset="0"/>
              </a:rPr>
              <a:t>em 2007</a:t>
            </a:r>
            <a:r>
              <a:rPr lang="pt-PT" sz="1100" dirty="0" smtClean="0">
                <a:solidFill>
                  <a:srgbClr val="0066CC"/>
                </a:solidFill>
                <a:latin typeface="Maiandra GD" panose="020E0502030308020204" pitchFamily="34" charset="0"/>
              </a:rPr>
              <a:t>.</a:t>
            </a:r>
            <a:endParaRPr lang="pt-PT" sz="1100" dirty="0">
              <a:solidFill>
                <a:srgbClr val="0066CC"/>
              </a:solidFill>
              <a:latin typeface="Maiandra GD" panose="020E0502030308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:blinds dir="vert"/>
      </p:transition>
    </mc:Choice>
    <mc:Fallback xmlns="">
      <p:transition spd="slow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149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78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2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96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226" name="Imagem 1"/>
          <p:cNvSpPr>
            <a:spLocks noChangeAspect="1"/>
          </p:cNvSpPr>
          <p:nvPr/>
        </p:nvSpPr>
        <p:spPr bwMode="auto">
          <a:xfrm>
            <a:off x="765175" y="0"/>
            <a:ext cx="7615238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PT" altLang="pt-PT"/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4" y="-149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xão recta 5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xão recta 6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ângulo 7"/>
          <p:cNvSpPr/>
          <p:nvPr/>
        </p:nvSpPr>
        <p:spPr>
          <a:xfrm>
            <a:off x="901180" y="503588"/>
            <a:ext cx="37436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200" dirty="0" smtClean="0">
                <a:solidFill>
                  <a:schemeClr val="bg1"/>
                </a:solidFill>
                <a:latin typeface="Maiandra GD" pitchFamily="34" charset="0"/>
              </a:rPr>
              <a:t>Réplica da Torre de Belém à escala 1/50 destinada ao conhecimento por deficientes visuais e outros.</a:t>
            </a:r>
            <a:endParaRPr lang="pt-PT" sz="1200" dirty="0">
              <a:solidFill>
                <a:schemeClr val="bg1"/>
              </a:solidFill>
              <a:latin typeface="Maiandra GD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xão recta 4"/>
          <p:cNvCxnSpPr/>
          <p:nvPr/>
        </p:nvCxnSpPr>
        <p:spPr>
          <a:xfrm>
            <a:off x="762000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xão recta 5"/>
          <p:cNvCxnSpPr/>
          <p:nvPr/>
        </p:nvCxnSpPr>
        <p:spPr>
          <a:xfrm>
            <a:off x="8389218" y="-26634"/>
            <a:ext cx="0" cy="58090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388481"/>
            <a:ext cx="7612063" cy="477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Fluxograma: conexão 14"/>
          <p:cNvSpPr/>
          <p:nvPr/>
        </p:nvSpPr>
        <p:spPr>
          <a:xfrm>
            <a:off x="1403511" y="4101108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Fluxograma: conexão 15"/>
          <p:cNvSpPr/>
          <p:nvPr/>
        </p:nvSpPr>
        <p:spPr>
          <a:xfrm>
            <a:off x="3060626" y="4296866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7" name="Fluxograma: conexão 16"/>
          <p:cNvSpPr/>
          <p:nvPr/>
        </p:nvSpPr>
        <p:spPr>
          <a:xfrm>
            <a:off x="5858343" y="3455590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8" name="Fluxograma: conexão 17"/>
          <p:cNvSpPr/>
          <p:nvPr/>
        </p:nvSpPr>
        <p:spPr>
          <a:xfrm>
            <a:off x="7759896" y="1835161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9" name="Fluxograma: conexão 18"/>
          <p:cNvSpPr/>
          <p:nvPr/>
        </p:nvSpPr>
        <p:spPr>
          <a:xfrm>
            <a:off x="5413443" y="1631082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0" name="Fluxograma: conexão 19"/>
          <p:cNvSpPr/>
          <p:nvPr/>
        </p:nvSpPr>
        <p:spPr>
          <a:xfrm>
            <a:off x="5076850" y="2424658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CaixaDeTexto 13"/>
          <p:cNvSpPr txBox="1"/>
          <p:nvPr/>
        </p:nvSpPr>
        <p:spPr>
          <a:xfrm>
            <a:off x="1419126" y="4091235"/>
            <a:ext cx="2568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b="1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1</a:t>
            </a:r>
            <a:endParaRPr lang="pt-PT" sz="1400" b="1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3068557" y="4284036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b="1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2</a:t>
            </a:r>
            <a:endParaRPr lang="pt-PT" sz="1400" b="1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5861142" y="3449327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b="1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3</a:t>
            </a:r>
            <a:endParaRPr lang="pt-PT" sz="1400" b="1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7741146" y="1828849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b="1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4</a:t>
            </a:r>
            <a:endParaRPr lang="pt-PT" sz="1400" b="1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5413443" y="1619377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b="1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6</a:t>
            </a:r>
            <a:endParaRPr lang="pt-PT" sz="1400" b="1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5083113" y="2417439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b="1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7</a:t>
            </a:r>
            <a:endParaRPr lang="pt-PT" sz="1400" b="1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31" name="Fluxograma: conexão 30"/>
          <p:cNvSpPr/>
          <p:nvPr/>
        </p:nvSpPr>
        <p:spPr>
          <a:xfrm>
            <a:off x="7086811" y="1494817"/>
            <a:ext cx="288032" cy="288032"/>
          </a:xfrm>
          <a:prstGeom prst="flowChartConnector">
            <a:avLst/>
          </a:prstGeom>
          <a:solidFill>
            <a:schemeClr val="bg1">
              <a:alpha val="48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2" name="CaixaDeTexto 31"/>
          <p:cNvSpPr txBox="1"/>
          <p:nvPr/>
        </p:nvSpPr>
        <p:spPr>
          <a:xfrm>
            <a:off x="7093461" y="1488554"/>
            <a:ext cx="2872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b="1" dirty="0" smtClean="0">
                <a:solidFill>
                  <a:schemeClr val="accent1">
                    <a:lumMod val="25000"/>
                  </a:schemeClr>
                </a:solidFill>
                <a:latin typeface="Maiandra GD" panose="020E0502030308020204" pitchFamily="34" charset="0"/>
              </a:rPr>
              <a:t>5</a:t>
            </a:r>
            <a:endParaRPr lang="pt-PT" sz="1400" b="1" dirty="0">
              <a:solidFill>
                <a:schemeClr val="accent1">
                  <a:lumMod val="25000"/>
                </a:schemeClr>
              </a:solidFill>
              <a:latin typeface="Maiandra GD" panose="020E0502030308020204" pitchFamily="34" charset="0"/>
            </a:endParaRPr>
          </a:p>
        </p:txBody>
      </p:sp>
      <p:sp>
        <p:nvSpPr>
          <p:cNvPr id="33" name="Rectângulo 1"/>
          <p:cNvSpPr>
            <a:spLocks noChangeArrowheads="1"/>
          </p:cNvSpPr>
          <p:nvPr/>
        </p:nvSpPr>
        <p:spPr bwMode="auto">
          <a:xfrm>
            <a:off x="6152638" y="3576786"/>
            <a:ext cx="2098827" cy="122341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1 - Fundação Champalimaud</a:t>
            </a:r>
          </a:p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2 - Torre de Belém</a:t>
            </a:r>
          </a:p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3 - Padrão dos Descobrimentos</a:t>
            </a:r>
          </a:p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4 - Museu Nacional dos Coches</a:t>
            </a:r>
          </a:p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5 - Palácio Nacional de Belém</a:t>
            </a:r>
          </a:p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6 - Mosteiro dos Jerónimos</a:t>
            </a:r>
          </a:p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7 - Centro Cultural de Belém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6300332" y="3288754"/>
            <a:ext cx="1964064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Imagens e formatação</a:t>
            </a:r>
          </a:p>
          <a:p>
            <a:pPr algn="r"/>
            <a:r>
              <a:rPr lang="pt-PT" sz="1050" b="1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Clara Moura</a:t>
            </a:r>
          </a:p>
          <a:p>
            <a:pPr algn="r"/>
            <a:endParaRPr lang="pt-PT" sz="800" dirty="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Fundo musical</a:t>
            </a:r>
          </a:p>
          <a:p>
            <a:pPr algn="r"/>
            <a:r>
              <a:rPr lang="pt-PT" sz="1050" b="1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Rão Kyao</a:t>
            </a:r>
          </a:p>
          <a:p>
            <a:pPr algn="r"/>
            <a:r>
              <a:rPr lang="pt-PT" sz="105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Voz do Tejo e Canção </a:t>
            </a:r>
            <a:r>
              <a:rPr lang="pt-PT" sz="1050" smtClean="0">
                <a:solidFill>
                  <a:schemeClr val="bg1"/>
                </a:solidFill>
                <a:latin typeface="Maiandra GD" panose="020E0502030308020204" pitchFamily="34" charset="0"/>
              </a:rPr>
              <a:t>do mar</a:t>
            </a:r>
          </a:p>
          <a:p>
            <a:pPr algn="r"/>
            <a:endParaRPr lang="pt-PT" sz="1050">
              <a:solidFill>
                <a:schemeClr val="bg1"/>
              </a:solidFill>
              <a:latin typeface="Maiandra GD" panose="020E0502030308020204" pitchFamily="34" charset="0"/>
            </a:endParaRPr>
          </a:p>
          <a:p>
            <a:pPr algn="r"/>
            <a:r>
              <a:rPr lang="pt-PT" sz="1050" smtClean="0">
                <a:solidFill>
                  <a:schemeClr val="bg1"/>
                </a:solidFill>
                <a:latin typeface="Maiandra GD" panose="020E0502030308020204" pitchFamily="34" charset="0"/>
              </a:rPr>
              <a:t>Referência de texto</a:t>
            </a:r>
          </a:p>
          <a:p>
            <a:pPr algn="r"/>
            <a:r>
              <a:rPr lang="pt-PT" sz="1050" smtClean="0">
                <a:solidFill>
                  <a:schemeClr val="bg1"/>
                </a:solidFill>
                <a:latin typeface="Maiandra GD" panose="020E0502030308020204" pitchFamily="34" charset="0"/>
              </a:rPr>
              <a:t>Respetivos portais</a:t>
            </a:r>
            <a:endParaRPr lang="pt-PT" sz="1050" dirty="0" smtClean="0">
              <a:solidFill>
                <a:schemeClr val="bg1"/>
              </a:solidFill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0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0">
        <p:blinds dir="vert"/>
      </p:transition>
    </mc:Choice>
    <mc:Fallback xmlns="">
      <p:transition spd="slow" advTm="4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</p:bld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o de apresentação predefini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1867</TotalTime>
  <Words>1167</Words>
  <Application>Microsoft Office PowerPoint</Application>
  <PresentationFormat>Personalizados</PresentationFormat>
  <Paragraphs>142</Paragraphs>
  <Slides>47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47</vt:i4>
      </vt:variant>
    </vt:vector>
  </HeadingPairs>
  <TitlesOfParts>
    <vt:vector size="52" baseType="lpstr">
      <vt:lpstr>Arial</vt:lpstr>
      <vt:lpstr>Maiandra GD</vt:lpstr>
      <vt:lpstr>Brush455 BT</vt:lpstr>
      <vt:lpstr>Calibri</vt:lpstr>
      <vt:lpstr>Modelo de apresentação predefinido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CCDR Algarve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mmoura</dc:creator>
  <cp:lastModifiedBy>HouseOfMoura</cp:lastModifiedBy>
  <cp:revision>147</cp:revision>
  <dcterms:created xsi:type="dcterms:W3CDTF">2014-04-17T10:26:14Z</dcterms:created>
  <dcterms:modified xsi:type="dcterms:W3CDTF">2019-02-02T15:12:46Z</dcterms:modified>
</cp:coreProperties>
</file>