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1"/>
  </p:notesMasterIdLst>
  <p:sldIdLst>
    <p:sldId id="342" r:id="rId3"/>
    <p:sldId id="369" r:id="rId4"/>
    <p:sldId id="370" r:id="rId5"/>
    <p:sldId id="371" r:id="rId6"/>
    <p:sldId id="372" r:id="rId7"/>
    <p:sldId id="373" r:id="rId8"/>
    <p:sldId id="374" r:id="rId9"/>
    <p:sldId id="333" r:id="rId1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B4BB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61" d="100"/>
          <a:sy n="161" d="100"/>
        </p:scale>
        <p:origin x="156" y="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27/11/2015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22FA42-EB73-4645-829A-EC5ECF7A022C}" type="slidenum">
              <a:rPr lang="pt-BR" altLang="pt-BR">
                <a:solidFill>
                  <a:srgbClr val="000000"/>
                </a:solidFill>
              </a:rPr>
              <a:pPr/>
              <a:t>1</a:t>
            </a:fld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801401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93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57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905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61592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625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457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325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141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9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011623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64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96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F3ACE-5917-453A-BCE4-39F06FC160E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59961"/>
      </p:ext>
    </p:extLst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1E8C2-D0D3-4AEF-A2E1-97F7D2E4E896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293696"/>
      </p:ext>
    </p:extLst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F3C11-1851-4C1E-822A-D2659292414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51424"/>
      </p:ext>
    </p:extLst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B43529-EF7A-48E1-AEA6-AF61AC895C3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223760"/>
      </p:ext>
    </p:extLst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9C577-1D96-4932-9134-4A75E1BF041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51716"/>
      </p:ext>
    </p:extLst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B35D0B-1A09-4A63-9A23-BD71FCAADBD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569648"/>
      </p:ext>
    </p:extLst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2F610-C2ED-4BE6-941F-B80D3B1E767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141191"/>
      </p:ext>
    </p:extLst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75BCF-CF71-427D-9A81-933565172B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761124"/>
      </p:ext>
    </p:extLst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7A2CF-5E39-467D-81AE-297418B2BF57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119308"/>
      </p:ext>
    </p:extLst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08B59-9FC6-44A8-A565-ACAC39EA144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82227"/>
      </p:ext>
    </p:extLst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166D8-7848-43E4-9BB7-306011309F0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190040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27/11/2015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258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 altLang="pt-BR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 altLang="pt-BR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fld id="{BD5E1FB2-F517-472A-AFDA-C0E6603351DE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01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21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aixaDeTexto 31"/>
          <p:cNvSpPr txBox="1"/>
          <p:nvPr/>
        </p:nvSpPr>
        <p:spPr>
          <a:xfrm rot="21404104">
            <a:off x="138780" y="474562"/>
            <a:ext cx="4778019" cy="123445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prstTxWarp prst="textCurveUp">
              <a:avLst>
                <a:gd name="adj" fmla="val 35315"/>
              </a:avLst>
            </a:prstTxWarp>
            <a:spAutoFit/>
          </a:bodyPr>
          <a:lstStyle/>
          <a:p>
            <a:pPr algn="ctr"/>
            <a:r>
              <a:rPr lang="pt-BR" sz="2800" b="1" i="1" dirty="0" smtClean="0">
                <a:ln>
                  <a:solidFill>
                    <a:srgbClr val="C19859">
                      <a:lumMod val="50000"/>
                    </a:srgbClr>
                  </a:solidFill>
                </a:ln>
                <a:solidFill>
                  <a:srgbClr val="F07F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  <a:r>
              <a:rPr lang="pt-BR" sz="2800" b="1" i="1" dirty="0" smtClean="0">
                <a:ln>
                  <a:solidFill>
                    <a:srgbClr val="C19859">
                      <a:lumMod val="50000"/>
                    </a:srgbClr>
                  </a:solidFill>
                </a:ln>
                <a:solidFill>
                  <a:srgbClr val="F07F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Saudade </a:t>
            </a:r>
            <a:r>
              <a:rPr lang="pt-BR" sz="2800" b="1" i="1" dirty="0" smtClean="0">
                <a:ln>
                  <a:solidFill>
                    <a:srgbClr val="C19859">
                      <a:lumMod val="50000"/>
                    </a:srgbClr>
                  </a:solidFill>
                </a:ln>
                <a:solidFill>
                  <a:srgbClr val="F07F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de Lisboa em Portugal</a:t>
            </a:r>
            <a:endParaRPr lang="pt-BR" sz="500" b="1" i="1" dirty="0">
              <a:ln>
                <a:solidFill>
                  <a:srgbClr val="C19859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988234" y="4371950"/>
            <a:ext cx="314404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1B587C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Avanço Automático</a:t>
            </a:r>
          </a:p>
          <a:p>
            <a:pPr lvl="0" algn="ctr"/>
            <a:r>
              <a:rPr lang="pt-BR" sz="1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Toninho Vendramini </a:t>
            </a:r>
            <a:r>
              <a:rPr lang="pt-BR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Formatações</a:t>
            </a:r>
            <a:endParaRPr lang="pt-BR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10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warp dir="in"/>
        <p:sndAc>
          <p:stSnd loop="1">
            <p:snd r:embed="rId3" name="Potugal fado.wav"/>
          </p:stSnd>
        </p:sndAc>
      </p:transition>
    </mc:Choice>
    <mc:Fallback xmlns="">
      <p:transition spd="slow" advClick="0" advTm="15000">
        <p:fade/>
        <p:sndAc>
          <p:stSnd loop="1">
            <p:snd r:embed="rId5" name="Potugal f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2275">
            <a:off x="323528" y="267494"/>
            <a:ext cx="2736304" cy="2848022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Ondulado duplo 8"/>
          <p:cNvSpPr/>
          <p:nvPr/>
        </p:nvSpPr>
        <p:spPr bwMode="auto">
          <a:xfrm>
            <a:off x="3923928" y="486590"/>
            <a:ext cx="4968552" cy="4389415"/>
          </a:xfrm>
          <a:prstGeom prst="doubleWave">
            <a:avLst>
              <a:gd name="adj1" fmla="val 3852"/>
              <a:gd name="adj2" fmla="val 3554"/>
            </a:avLst>
          </a:prstGeom>
          <a:solidFill>
            <a:schemeClr val="accent2">
              <a:lumMod val="20000"/>
              <a:lumOff val="80000"/>
            </a:schemeClr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dirty="0" smtClean="0">
                <a:solidFill>
                  <a:srgbClr val="333333"/>
                </a:solidFill>
                <a:latin typeface="Noto Sans"/>
              </a:rPr>
              <a:t>Trata-se </a:t>
            </a:r>
            <a:r>
              <a:rPr lang="pt-BR" sz="2000" dirty="0">
                <a:solidFill>
                  <a:srgbClr val="333333"/>
                </a:solidFill>
                <a:latin typeface="Noto Sans"/>
              </a:rPr>
              <a:t>de um dos recantos mais </a:t>
            </a:r>
            <a:r>
              <a:rPr lang="pt-BR" sz="2000" dirty="0" smtClean="0">
                <a:solidFill>
                  <a:srgbClr val="333333"/>
                </a:solidFill>
                <a:latin typeface="Noto Sans"/>
              </a:rPr>
              <a:t>pitorescos de Lisboa, destacando-se ao fundo, (primeira foto), o majestoso castelo de São Jorge, predominando na colina.</a:t>
            </a:r>
            <a:r>
              <a:rPr lang="pt-BR" sz="2000" dirty="0"/>
              <a:t/>
            </a:r>
            <a:br>
              <a:rPr lang="pt-BR" sz="2000" dirty="0"/>
            </a:br>
            <a:endParaRPr lang="pt-BR" sz="2000" dirty="0" smtClean="0"/>
          </a:p>
          <a:p>
            <a:pPr algn="ctr"/>
            <a:r>
              <a:rPr lang="pt-BR" sz="2000" dirty="0" smtClean="0">
                <a:solidFill>
                  <a:srgbClr val="333333"/>
                </a:solidFill>
                <a:latin typeface="Noto Sans"/>
              </a:rPr>
              <a:t>A </a:t>
            </a:r>
            <a:r>
              <a:rPr lang="pt-BR" sz="2000" dirty="0">
                <a:solidFill>
                  <a:srgbClr val="333333"/>
                </a:solidFill>
                <a:latin typeface="Noto Sans"/>
              </a:rPr>
              <a:t>origem das </a:t>
            </a:r>
            <a:r>
              <a:rPr lang="pt-BR" sz="2000" dirty="0" smtClean="0">
                <a:solidFill>
                  <a:srgbClr val="333333"/>
                </a:solidFill>
                <a:latin typeface="Noto Sans"/>
              </a:rPr>
              <a:t>escadarias perdem-se </a:t>
            </a:r>
            <a:r>
              <a:rPr lang="pt-BR" sz="2000" dirty="0">
                <a:solidFill>
                  <a:srgbClr val="333333"/>
                </a:solidFill>
                <a:latin typeface="Noto Sans"/>
              </a:rPr>
              <a:t>no </a:t>
            </a:r>
            <a:r>
              <a:rPr lang="pt-BR" sz="2000" dirty="0" smtClean="0">
                <a:solidFill>
                  <a:srgbClr val="333333"/>
                </a:solidFill>
                <a:latin typeface="Noto Sans"/>
              </a:rPr>
              <a:t>tempo, sempre de forma íngreme e </a:t>
            </a:r>
            <a:r>
              <a:rPr lang="pt-BR" sz="2000" dirty="0">
                <a:solidFill>
                  <a:srgbClr val="333333"/>
                </a:solidFill>
                <a:latin typeface="Noto Sans"/>
              </a:rPr>
              <a:t>medieval, </a:t>
            </a:r>
            <a:r>
              <a:rPr lang="pt-BR" sz="2000" dirty="0" smtClean="0">
                <a:solidFill>
                  <a:srgbClr val="333333"/>
                </a:solidFill>
                <a:latin typeface="Noto Sans"/>
              </a:rPr>
              <a:t>estabelecendo uma ligação entre as ruas mais movimentadas.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rgbClr val="EBD8B7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495081"/>
            <a:ext cx="2711896" cy="2387634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253282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6000">
        <p15:prstTrans prst="wind"/>
      </p:transition>
    </mc:Choice>
    <mc:Fallback xmlns=""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Ondulado duplo 6"/>
          <p:cNvSpPr/>
          <p:nvPr/>
        </p:nvSpPr>
        <p:spPr bwMode="auto">
          <a:xfrm>
            <a:off x="3923928" y="486590"/>
            <a:ext cx="4968552" cy="4389415"/>
          </a:xfrm>
          <a:prstGeom prst="doubleWave">
            <a:avLst>
              <a:gd name="adj1" fmla="val 3852"/>
              <a:gd name="adj2" fmla="val 3554"/>
            </a:avLst>
          </a:prstGeom>
          <a:solidFill>
            <a:srgbClr val="D0B4BB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</a:rPr>
              <a:t>Passe pelo </a:t>
            </a:r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</a:rPr>
              <a:t>beco do Carrasco,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</a:rPr>
              <a:t>ande pelas escadarias </a:t>
            </a:r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</a:rPr>
              <a:t>do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</a:rPr>
              <a:t>Cascão, logo chegará a rua Triste-Feia.</a:t>
            </a:r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</a:rPr>
              <a:t> Uma indicação assim só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</a:rPr>
              <a:t>mesmo em Lisboa.</a:t>
            </a:r>
            <a:endParaRPr lang="pt-BR" sz="20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ctr"/>
            <a:endParaRPr lang="pt-BR" sz="2000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</a:rPr>
              <a:t>Ande pelos becos de </a:t>
            </a:r>
            <a:r>
              <a:rPr lang="pt-BR" sz="2000" dirty="0" smtClean="0">
                <a:solidFill>
                  <a:srgbClr val="FF0000"/>
                </a:solidFill>
                <a:latin typeface="arial" panose="020B0604020202020204" pitchFamily="34" charset="0"/>
              </a:rPr>
              <a:t>Santa Maria Maior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</a:rPr>
              <a:t> com seus nomes curiosos:</a:t>
            </a:r>
          </a:p>
          <a:p>
            <a:pPr algn="ctr"/>
            <a:r>
              <a:rPr lang="pt-BR" sz="2000" dirty="0" smtClean="0">
                <a:solidFill>
                  <a:srgbClr val="0070C0"/>
                </a:solidFill>
                <a:latin typeface="arial" panose="020B0604020202020204" pitchFamily="34" charset="0"/>
              </a:rPr>
              <a:t>Achada, Mil Patacas, Maria da Guerra, Bugio, Surra e do Recolhimento, </a:t>
            </a: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contemplado na foto. </a:t>
            </a:r>
            <a:endParaRPr lang="pt-BR" sz="2000" b="0" i="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49" y="267494"/>
            <a:ext cx="2314432" cy="2681613"/>
          </a:xfrm>
          <a:prstGeom prst="rect">
            <a:avLst/>
          </a:prstGeom>
          <a:ln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0720">
            <a:off x="745841" y="2614447"/>
            <a:ext cx="2951544" cy="2213658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682418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8000">
        <p15:prstTrans prst="wind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Ondulado duplo 6"/>
          <p:cNvSpPr/>
          <p:nvPr/>
        </p:nvSpPr>
        <p:spPr bwMode="auto">
          <a:xfrm>
            <a:off x="4211960" y="486590"/>
            <a:ext cx="4824536" cy="4389415"/>
          </a:xfrm>
          <a:prstGeom prst="doubleWave">
            <a:avLst>
              <a:gd name="adj1" fmla="val 3852"/>
              <a:gd name="adj2" fmla="val 3554"/>
            </a:avLst>
          </a:prstGeom>
          <a:solidFill>
            <a:srgbClr val="D0B4BB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 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Bonde chamado de elétrico em Lisboa,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tem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número 28,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 dos mais clássicos; </a:t>
            </a:r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amarelo por fora e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interior forrado de madeira. Com ele,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percorrem-se </a:t>
            </a:r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 bairros históricos, partindo da Praça Martim Moniz.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Sobe </a:t>
            </a:r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sacolejando as ladeiras de Alfama, atravessa a Baixa, o Chiado, Santos e chega em Campo de Ourique, pertinho da Casa </a:t>
            </a:r>
            <a:r>
              <a:rPr lang="pt-BR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onde morou Fernando </a:t>
            </a:r>
            <a:r>
              <a:rPr lang="pt-BR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Pessoa.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rgbClr val="EBD8B7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4798">
            <a:off x="529087" y="292672"/>
            <a:ext cx="3300708" cy="2202191"/>
          </a:xfrm>
          <a:prstGeom prst="ellipse">
            <a:avLst/>
          </a:prstGeom>
          <a:ln w="28575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8534">
            <a:off x="877046" y="2451185"/>
            <a:ext cx="3236979" cy="242773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2345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2000">
        <p15:prstTrans prst="wind"/>
      </p:transition>
    </mc:Choice>
    <mc:Fallback xmlns=""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Ondulado duplo 6"/>
          <p:cNvSpPr/>
          <p:nvPr/>
        </p:nvSpPr>
        <p:spPr bwMode="auto">
          <a:xfrm>
            <a:off x="3923928" y="486590"/>
            <a:ext cx="4968552" cy="4389415"/>
          </a:xfrm>
          <a:prstGeom prst="doubleWave">
            <a:avLst>
              <a:gd name="adj1" fmla="val 3852"/>
              <a:gd name="adj2" fmla="val 3554"/>
            </a:avLst>
          </a:prstGeom>
          <a:solidFill>
            <a:srgbClr val="D0B4BB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dirty="0" smtClean="0">
                <a:solidFill>
                  <a:srgbClr val="1D1D1D"/>
                </a:solidFill>
                <a:latin typeface="Helvetica" panose="020B0604020202020204" pitchFamily="34" charset="0"/>
              </a:rPr>
              <a:t>Lisboa é uma cidade de arquitetura belíssima, movimento intenso e muito charme. Seus miradouros revelam toda essa beleza por meio de ângulos diferenciados. Conheça e contemple os principais miradouros de Lisboa.</a:t>
            </a:r>
          </a:p>
          <a:p>
            <a:pPr algn="ctr"/>
            <a:r>
              <a:rPr lang="pt-BR" sz="2000" dirty="0" smtClean="0">
                <a:solidFill>
                  <a:srgbClr val="1D1D1D"/>
                </a:solidFill>
                <a:latin typeface="Helvetica" panose="020B0604020202020204" pitchFamily="34" charset="0"/>
              </a:rPr>
              <a:t> </a:t>
            </a:r>
            <a:r>
              <a:rPr lang="pt-BR" sz="2000" dirty="0">
                <a:solidFill>
                  <a:srgbClr val="1D1D1D"/>
                </a:solidFill>
                <a:latin typeface="Helvetica" panose="020B0604020202020204" pitchFamily="34" charset="0"/>
              </a:rPr>
              <a:t>Assim, o ideal é começar </a:t>
            </a:r>
            <a:r>
              <a:rPr lang="pt-BR" sz="2000" dirty="0" smtClean="0">
                <a:solidFill>
                  <a:srgbClr val="1D1D1D"/>
                </a:solidFill>
                <a:latin typeface="Helvetica" panose="020B0604020202020204" pitchFamily="34" charset="0"/>
              </a:rPr>
              <a:t>pelo </a:t>
            </a:r>
            <a:r>
              <a:rPr lang="pt-BR" sz="2000" dirty="0">
                <a:solidFill>
                  <a:srgbClr val="1D1D1D"/>
                </a:solidFill>
                <a:latin typeface="Helvetica" panose="020B0604020202020204" pitchFamily="34" charset="0"/>
              </a:rPr>
              <a:t>bairro </a:t>
            </a:r>
            <a:r>
              <a:rPr lang="pt-BR" sz="2000" dirty="0" smtClean="0">
                <a:solidFill>
                  <a:srgbClr val="1D1D1D"/>
                </a:solidFill>
                <a:latin typeface="Helvetica" panose="020B0604020202020204" pitchFamily="34" charset="0"/>
              </a:rPr>
              <a:t>alto, </a:t>
            </a:r>
            <a:r>
              <a:rPr lang="pt-BR" sz="2000" dirty="0">
                <a:solidFill>
                  <a:srgbClr val="1D1D1D"/>
                </a:solidFill>
                <a:latin typeface="Helvetica" panose="020B0604020202020204" pitchFamily="34" charset="0"/>
              </a:rPr>
              <a:t>que traz uma linda vista de Lisboa à noite, principalmente do Castelo de São </a:t>
            </a:r>
            <a:r>
              <a:rPr lang="pt-BR" sz="2000" dirty="0" smtClean="0">
                <a:solidFill>
                  <a:srgbClr val="1D1D1D"/>
                </a:solidFill>
                <a:latin typeface="Helvetica" panose="020B0604020202020204" pitchFamily="34" charset="0"/>
              </a:rPr>
              <a:t>Jorge, mostrado na terceira foto.</a:t>
            </a:r>
            <a:endParaRPr lang="pt-BR" sz="2000" dirty="0">
              <a:solidFill>
                <a:srgbClr val="1D1D1D"/>
              </a:solidFill>
              <a:latin typeface="Helvetica" panose="020B0604020202020204" pitchFamily="34" charset="0"/>
            </a:endParaRPr>
          </a:p>
          <a:p>
            <a:r>
              <a:rPr lang="pt-BR" sz="2000" dirty="0">
                <a:solidFill>
                  <a:srgbClr val="1D1D1D"/>
                </a:solidFill>
                <a:latin typeface="Helvetica" panose="020B0604020202020204" pitchFamily="34" charset="0"/>
              </a:rPr>
              <a:t> </a:t>
            </a:r>
          </a:p>
          <a:p>
            <a:endParaRPr lang="pt-BR" sz="2000" dirty="0" smtClean="0">
              <a:solidFill>
                <a:srgbClr val="1D1D1D"/>
              </a:solidFill>
              <a:latin typeface="Helvetica" panose="020B0604020202020204" pitchFamily="34" charset="0"/>
            </a:endParaRPr>
          </a:p>
          <a:p>
            <a:r>
              <a:rPr lang="pt-BR" sz="2000" dirty="0" smtClean="0">
                <a:solidFill>
                  <a:srgbClr val="1D1D1D"/>
                </a:solidFill>
                <a:latin typeface="Helvetica" panose="020B0604020202020204" pitchFamily="34" charset="0"/>
              </a:rPr>
              <a:t> </a:t>
            </a:r>
            <a:endParaRPr lang="pt-BR" sz="2000" b="0" i="0" dirty="0">
              <a:solidFill>
                <a:srgbClr val="1D1D1D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76" y="252400"/>
            <a:ext cx="2466975" cy="1847850"/>
          </a:xfrm>
          <a:prstGeom prst="rect">
            <a:avLst/>
          </a:prstGeom>
          <a:ln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1951">
            <a:off x="296236" y="1857375"/>
            <a:ext cx="3200400" cy="1428750"/>
          </a:xfrm>
          <a:prstGeom prst="roundRect">
            <a:avLst>
              <a:gd name="adj" fmla="val 16667"/>
            </a:avLst>
          </a:prstGeom>
          <a:ln>
            <a:solidFill>
              <a:srgbClr val="FFC0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3229">
            <a:off x="600549" y="3317543"/>
            <a:ext cx="2857500" cy="1600200"/>
          </a:xfrm>
          <a:prstGeom prst="roundRect">
            <a:avLst>
              <a:gd name="adj" fmla="val 16667"/>
            </a:avLst>
          </a:prstGeom>
          <a:ln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66464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1000">
        <p15:prstTrans prst="wind"/>
      </p:transition>
    </mc:Choice>
    <mc:Fallback xmlns="">
      <p:transition spd="slow" advClick="0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Ondulado duplo 6"/>
          <p:cNvSpPr/>
          <p:nvPr/>
        </p:nvSpPr>
        <p:spPr bwMode="auto">
          <a:xfrm>
            <a:off x="3332768" y="616288"/>
            <a:ext cx="5604201" cy="4389415"/>
          </a:xfrm>
          <a:prstGeom prst="doubleWave">
            <a:avLst>
              <a:gd name="adj1" fmla="val 3852"/>
              <a:gd name="adj2" fmla="val 3554"/>
            </a:avLst>
          </a:prstGeom>
          <a:solidFill>
            <a:srgbClr val="D0B4BB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lang="pt-BR" dirty="0">
                <a:solidFill>
                  <a:srgbClr val="000000"/>
                </a:solidFill>
              </a:rPr>
              <a:t>Uma guitarra </a:t>
            </a:r>
            <a:r>
              <a:rPr lang="pt-BR" dirty="0" smtClean="0">
                <a:solidFill>
                  <a:srgbClr val="000000"/>
                </a:solidFill>
              </a:rPr>
              <a:t>baixinho. Numa </a:t>
            </a:r>
            <a:r>
              <a:rPr lang="pt-BR" dirty="0">
                <a:solidFill>
                  <a:srgbClr val="000000"/>
                </a:solidFill>
              </a:rPr>
              <a:t>viela </a:t>
            </a:r>
            <a:r>
              <a:rPr lang="pt-BR" dirty="0" smtClean="0">
                <a:solidFill>
                  <a:srgbClr val="000000"/>
                </a:solidFill>
              </a:rPr>
              <a:t>sombria. Entoa </a:t>
            </a:r>
            <a:r>
              <a:rPr lang="pt-BR" dirty="0">
                <a:solidFill>
                  <a:srgbClr val="000000"/>
                </a:solidFill>
              </a:rPr>
              <a:t>um fado </a:t>
            </a:r>
            <a:r>
              <a:rPr lang="pt-BR" dirty="0" smtClean="0">
                <a:solidFill>
                  <a:srgbClr val="000000"/>
                </a:solidFill>
              </a:rPr>
              <a:t>velhinho. É </a:t>
            </a:r>
            <a:r>
              <a:rPr lang="pt-BR" dirty="0">
                <a:solidFill>
                  <a:srgbClr val="000000"/>
                </a:solidFill>
              </a:rPr>
              <a:t>noite na Mouraria</a:t>
            </a:r>
            <a:r>
              <a:rPr lang="pt-BR" dirty="0" smtClean="0">
                <a:solidFill>
                  <a:srgbClr val="000000"/>
                </a:solidFill>
              </a:rPr>
              <a:t>. Apita </a:t>
            </a:r>
            <a:r>
              <a:rPr lang="pt-BR" dirty="0">
                <a:solidFill>
                  <a:srgbClr val="000000"/>
                </a:solidFill>
              </a:rPr>
              <a:t>um barco no </a:t>
            </a:r>
            <a:r>
              <a:rPr lang="pt-BR" dirty="0" smtClean="0">
                <a:solidFill>
                  <a:srgbClr val="000000"/>
                </a:solidFill>
              </a:rPr>
              <a:t>Tejo. Na </a:t>
            </a:r>
            <a:r>
              <a:rPr lang="pt-BR" dirty="0">
                <a:solidFill>
                  <a:srgbClr val="000000"/>
                </a:solidFill>
              </a:rPr>
              <a:t>rua passa </a:t>
            </a:r>
            <a:r>
              <a:rPr lang="pt-BR" dirty="0" smtClean="0">
                <a:solidFill>
                  <a:srgbClr val="000000"/>
                </a:solidFill>
              </a:rPr>
              <a:t>uma </a:t>
            </a:r>
            <a:r>
              <a:rPr lang="pt-BR" dirty="0" smtClean="0">
                <a:solidFill>
                  <a:srgbClr val="000000"/>
                </a:solidFill>
              </a:rPr>
              <a:t>rufia. Em </a:t>
            </a:r>
            <a:r>
              <a:rPr lang="pt-BR" dirty="0">
                <a:solidFill>
                  <a:srgbClr val="000000"/>
                </a:solidFill>
              </a:rPr>
              <a:t>cada boca há um </a:t>
            </a:r>
            <a:r>
              <a:rPr lang="pt-BR" dirty="0" smtClean="0">
                <a:solidFill>
                  <a:srgbClr val="000000"/>
                </a:solidFill>
              </a:rPr>
              <a:t>beijo. É </a:t>
            </a:r>
            <a:r>
              <a:rPr lang="pt-BR" dirty="0">
                <a:solidFill>
                  <a:srgbClr val="000000"/>
                </a:solidFill>
              </a:rPr>
              <a:t>noite na Mouraria</a:t>
            </a:r>
            <a:r>
              <a:rPr lang="pt-BR" dirty="0" smtClean="0">
                <a:solidFill>
                  <a:srgbClr val="000000"/>
                </a:solidFill>
              </a:rPr>
              <a:t>. Tudo </a:t>
            </a:r>
            <a:r>
              <a:rPr lang="pt-BR" dirty="0">
                <a:solidFill>
                  <a:srgbClr val="000000"/>
                </a:solidFill>
              </a:rPr>
              <a:t>é </a:t>
            </a:r>
            <a:r>
              <a:rPr lang="pt-BR" dirty="0" smtClean="0">
                <a:solidFill>
                  <a:srgbClr val="000000"/>
                </a:solidFill>
              </a:rPr>
              <a:t>fado. Tudo </a:t>
            </a:r>
            <a:r>
              <a:rPr lang="pt-BR" dirty="0">
                <a:solidFill>
                  <a:srgbClr val="000000"/>
                </a:solidFill>
              </a:rPr>
              <a:t>é </a:t>
            </a:r>
            <a:r>
              <a:rPr lang="pt-BR" dirty="0" smtClean="0">
                <a:solidFill>
                  <a:srgbClr val="000000"/>
                </a:solidFill>
              </a:rPr>
              <a:t>vida. Tudo </a:t>
            </a:r>
            <a:r>
              <a:rPr lang="pt-BR" dirty="0">
                <a:solidFill>
                  <a:srgbClr val="000000"/>
                </a:solidFill>
              </a:rPr>
              <a:t>é amor sem </a:t>
            </a:r>
            <a:r>
              <a:rPr lang="pt-BR" dirty="0" smtClean="0">
                <a:solidFill>
                  <a:srgbClr val="000000"/>
                </a:solidFill>
              </a:rPr>
              <a:t>guarida. Dor</a:t>
            </a:r>
            <a:r>
              <a:rPr lang="pt-BR" dirty="0">
                <a:solidFill>
                  <a:srgbClr val="000000"/>
                </a:solidFill>
              </a:rPr>
              <a:t>, sentimento, alegria</a:t>
            </a:r>
            <a:r>
              <a:rPr lang="pt-BR" dirty="0" smtClean="0">
                <a:solidFill>
                  <a:srgbClr val="000000"/>
                </a:solidFill>
              </a:rPr>
              <a:t>. Tudo </a:t>
            </a:r>
            <a:r>
              <a:rPr lang="pt-BR" dirty="0">
                <a:solidFill>
                  <a:srgbClr val="000000"/>
                </a:solidFill>
              </a:rPr>
              <a:t>é </a:t>
            </a:r>
            <a:r>
              <a:rPr lang="pt-BR" dirty="0" smtClean="0">
                <a:solidFill>
                  <a:srgbClr val="000000"/>
                </a:solidFill>
              </a:rPr>
              <a:t>fado. Tudo </a:t>
            </a:r>
            <a:r>
              <a:rPr lang="pt-BR" dirty="0">
                <a:solidFill>
                  <a:srgbClr val="000000"/>
                </a:solidFill>
              </a:rPr>
              <a:t>é </a:t>
            </a:r>
            <a:r>
              <a:rPr lang="pt-BR" dirty="0" smtClean="0">
                <a:solidFill>
                  <a:srgbClr val="000000"/>
                </a:solidFill>
              </a:rPr>
              <a:t>sorte. Retalhos </a:t>
            </a:r>
            <a:r>
              <a:rPr lang="pt-BR" dirty="0">
                <a:solidFill>
                  <a:srgbClr val="000000"/>
                </a:solidFill>
              </a:rPr>
              <a:t>de vida e </a:t>
            </a:r>
            <a:r>
              <a:rPr lang="pt-BR" dirty="0" smtClean="0">
                <a:solidFill>
                  <a:srgbClr val="000000"/>
                </a:solidFill>
              </a:rPr>
              <a:t>morte. É </a:t>
            </a:r>
            <a:r>
              <a:rPr lang="pt-BR" dirty="0">
                <a:solidFill>
                  <a:srgbClr val="000000"/>
                </a:solidFill>
              </a:rPr>
              <a:t>noite na </a:t>
            </a:r>
            <a:r>
              <a:rPr lang="pt-BR" dirty="0" smtClean="0">
                <a:solidFill>
                  <a:srgbClr val="000000"/>
                </a:solidFill>
              </a:rPr>
              <a:t>Mouraria. Cai </a:t>
            </a:r>
            <a:r>
              <a:rPr lang="pt-BR" dirty="0">
                <a:solidFill>
                  <a:srgbClr val="000000"/>
                </a:solidFill>
              </a:rPr>
              <a:t>o luar na </a:t>
            </a:r>
            <a:r>
              <a:rPr lang="pt-BR" dirty="0" smtClean="0">
                <a:solidFill>
                  <a:srgbClr val="000000"/>
                </a:solidFill>
              </a:rPr>
              <a:t>viela. Perdida </a:t>
            </a:r>
            <a:r>
              <a:rPr lang="pt-BR" dirty="0">
                <a:solidFill>
                  <a:srgbClr val="000000"/>
                </a:solidFill>
              </a:rPr>
              <a:t>saudade ao </a:t>
            </a:r>
            <a:r>
              <a:rPr lang="pt-BR" dirty="0" smtClean="0">
                <a:solidFill>
                  <a:srgbClr val="000000"/>
                </a:solidFill>
              </a:rPr>
              <a:t>vento. No </a:t>
            </a:r>
            <a:r>
              <a:rPr lang="pt-BR" dirty="0">
                <a:solidFill>
                  <a:srgbClr val="000000"/>
                </a:solidFill>
              </a:rPr>
              <a:t>céu queima-se uma </a:t>
            </a:r>
            <a:r>
              <a:rPr lang="pt-BR" dirty="0" smtClean="0">
                <a:solidFill>
                  <a:srgbClr val="000000"/>
                </a:solidFill>
              </a:rPr>
              <a:t>estrela. Na </a:t>
            </a:r>
            <a:r>
              <a:rPr lang="pt-BR" dirty="0">
                <a:solidFill>
                  <a:srgbClr val="000000"/>
                </a:solidFill>
              </a:rPr>
              <a:t>ruela há um lamento</a:t>
            </a:r>
            <a:r>
              <a:rPr lang="pt-BR" dirty="0" smtClean="0">
                <a:solidFill>
                  <a:srgbClr val="000000"/>
                </a:solidFill>
              </a:rPr>
              <a:t>. Lamento </a:t>
            </a:r>
            <a:r>
              <a:rPr lang="pt-BR" dirty="0">
                <a:solidFill>
                  <a:srgbClr val="000000"/>
                </a:solidFill>
              </a:rPr>
              <a:t>de amor que é </a:t>
            </a:r>
            <a:r>
              <a:rPr lang="pt-BR" dirty="0" smtClean="0">
                <a:solidFill>
                  <a:srgbClr val="000000"/>
                </a:solidFill>
              </a:rPr>
              <a:t>fado. Dando </a:t>
            </a:r>
            <a:r>
              <a:rPr lang="pt-BR" dirty="0">
                <a:solidFill>
                  <a:srgbClr val="000000"/>
                </a:solidFill>
              </a:rPr>
              <a:t>ao pensar </a:t>
            </a:r>
            <a:r>
              <a:rPr lang="pt-BR" dirty="0" smtClean="0">
                <a:solidFill>
                  <a:srgbClr val="000000"/>
                </a:solidFill>
              </a:rPr>
              <a:t>nostalgia. O </a:t>
            </a:r>
            <a:r>
              <a:rPr lang="pt-BR" dirty="0">
                <a:solidFill>
                  <a:srgbClr val="000000"/>
                </a:solidFill>
              </a:rPr>
              <a:t>tempo passa </a:t>
            </a:r>
            <a:r>
              <a:rPr lang="pt-BR" dirty="0" smtClean="0">
                <a:solidFill>
                  <a:srgbClr val="000000"/>
                </a:solidFill>
              </a:rPr>
              <a:t>apressado. É </a:t>
            </a:r>
            <a:r>
              <a:rPr lang="pt-BR" dirty="0">
                <a:solidFill>
                  <a:srgbClr val="000000"/>
                </a:solidFill>
              </a:rPr>
              <a:t>noite na Mouraria.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5287">
            <a:off x="663765" y="393202"/>
            <a:ext cx="2032757" cy="2395104"/>
          </a:xfrm>
          <a:prstGeom prst="rect">
            <a:avLst/>
          </a:prstGeom>
          <a:ln>
            <a:solidFill>
              <a:srgbClr val="FFC000"/>
            </a:solidFill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90" y="2499742"/>
            <a:ext cx="3337190" cy="2302661"/>
          </a:xfrm>
          <a:prstGeom prst="ellipse">
            <a:avLst/>
          </a:prstGeom>
          <a:ln w="1905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3373337" y="134989"/>
            <a:ext cx="5100145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Letra de um </a:t>
            </a:r>
            <a:r>
              <a:rPr lang="pt-BR" dirty="0" smtClean="0">
                <a:solidFill>
                  <a:schemeClr val="bg1"/>
                </a:solidFill>
              </a:rPr>
              <a:t>Fado no bairro de Mouraria em Lisboa 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210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55000">
        <p15:prstTrans prst="wind"/>
      </p:transition>
    </mc:Choice>
    <mc:Fallback xmlns="">
      <p:transition spd="slow" advClick="0" advTm="5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123478"/>
            <a:ext cx="43204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>
                <a:solidFill>
                  <a:prstClr val="white"/>
                </a:solidFill>
                <a:latin typeface="Arial" panose="020B0604020202020204" pitchFamily="34" charset="0"/>
              </a:rPr>
              <a:t>Começo a despedir-me e já com uma enorme saudade, crescendo um sentimento de nostalgia. A sensação tem sido de sentir o tempo passar entre os dedos e a incapacidade de o fazer parar.</a:t>
            </a:r>
          </a:p>
          <a:p>
            <a:pPr lvl="0" algn="ctr"/>
            <a:r>
              <a:rPr lang="pt-BR" sz="2000" dirty="0" smtClean="0">
                <a:solidFill>
                  <a:srgbClr val="FFFF00"/>
                </a:solidFill>
                <a:latin typeface="Arial" panose="020B0604020202020204" pitchFamily="34" charset="0"/>
              </a:rPr>
              <a:t>Respirei história</a:t>
            </a:r>
            <a:r>
              <a:rPr lang="pt-BR" sz="2000" dirty="0">
                <a:solidFill>
                  <a:srgbClr val="FFFF00"/>
                </a:solidFill>
                <a:latin typeface="Arial" panose="020B0604020202020204" pitchFamily="34" charset="0"/>
              </a:rPr>
              <a:t>, </a:t>
            </a:r>
            <a:r>
              <a:rPr lang="pt-BR" sz="2000" dirty="0" smtClean="0">
                <a:solidFill>
                  <a:prstClr val="white"/>
                </a:solidFill>
                <a:latin typeface="Arial" panose="020B0604020202020204" pitchFamily="34" charset="0"/>
              </a:rPr>
              <a:t>(pessoas, fados, bondes</a:t>
            </a:r>
            <a:r>
              <a:rPr lang="pt-BR" sz="2000" dirty="0" smtClean="0">
                <a:solidFill>
                  <a:prstClr val="white"/>
                </a:solidFill>
                <a:latin typeface="Arial" panose="020B0604020202020204" pitchFamily="34" charset="0"/>
              </a:rPr>
              <a:t>, escadarias </a:t>
            </a:r>
            <a:r>
              <a:rPr lang="pt-BR" sz="2000" dirty="0">
                <a:solidFill>
                  <a:prstClr val="white"/>
                </a:solidFill>
                <a:latin typeface="Arial" panose="020B0604020202020204" pitchFamily="34" charset="0"/>
              </a:rPr>
              <a:t>e </a:t>
            </a:r>
            <a:r>
              <a:rPr lang="pt-BR" sz="2000" dirty="0" smtClean="0">
                <a:solidFill>
                  <a:prstClr val="white"/>
                </a:solidFill>
                <a:latin typeface="Arial" panose="020B0604020202020204" pitchFamily="34" charset="0"/>
              </a:rPr>
              <a:t>becos).</a:t>
            </a:r>
            <a:endParaRPr lang="pt-BR" dirty="0"/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5764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95304" y="1247335"/>
            <a:ext cx="3238684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CRIAÇÃO E PRODUÇÃO DE</a:t>
            </a:r>
            <a:r>
              <a:rPr lang="pt-BR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: TONINHO  </a:t>
            </a:r>
            <a:r>
              <a:rPr lang="pt-B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15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</a:t>
            </a:r>
            <a:r>
              <a:rPr lang="pt-BR" sz="15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Imagens</a:t>
            </a:r>
            <a:endParaRPr lang="pt-BR" sz="15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/ Internet   </a:t>
            </a:r>
            <a:endParaRPr lang="pt-BR" sz="1500" b="1" u="sng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u="sng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Um Fado - Artista Local </a:t>
            </a:r>
            <a:endParaRPr lang="pt-BR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Encerramento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Loucura - Mariza 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355976" y="3896166"/>
            <a:ext cx="4501350" cy="981038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7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71446" indent="-171446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67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67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ACADEMIA NACIONAL DE LETRAS DO PORTAL DO POETA </a:t>
            </a:r>
            <a:r>
              <a:rPr lang="pt-BR" sz="675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BRASILEIRO - ACADÊMICO  </a:t>
            </a:r>
            <a:r>
              <a:rPr lang="pt-BR" sz="67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28.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Email: toninhovendramini@gmail.com</a:t>
            </a: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40000"/>
              <a:lumOff val="6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402" y="234660"/>
            <a:ext cx="1579949" cy="1184962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3685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10000">
        <p14:doors dir="vert"/>
        <p:sndAc>
          <p:stSnd>
            <p:snd r:embed="rId3" name="Mariza - Loucura.wav"/>
          </p:stSnd>
        </p:sndAc>
      </p:transition>
    </mc:Choice>
    <mc:Fallback xmlns="">
      <p:transition spd="slow" advClick="0" advTm="110000">
        <p:fade/>
        <p:sndAc>
          <p:stSnd>
            <p:snd r:embed="rId8" name="Mariza - Loucu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75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0" i="0" u="none" strike="noStrike" cap="none" normalizeH="0" baseline="0" smtClean="0">
            <a:ln>
              <a:noFill/>
            </a:ln>
            <a:solidFill>
              <a:srgbClr val="EBD8B7"/>
            </a:solidFill>
            <a:effectLst/>
            <a:latin typeface="Verdan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0" i="0" u="none" strike="noStrike" cap="none" normalizeH="0" baseline="0" smtClean="0">
            <a:ln>
              <a:noFill/>
            </a:ln>
            <a:solidFill>
              <a:srgbClr val="EBD8B7"/>
            </a:solidFill>
            <a:effectLst/>
            <a:latin typeface="Verdana" panose="020B0604030504040204" pitchFamily="34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972</TotalTime>
  <Words>389</Words>
  <Application>Microsoft Office PowerPoint</Application>
  <PresentationFormat>Apresentação na tela (16:9)</PresentationFormat>
  <Paragraphs>37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8" baseType="lpstr">
      <vt:lpstr>Aharoni</vt:lpstr>
      <vt:lpstr>Arial</vt:lpstr>
      <vt:lpstr>Arial</vt:lpstr>
      <vt:lpstr>Arial Black</vt:lpstr>
      <vt:lpstr>Bodoni MT Black</vt:lpstr>
      <vt:lpstr>Britannic Bold</vt:lpstr>
      <vt:lpstr>Calibri</vt:lpstr>
      <vt:lpstr>Cambria</vt:lpstr>
      <vt:lpstr>Comic Sans MS</vt:lpstr>
      <vt:lpstr>Cooper Black</vt:lpstr>
      <vt:lpstr>David</vt:lpstr>
      <vt:lpstr>Helvetica</vt:lpstr>
      <vt:lpstr>Informal Roman</vt:lpstr>
      <vt:lpstr>Maiandra GD</vt:lpstr>
      <vt:lpstr>Noto Sans</vt:lpstr>
      <vt:lpstr>Times New Roman</vt:lpstr>
      <vt:lpstr>Verdana</vt:lpstr>
      <vt:lpstr>Wingdings 2</vt:lpstr>
      <vt:lpstr>2_Viagem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 User</dc:creator>
  <cp:lastModifiedBy>Windows User</cp:lastModifiedBy>
  <cp:revision>168</cp:revision>
  <dcterms:created xsi:type="dcterms:W3CDTF">2015-11-02T18:38:51Z</dcterms:created>
  <dcterms:modified xsi:type="dcterms:W3CDTF">2015-11-27T12:55:06Z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