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81" r:id="rId3"/>
    <p:sldId id="280" r:id="rId4"/>
    <p:sldId id="258" r:id="rId5"/>
    <p:sldId id="279" r:id="rId6"/>
    <p:sldId id="259" r:id="rId7"/>
    <p:sldId id="278" r:id="rId8"/>
    <p:sldId id="256" r:id="rId9"/>
    <p:sldId id="261" r:id="rId10"/>
    <p:sldId id="263" r:id="rId11"/>
    <p:sldId id="266" r:id="rId12"/>
    <p:sldId id="262" r:id="rId13"/>
    <p:sldId id="267" r:id="rId14"/>
    <p:sldId id="264" r:id="rId15"/>
    <p:sldId id="269" r:id="rId16"/>
    <p:sldId id="265" r:id="rId17"/>
    <p:sldId id="268" r:id="rId18"/>
    <p:sldId id="271" r:id="rId19"/>
    <p:sldId id="270" r:id="rId20"/>
    <p:sldId id="272" r:id="rId21"/>
    <p:sldId id="273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2000">
              <a:schemeClr val="accent4"/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9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000">
        <p:sndAc>
          <p:stSnd>
            <p:snd r:embed="rId2" name="Richard Clayderman - Zeepracht.wav"/>
          </p:stSnd>
        </p:sndAc>
      </p:transition>
    </mc:Choice>
    <mc:Fallback>
      <p:transition advClick="0" advTm="3000">
        <p:sndAc>
          <p:stSnd>
            <p:snd r:embed="rId2" name="Richard Clayderman - Zeeprach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2000">
              <a:schemeClr val="accent4"/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5921"/>
            <a:ext cx="12192000" cy="32766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170870" y="897904"/>
            <a:ext cx="101069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 NOVO MIRADOURO DE LISBOA</a:t>
            </a:r>
          </a:p>
        </p:txBody>
      </p:sp>
    </p:spTree>
    <p:extLst>
      <p:ext uri="{BB962C8B-B14F-4D97-AF65-F5344CB8AC3E}">
        <p14:creationId xmlns:p14="http://schemas.microsoft.com/office/powerpoint/2010/main" val="3801391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2" y="360947"/>
            <a:ext cx="11293642" cy="60398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6287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4000">
        <p14:gallery dir="l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7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407" y="330869"/>
            <a:ext cx="7842156" cy="44897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127" y="3569368"/>
            <a:ext cx="1403436" cy="297613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CaixaDeTexto 1"/>
          <p:cNvSpPr txBox="1"/>
          <p:nvPr/>
        </p:nvSpPr>
        <p:spPr>
          <a:xfrm>
            <a:off x="208546" y="2759846"/>
            <a:ext cx="610402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dirty="0"/>
              <a:t>A PONTE 25 DE ABRIL (sobre </a:t>
            </a:r>
            <a:r>
              <a:rPr lang="pt-PT" sz="2400" dirty="0" smtClean="0"/>
              <a:t>                           o </a:t>
            </a:r>
            <a:r>
              <a:rPr lang="pt-PT" sz="2400" dirty="0"/>
              <a:t>rio Tejo) inaugurada </a:t>
            </a:r>
            <a:r>
              <a:rPr lang="pt-PT" sz="2400" dirty="0" smtClean="0"/>
              <a:t>no dia                           6 de agosto de </a:t>
            </a:r>
            <a:r>
              <a:rPr lang="pt-PT" sz="2400" dirty="0"/>
              <a:t>1966 tem 14 </a:t>
            </a:r>
            <a:r>
              <a:rPr lang="pt-PT" sz="2400" dirty="0" smtClean="0"/>
              <a:t>                 pilares</a:t>
            </a:r>
            <a:r>
              <a:rPr lang="pt-PT" sz="2400" dirty="0"/>
              <a:t>, mas o pilar que todos </a:t>
            </a:r>
            <a:r>
              <a:rPr lang="pt-PT" sz="2400" dirty="0" smtClean="0"/>
              <a:t>                  podem visitar </a:t>
            </a:r>
            <a:r>
              <a:rPr lang="pt-PT" sz="2400" dirty="0"/>
              <a:t>fica na Avenida da Índia. </a:t>
            </a:r>
            <a:r>
              <a:rPr lang="pt-PT" sz="2400" dirty="0" smtClean="0"/>
              <a:t>           A </a:t>
            </a:r>
            <a:r>
              <a:rPr lang="pt-PT" sz="2400" dirty="0"/>
              <a:t>nova </a:t>
            </a:r>
            <a:r>
              <a:rPr lang="pt-PT" sz="2400" dirty="0" smtClean="0"/>
              <a:t> atração </a:t>
            </a:r>
            <a:r>
              <a:rPr lang="pt-PT" sz="2400" dirty="0"/>
              <a:t>turística de Lisboa, inaugurada em 27 de Setembro </a:t>
            </a:r>
            <a:r>
              <a:rPr lang="pt-PT" sz="2400" dirty="0" smtClean="0"/>
              <a:t>último</a:t>
            </a:r>
            <a:r>
              <a:rPr lang="pt-PT" sz="2400" dirty="0"/>
              <a:t>, leva os visitantes ao interior deste pilar para uma experiência sensorial que lhe diz tudo o que precisa </a:t>
            </a:r>
            <a:r>
              <a:rPr lang="pt-PT" sz="2400" dirty="0" smtClean="0"/>
              <a:t>saber </a:t>
            </a:r>
            <a:r>
              <a:rPr lang="pt-PT" sz="2400" dirty="0"/>
              <a:t>sobre uma das pontes mais bonitas do mundo.</a:t>
            </a:r>
          </a:p>
        </p:txBody>
      </p:sp>
    </p:spTree>
    <p:extLst>
      <p:ext uri="{BB962C8B-B14F-4D97-AF65-F5344CB8AC3E}">
        <p14:creationId xmlns:p14="http://schemas.microsoft.com/office/powerpoint/2010/main" val="1190738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5000">
        <p15:prstTrans prst="pageCurlDoubl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57625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351" y="184485"/>
            <a:ext cx="7971143" cy="4483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aixaDeTexto 4"/>
          <p:cNvSpPr txBox="1"/>
          <p:nvPr/>
        </p:nvSpPr>
        <p:spPr>
          <a:xfrm>
            <a:off x="4028351" y="4772526"/>
            <a:ext cx="774655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dirty="0"/>
              <a:t>Com um custo de 5,3 milhões de euros, o Pilar 7 leva-nos </a:t>
            </a:r>
            <a:r>
              <a:rPr lang="pt-PT" sz="2400" dirty="0" smtClean="0"/>
              <a:t>      a </a:t>
            </a:r>
            <a:r>
              <a:rPr lang="pt-PT" sz="2400" dirty="0"/>
              <a:t>uma viagem pela história. Números e espaços, até agora inacessíveis ao público, gravados em grandes discos </a:t>
            </a:r>
            <a:r>
              <a:rPr lang="pt-PT" sz="2400" dirty="0" smtClean="0"/>
              <a:t>de </a:t>
            </a:r>
            <a:r>
              <a:rPr lang="pt-PT" sz="2400" dirty="0"/>
              <a:t>metal encastrados no chão com informações relativas </a:t>
            </a:r>
            <a:r>
              <a:rPr lang="pt-PT" sz="2400" dirty="0" smtClean="0"/>
              <a:t>à </a:t>
            </a:r>
            <a:r>
              <a:rPr lang="pt-PT" sz="2400" dirty="0"/>
              <a:t>construção da ponte. </a:t>
            </a:r>
            <a:endParaRPr lang="pt-PT" sz="2400" dirty="0" smtClean="0"/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538346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2000">
        <p15:prstTrans prst="peelOff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accent6">
                <a:lumMod val="40000"/>
                <a:lumOff val="6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75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804484" y="1147011"/>
            <a:ext cx="428324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dirty="0">
                <a:solidFill>
                  <a:schemeClr val="bg1"/>
                </a:solidFill>
              </a:rPr>
              <a:t>Numa primeira sala o público tem </a:t>
            </a:r>
            <a:r>
              <a:rPr lang="pt-PT" sz="2400" dirty="0" smtClean="0">
                <a:solidFill>
                  <a:schemeClr val="bg1"/>
                </a:solidFill>
              </a:rPr>
              <a:t>acesso </a:t>
            </a:r>
            <a:r>
              <a:rPr lang="pt-PT" sz="2400" dirty="0">
                <a:solidFill>
                  <a:schemeClr val="bg1"/>
                </a:solidFill>
              </a:rPr>
              <a:t>à maqueta original da ponte. </a:t>
            </a:r>
            <a:r>
              <a:rPr lang="pt-PT" sz="2400" dirty="0" smtClean="0">
                <a:solidFill>
                  <a:schemeClr val="bg1"/>
                </a:solidFill>
              </a:rPr>
              <a:t>A </a:t>
            </a:r>
            <a:r>
              <a:rPr lang="pt-PT" sz="2400" dirty="0">
                <a:solidFill>
                  <a:schemeClr val="bg1"/>
                </a:solidFill>
              </a:rPr>
              <a:t>próxima etapa é um passadiço, a 10,72 metros de altura, que conduz ao elevador que nos leva ao miradouro, mesmo ao lado do tabuleiro rodoviário da ponte, a 80 metros de altura, feito parcialmente em vidro, </a:t>
            </a:r>
            <a:r>
              <a:rPr lang="pt-PT" sz="2400" dirty="0" smtClean="0">
                <a:solidFill>
                  <a:schemeClr val="bg1"/>
                </a:solidFill>
              </a:rPr>
              <a:t>oferece-nos uma </a:t>
            </a:r>
            <a:r>
              <a:rPr lang="pt-PT" sz="2400" dirty="0">
                <a:solidFill>
                  <a:schemeClr val="bg1"/>
                </a:solidFill>
              </a:rPr>
              <a:t>nova perspetiva sobre a cidade de Lisboa.</a:t>
            </a:r>
          </a:p>
        </p:txBody>
      </p:sp>
    </p:spTree>
    <p:extLst>
      <p:ext uri="{BB962C8B-B14F-4D97-AF65-F5344CB8AC3E}">
        <p14:creationId xmlns:p14="http://schemas.microsoft.com/office/powerpoint/2010/main" val="727564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4000">
        <p15:prstTrans prst="pageCurlDouble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4000">
              <a:schemeClr val="accent4"/>
            </a:gs>
            <a:gs pos="62000">
              <a:schemeClr val="accent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787" y="196835"/>
            <a:ext cx="6639119" cy="373717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943" y="2743199"/>
            <a:ext cx="6914768" cy="388991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815" y="196835"/>
            <a:ext cx="5039896" cy="249303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88" y="4002506"/>
            <a:ext cx="4783680" cy="2630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012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6000">
        <p15:prstTrans prst="prestige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7000">
              <a:schemeClr val="accent5">
                <a:lumMod val="7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969" y="231273"/>
            <a:ext cx="3970422" cy="6374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41" y="263356"/>
            <a:ext cx="3912269" cy="6341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04957" y="1643425"/>
            <a:ext cx="6374064" cy="3585411"/>
          </a:xfrm>
          <a:prstGeom prst="ellipse">
            <a:avLst/>
          </a:prstGeom>
          <a:ln w="63500" cap="rnd">
            <a:solidFill>
              <a:schemeClr val="accent2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04235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25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ractur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3000">
              <a:schemeClr val="accent4">
                <a:lumMod val="7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40631"/>
            <a:ext cx="11630527" cy="632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352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drap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23" y="256673"/>
            <a:ext cx="11607355" cy="629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13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14:switch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C000"/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7" y="224589"/>
            <a:ext cx="11607354" cy="632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124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78430" y="1632687"/>
            <a:ext cx="6329061" cy="356009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548" y="248205"/>
            <a:ext cx="7932821" cy="6330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8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accent5">
                <a:lumMod val="7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37" y="248205"/>
            <a:ext cx="5077327" cy="631702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9" y="248206"/>
            <a:ext cx="6368714" cy="314895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0" y="3513221"/>
            <a:ext cx="6368714" cy="3052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37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>
                <a:lumMod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65" y="259080"/>
            <a:ext cx="3546809" cy="634224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68" y="259080"/>
            <a:ext cx="8101263" cy="634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77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/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3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4">
                <a:lumMod val="7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40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/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95" y="280737"/>
            <a:ext cx="11624289" cy="6272464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479856">
            <a:off x="4561586" y="4558905"/>
            <a:ext cx="69093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/>
              <a:t>O Pilar 7 da Ponte 25 de Abril situa-se na Avenida da Índia, podendo ser visitado de Maio a Setembro das 10.00 às 20.00 horas, Outubro a Abril das 10.00 às 18.00 horas. Está encerrado no dia 25 de Dezembro.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33242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/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368" y="713873"/>
            <a:ext cx="5856074" cy="3857265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3011905" y="3777916"/>
            <a:ext cx="416292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dirty="0" smtClean="0"/>
              <a:t>Fotos e formatação </a:t>
            </a:r>
          </a:p>
          <a:p>
            <a:r>
              <a:rPr lang="pt-PT" sz="2400" dirty="0" smtClean="0"/>
              <a:t>            de </a:t>
            </a:r>
            <a:r>
              <a:rPr lang="pt-PT" sz="3200" dirty="0" smtClean="0"/>
              <a:t>João Vieira</a:t>
            </a:r>
          </a:p>
          <a:p>
            <a:endParaRPr lang="pt-PT" sz="3200" dirty="0"/>
          </a:p>
          <a:p>
            <a:r>
              <a:rPr lang="pt-PT" sz="2400" dirty="0" smtClean="0"/>
              <a:t>Música de Richard </a:t>
            </a:r>
            <a:r>
              <a:rPr lang="pt-PT" sz="2400" dirty="0" err="1" smtClean="0"/>
              <a:t>Clayderman</a:t>
            </a:r>
            <a:endParaRPr lang="pt-PT" sz="2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393032" y="6160168"/>
            <a:ext cx="2237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Novembro / 2017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5274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doors dir="ver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/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5047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airplan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tícula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TM04033925[[fn=Gotícula]]</Template>
  <TotalTime>185</TotalTime>
  <Words>253</Words>
  <Application>Microsoft Office PowerPoint</Application>
  <PresentationFormat>Ecrã Panorâmico</PresentationFormat>
  <Paragraphs>10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4" baseType="lpstr">
      <vt:lpstr>Arial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João Vieira</dc:creator>
  <cp:lastModifiedBy>João Vieira</cp:lastModifiedBy>
  <cp:revision>27</cp:revision>
  <dcterms:created xsi:type="dcterms:W3CDTF">2017-11-13T17:36:52Z</dcterms:created>
  <dcterms:modified xsi:type="dcterms:W3CDTF">2017-11-14T17:02:47Z</dcterms:modified>
  <cp:contentStatus/>
</cp:coreProperties>
</file>