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1182" r:id="rId2"/>
    <p:sldId id="1131" r:id="rId3"/>
    <p:sldId id="1188" r:id="rId4"/>
    <p:sldId id="1184" r:id="rId5"/>
    <p:sldId id="1187" r:id="rId6"/>
    <p:sldId id="1189" r:id="rId7"/>
    <p:sldId id="1190" r:id="rId8"/>
    <p:sldId id="1185" r:id="rId9"/>
    <p:sldId id="1186" r:id="rId10"/>
    <p:sldId id="1191" r:id="rId11"/>
    <p:sldId id="1192" r:id="rId12"/>
    <p:sldId id="1194" r:id="rId13"/>
    <p:sldId id="1204" r:id="rId14"/>
    <p:sldId id="1193" r:id="rId15"/>
    <p:sldId id="1199" r:id="rId16"/>
    <p:sldId id="1195" r:id="rId17"/>
    <p:sldId id="1196" r:id="rId18"/>
    <p:sldId id="1197" r:id="rId19"/>
    <p:sldId id="1201" r:id="rId20"/>
    <p:sldId id="1236" r:id="rId21"/>
    <p:sldId id="1202" r:id="rId22"/>
    <p:sldId id="1198" r:id="rId23"/>
    <p:sldId id="1203" r:id="rId24"/>
    <p:sldId id="1205" r:id="rId25"/>
    <p:sldId id="1206" r:id="rId26"/>
    <p:sldId id="1212" r:id="rId27"/>
    <p:sldId id="1207" r:id="rId28"/>
    <p:sldId id="1208" r:id="rId29"/>
    <p:sldId id="1209" r:id="rId30"/>
    <p:sldId id="1219" r:id="rId31"/>
    <p:sldId id="1210" r:id="rId32"/>
    <p:sldId id="1211" r:id="rId33"/>
    <p:sldId id="1216" r:id="rId34"/>
    <p:sldId id="1214" r:id="rId35"/>
    <p:sldId id="1215" r:id="rId36"/>
    <p:sldId id="1217" r:id="rId37"/>
    <p:sldId id="1218" r:id="rId38"/>
    <p:sldId id="1221" r:id="rId39"/>
    <p:sldId id="1223" r:id="rId40"/>
    <p:sldId id="1224" r:id="rId41"/>
    <p:sldId id="1200" r:id="rId42"/>
    <p:sldId id="1225" r:id="rId43"/>
    <p:sldId id="1213" r:id="rId44"/>
    <p:sldId id="1231" r:id="rId45"/>
    <p:sldId id="1226" r:id="rId46"/>
    <p:sldId id="1227" r:id="rId47"/>
    <p:sldId id="1235" r:id="rId48"/>
    <p:sldId id="1228" r:id="rId49"/>
    <p:sldId id="1230" r:id="rId50"/>
    <p:sldId id="1229" r:id="rId51"/>
    <p:sldId id="1237" r:id="rId52"/>
    <p:sldId id="407" r:id="rId53"/>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4nsEG+HN0pNEmKHdrenPew==" hashData="piErqJcbHUOGM3i4Nk5VyOOtdv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1A00"/>
    <a:srgbClr val="7F7F7F"/>
    <a:srgbClr val="FF9900"/>
    <a:srgbClr val="FFEFBD"/>
    <a:srgbClr val="4F6228"/>
    <a:srgbClr val="000000"/>
    <a:srgbClr val="E2D4AC"/>
    <a:srgbClr val="28130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17" autoAdjust="0"/>
    <p:restoredTop sz="98711" autoAdjust="0"/>
  </p:normalViewPr>
  <p:slideViewPr>
    <p:cSldViewPr>
      <p:cViewPr>
        <p:scale>
          <a:sx n="90" d="100"/>
          <a:sy n="90" d="100"/>
        </p:scale>
        <p:origin x="-168" y="-792"/>
      </p:cViewPr>
      <p:guideLst>
        <p:guide orient="horz" pos="1620"/>
        <p:guide pos="2880"/>
      </p:guideLst>
    </p:cSldViewPr>
  </p:slideViewPr>
  <p:outlineViewPr>
    <p:cViewPr>
      <p:scale>
        <a:sx n="33" d="100"/>
        <a:sy n="33" d="100"/>
      </p:scale>
      <p:origin x="0" y="186"/>
    </p:cViewPr>
  </p:outlineViewPr>
  <p:notesTextViewPr>
    <p:cViewPr>
      <p:scale>
        <a:sx n="100" d="100"/>
        <a:sy n="100" d="100"/>
      </p:scale>
      <p:origin x="0" y="0"/>
    </p:cViewPr>
  </p:notesTextViewPr>
  <p:sorterViewPr>
    <p:cViewPr>
      <p:scale>
        <a:sx n="70" d="100"/>
        <a:sy n="70" d="100"/>
      </p:scale>
      <p:origin x="0" y="2484"/>
    </p:cViewPr>
  </p:sorterViewPr>
  <p:notesViewPr>
    <p:cSldViewPr>
      <p:cViewPr varScale="1">
        <p:scale>
          <a:sx n="78" d="100"/>
          <a:sy n="78" d="100"/>
        </p:scale>
        <p:origin x="-207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47CCA753-3B67-44C3-8A64-26935BF4B22D}" type="datetimeFigureOut">
              <a:rPr lang="en-US"/>
              <a:pPr>
                <a:defRPr/>
              </a:pPr>
              <a:t>11/2/2013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BBB2B38-9E6C-4EF3-8880-DB4773AF1C5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xfrm>
            <a:off x="620713" y="4356100"/>
            <a:ext cx="5486400" cy="4114800"/>
          </a:xfrm>
          <a:noFill/>
        </p:spPr>
        <p:txBody>
          <a:bodyPr wrap="square" numCol="1" anchor="t" anchorCtr="0" compatLnSpc="1">
            <a:prstTxWarp prst="textNoShape">
              <a:avLst/>
            </a:prstTxWarp>
          </a:bodyPr>
          <a:lstStyle/>
          <a:p>
            <a:pPr algn="just"/>
            <a:endParaRPr lang="en-US" smtClean="0">
              <a:solidFill>
                <a:srgbClr val="601A00"/>
              </a:solidFill>
            </a:endParaRPr>
          </a:p>
        </p:txBody>
      </p:sp>
      <p:sp>
        <p:nvSpPr>
          <p:cNvPr id="36868" name="Slide Number Placeholder 3"/>
          <p:cNvSpPr>
            <a:spLocks noGrp="1"/>
          </p:cNvSpPr>
          <p:nvPr>
            <p:ph type="sldNum" sz="quarter" idx="5"/>
          </p:nvPr>
        </p:nvSpPr>
        <p:spPr>
          <a:xfrm>
            <a:off x="3884613" y="8604250"/>
            <a:ext cx="2971800" cy="457200"/>
          </a:xfrm>
        </p:spPr>
        <p:txBody>
          <a:bodyPr/>
          <a:lstStyle/>
          <a:p>
            <a:pPr>
              <a:defRPr/>
            </a:pPr>
            <a:fld id="{22A8A64A-F842-4C39-A33D-E89B6B5CDAD3}" type="slidenum">
              <a:rPr lang="en-US" smtClean="0"/>
              <a:pPr>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86EA6DD-7A45-4DA2-AB9A-2027379A90A4}"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4164024-33EF-4F39-AB57-3B6474AD4886}" type="slidenum">
              <a:rPr lang="en-US" smtClean="0">
                <a:solidFill>
                  <a:srgbClr val="000000"/>
                </a:solidFill>
              </a:rPr>
              <a:pPr fontAlgn="base">
                <a:spcBef>
                  <a:spcPct val="0"/>
                </a:spcBef>
                <a:spcAft>
                  <a:spcPct val="0"/>
                </a:spcAft>
                <a:defRPr/>
              </a:pPr>
              <a:t>52</a:t>
            </a:fld>
            <a:endParaRPr lang="en-US" smtClean="0">
              <a:solidFill>
                <a:srgbClr val="000000"/>
              </a:solidFill>
            </a:endParaRPr>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xfrm>
            <a:off x="188913" y="4284663"/>
            <a:ext cx="6408737" cy="3502025"/>
          </a:xfrm>
          <a:noFill/>
        </p:spPr>
        <p:txBody>
          <a:bodyPr wrap="square" numCol="1" anchor="t" anchorCtr="0" compatLnSpc="1">
            <a:prstTxWarp prst="textNoShape">
              <a:avLst/>
            </a:prstTxWarp>
          </a:bodyPr>
          <a:lstStyle/>
          <a:p>
            <a:endParaRPr lang="en-US" smtClean="0"/>
          </a:p>
        </p:txBody>
      </p:sp>
      <p:sp>
        <p:nvSpPr>
          <p:cNvPr id="5" name="Rectangle 3"/>
          <p:cNvSpPr txBox="1">
            <a:spLocks noChangeArrowheads="1"/>
          </p:cNvSpPr>
          <p:nvPr/>
        </p:nvSpPr>
        <p:spPr bwMode="auto">
          <a:xfrm>
            <a:off x="3860800" y="5292725"/>
            <a:ext cx="2808288" cy="3527425"/>
          </a:xfrm>
          <a:prstGeom prst="rect">
            <a:avLst/>
          </a:prstGeom>
          <a:noFill/>
        </p:spPr>
        <p:txBody>
          <a:bodyPr>
            <a:normAutofit/>
          </a:bodyPr>
          <a:lstStyle/>
          <a:p>
            <a:pPr eaLnBrk="0" hangingPunct="0">
              <a:spcBef>
                <a:spcPct val="30000"/>
              </a:spcBef>
              <a:defRPr/>
            </a:pPr>
            <a:endParaRPr lang="en-US" sz="1200" dirty="0">
              <a:latin typeface="+mn-lt"/>
            </a:endParaRPr>
          </a:p>
        </p:txBody>
      </p:sp>
      <p:sp>
        <p:nvSpPr>
          <p:cNvPr id="6" name="Rectangle 3"/>
          <p:cNvSpPr txBox="1">
            <a:spLocks noChangeArrowheads="1"/>
          </p:cNvSpPr>
          <p:nvPr/>
        </p:nvSpPr>
        <p:spPr bwMode="auto">
          <a:xfrm>
            <a:off x="404813" y="4284663"/>
            <a:ext cx="6192837" cy="935037"/>
          </a:xfrm>
          <a:prstGeom prst="rect">
            <a:avLst/>
          </a:prstGeom>
          <a:noFill/>
        </p:spPr>
        <p:txBody>
          <a:bodyPr>
            <a:normAutofit/>
          </a:bodyPr>
          <a:lstStyle/>
          <a:p>
            <a:pPr eaLnBrk="0" hangingPunct="0">
              <a:spcBef>
                <a:spcPct val="30000"/>
              </a:spcBef>
              <a:defRPr/>
            </a:pPr>
            <a:endParaRPr lang="en-US" sz="1200" dirty="0">
              <a:latin typeface="+mn-l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AA08AD5-CF4F-4773-9624-8CC3AA558D9B}" type="datetimeFigureOut">
              <a:rPr lang="en-US"/>
              <a:pPr>
                <a:defRPr/>
              </a:pPr>
              <a:t>11/2/2013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D358565-3BAF-4AE3-9FFE-868421587B02}" type="slidenum">
              <a:rPr lang="en-US"/>
              <a:pPr>
                <a:defRPr/>
              </a:pPr>
              <a:t>‹#›</a:t>
            </a:fld>
            <a:endParaRPr lang="en-U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90255C2-C224-4E2E-85C6-666A5F607D00}" type="datetimeFigureOut">
              <a:rPr lang="en-US"/>
              <a:pPr>
                <a:defRPr/>
              </a:pPr>
              <a:t>11/2/2013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37AC984-A78F-4CAE-8E50-EE96938AA35B}" type="slidenum">
              <a:rPr lang="en-US"/>
              <a:pPr>
                <a:defRPr/>
              </a:pPr>
              <a:t>‹#›</a:t>
            </a:fld>
            <a:endParaRPr lang="en-U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D2B3C46-07AF-46A2-8861-C3759D985ACC}" type="datetimeFigureOut">
              <a:rPr lang="en-US"/>
              <a:pPr>
                <a:defRPr/>
              </a:pPr>
              <a:t>11/2/2013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B202E3-DF2C-476D-A2FA-460E53892019}" type="slidenum">
              <a:rPr lang="en-US"/>
              <a:pPr>
                <a:defRPr/>
              </a:pPr>
              <a:t>‹#›</a:t>
            </a:fld>
            <a:endParaRPr lang="en-U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6030CE4-D126-462F-8101-7C2E80E29C74}" type="datetimeFigureOut">
              <a:rPr lang="en-US"/>
              <a:pPr>
                <a:defRPr/>
              </a:pPr>
              <a:t>11/2/2013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BEAABDE-69D3-42D3-B00F-33AD974A9A71}" type="slidenum">
              <a:rPr lang="en-US"/>
              <a:pPr>
                <a:defRPr/>
              </a:pPr>
              <a:t>‹#›</a:t>
            </a:fld>
            <a:endParaRPr lang="en-U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2333061C-23CF-43D4-B061-6E2D7D714FC2}" type="datetimeFigureOut">
              <a:rPr lang="en-US"/>
              <a:pPr>
                <a:defRPr/>
              </a:pPr>
              <a:t>11/2/2013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3BC4814-221B-44FE-9F8F-FAD9C76F320E}" type="slidenum">
              <a:rPr lang="en-US"/>
              <a:pPr>
                <a:defRPr/>
              </a:pPr>
              <a:t>‹#›</a:t>
            </a:fld>
            <a:endParaRPr lang="en-U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9F43E2C-D8DB-4344-8262-7AC50C2E6D4C}" type="datetimeFigureOut">
              <a:rPr lang="en-US"/>
              <a:pPr>
                <a:defRPr/>
              </a:pPr>
              <a:t>11/2/2013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7CF25D7-4C44-48CC-8888-331786E72141}" type="slidenum">
              <a:rPr lang="en-US"/>
              <a:pPr>
                <a:defRPr/>
              </a:pPr>
              <a:t>‹#›</a:t>
            </a:fld>
            <a:endParaRPr lang="en-U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792980C-5B12-49D0-829F-F3DAD498677C}" type="datetimeFigureOut">
              <a:rPr lang="en-US"/>
              <a:pPr>
                <a:defRPr/>
              </a:pPr>
              <a:t>11/2/2013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28317F1-32B4-4A73-BF9F-D3A961222595}" type="slidenum">
              <a:rPr lang="en-US"/>
              <a:pPr>
                <a:defRPr/>
              </a:pPr>
              <a:t>‹#›</a:t>
            </a:fld>
            <a:endParaRPr lang="en-U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2604B2F-6FAB-47A1-A5C7-7567EB6B3576}" type="datetimeFigureOut">
              <a:rPr lang="en-US"/>
              <a:pPr>
                <a:defRPr/>
              </a:pPr>
              <a:t>11/2/2013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7ABE733-377C-4A4A-8C26-8E20E7925B80}" type="slidenum">
              <a:rPr lang="en-US"/>
              <a:pPr>
                <a:defRPr/>
              </a:pPr>
              <a:t>‹#›</a:t>
            </a:fld>
            <a:endParaRPr lang="en-U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64EE3C0-2C99-47A1-8635-8F6AE8718CE2}" type="datetimeFigureOut">
              <a:rPr lang="en-US"/>
              <a:pPr>
                <a:defRPr/>
              </a:pPr>
              <a:t>11/2/2013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7C3AC49-3CC0-47DC-A1CA-7060AC712663}" type="slidenum">
              <a:rPr lang="en-US"/>
              <a:pPr>
                <a:defRPr/>
              </a:pPr>
              <a:t>‹#›</a:t>
            </a:fld>
            <a:endParaRPr lang="en-U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274BFA9-8908-4C51-901B-178ABE943AF5}" type="datetimeFigureOut">
              <a:rPr lang="en-US"/>
              <a:pPr>
                <a:defRPr/>
              </a:pPr>
              <a:t>11/2/2013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00C7FFE-36B8-41F3-9AD9-A50ECDADC5C4}" type="slidenum">
              <a:rPr lang="en-US"/>
              <a:pPr>
                <a:defRPr/>
              </a:pPr>
              <a:t>‹#›</a:t>
            </a:fld>
            <a:endParaRPr lang="en-U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2"/>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2"/>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8D60F2B-6199-4047-B566-C5AF782FE283}" type="datetimeFigureOut">
              <a:rPr lang="en-US"/>
              <a:pPr>
                <a:defRPr/>
              </a:pPr>
              <a:t>11/2/2013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0B0951F-4368-48F6-8449-696A636754A0}" type="slidenum">
              <a:rPr lang="en-US"/>
              <a:pPr>
                <a:defRPr/>
              </a:pPr>
              <a:t>‹#›</a:t>
            </a:fld>
            <a:endParaRPr lang="en-US"/>
          </a:p>
        </p:txBody>
      </p:sp>
    </p:spTree>
  </p:cSld>
  <p:clrMapOvr>
    <a:masterClrMapping/>
  </p:clrMapOvr>
  <p:transition spd="slow" advTm="12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91BEC11B-E1A2-4422-9C75-D7C863CC0B00}" type="datetimeFigureOut">
              <a:rPr lang="en-US"/>
              <a:pPr>
                <a:defRPr/>
              </a:pPr>
              <a:t>11/2/2013</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A627F321-A920-484C-B7DE-835DA213CC4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hyperlink" Target="http://www.authorstream.com/Presentation/sandamichaela-1978927-porto1/" TargetMode="External"/><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2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60.jpeg"/></Relationships>
</file>

<file path=ppt/slides/_rels/slide2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3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71.jpeg"/></Relationships>
</file>

<file path=ppt/slides/_rels/slide3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4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4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86.jpeg"/></Relationships>
</file>

<file path=ppt/slides/_rels/slide4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7.xml"/><Relationship Id="rId4" Type="http://schemas.openxmlformats.org/officeDocument/2006/relationships/image" Target="../media/image90.jpeg"/></Relationships>
</file>

<file path=ppt/slides/_rels/slide4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 Id="rId4" Type="http://schemas.openxmlformats.org/officeDocument/2006/relationships/image" Target="../media/image94.jpeg"/></Relationships>
</file>

<file path=ppt/slides/_rels/slide47.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5.gif"/><Relationship Id="rId5" Type="http://schemas.openxmlformats.org/officeDocument/2006/relationships/image" Target="../media/image104.gif"/><Relationship Id="rId4" Type="http://schemas.openxmlformats.org/officeDocument/2006/relationships/hyperlink" Target="http://www.slideshare.net/michaelasand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6" name="Picture 5" descr="Coimbra Parque de Santa Cruz Portal do Jardim da Sereia - Coimbra.jpg"/>
          <p:cNvPicPr>
            <a:picLocks noChangeAspect="1"/>
          </p:cNvPicPr>
          <p:nvPr/>
        </p:nvPicPr>
        <p:blipFill>
          <a:blip r:embed="rId5" cstate="print"/>
          <a:srcRect/>
          <a:stretch>
            <a:fillRect/>
          </a:stretch>
        </p:blipFill>
        <p:spPr bwMode="auto">
          <a:xfrm>
            <a:off x="1588" y="1588"/>
            <a:ext cx="9140825" cy="5140325"/>
          </a:xfrm>
          <a:prstGeom prst="rect">
            <a:avLst/>
          </a:prstGeom>
          <a:noFill/>
          <a:ln w="9525">
            <a:noFill/>
            <a:miter lim="800000"/>
            <a:headEnd/>
            <a:tailEnd/>
          </a:ln>
        </p:spPr>
      </p:pic>
      <p:sp>
        <p:nvSpPr>
          <p:cNvPr id="7" name="Rectangle 6"/>
          <p:cNvSpPr/>
          <p:nvPr/>
        </p:nvSpPr>
        <p:spPr>
          <a:xfrm>
            <a:off x="8676456" y="123478"/>
            <a:ext cx="360040" cy="360040"/>
          </a:xfrm>
          <a:prstGeom prst="rect">
            <a:avLst/>
          </a:prstGeom>
          <a:noFill/>
        </p:spPr>
        <p:txBody>
          <a:bodyPr>
            <a:prstTxWarp prst="textCurveUp">
              <a:avLst>
                <a:gd name="adj" fmla="val 0"/>
              </a:avLst>
            </a:prstTxWarp>
            <a:spAutoFit/>
            <a:scene3d>
              <a:camera prst="orthographicFront"/>
              <a:lightRig rig="flat" dir="tl">
                <a:rot lat="0" lon="0" rev="6600000"/>
              </a:lightRig>
            </a:scene3d>
            <a:sp3d extrusionH="25400" contourW="8890">
              <a:bevelT w="38100" h="31750"/>
              <a:contourClr>
                <a:srgbClr val="190905"/>
              </a:contourClr>
            </a:sp3d>
          </a:bodyPr>
          <a:lstStyle/>
          <a:p>
            <a:pPr algn="ctr">
              <a:defRPr/>
            </a:pPr>
            <a:r>
              <a:rPr lang="en-US" sz="5400" b="1" dirty="0">
                <a:ln w="11430">
                  <a:solidFill>
                    <a:srgbClr val="190905"/>
                  </a:solidFill>
                </a:ln>
                <a:blipFill>
                  <a:blip r:embed="rId6"/>
                  <a:stretch>
                    <a:fillRect/>
                  </a:stretch>
                </a:blipFill>
                <a:effectLst>
                  <a:outerShdw blurRad="38100" dist="38100" dir="2700000" algn="tl">
                    <a:srgbClr val="000000">
                      <a:alpha val="43137"/>
                    </a:srgbClr>
                  </a:outerShdw>
                </a:effectLst>
                <a:latin typeface="Garamond" pitchFamily="18" charset="0"/>
                <a:cs typeface="Arial" pitchFamily="34" charset="0"/>
              </a:rPr>
              <a:t>1</a:t>
            </a:r>
          </a:p>
        </p:txBody>
      </p:sp>
      <p:pic>
        <p:nvPicPr>
          <p:cNvPr id="12" name="Picture 11" descr="CBR.png"/>
          <p:cNvPicPr>
            <a:picLocks noChangeAspect="1"/>
          </p:cNvPicPr>
          <p:nvPr/>
        </p:nvPicPr>
        <p:blipFill>
          <a:blip r:embed="rId7" cstate="print"/>
          <a:srcRect/>
          <a:stretch>
            <a:fillRect/>
          </a:stretch>
        </p:blipFill>
        <p:spPr bwMode="auto">
          <a:xfrm>
            <a:off x="6378575" y="123825"/>
            <a:ext cx="2765425" cy="3062288"/>
          </a:xfrm>
          <a:prstGeom prst="rect">
            <a:avLst/>
          </a:prstGeom>
          <a:noFill/>
          <a:ln w="9525">
            <a:noFill/>
            <a:miter lim="800000"/>
            <a:headEnd/>
            <a:tailEnd/>
          </a:ln>
        </p:spPr>
      </p:pic>
      <p:sp>
        <p:nvSpPr>
          <p:cNvPr id="2053" name="WordArt 6"/>
          <p:cNvSpPr>
            <a:spLocks noChangeArrowheads="1" noChangeShapeType="1" noTextEdit="1"/>
          </p:cNvSpPr>
          <p:nvPr/>
        </p:nvSpPr>
        <p:spPr bwMode="auto">
          <a:xfrm>
            <a:off x="144463" y="3579813"/>
            <a:ext cx="5075237" cy="1563687"/>
          </a:xfrm>
          <a:prstGeom prst="rect">
            <a:avLst/>
          </a:prstGeom>
        </p:spPr>
        <p:txBody>
          <a:bodyPr wrap="none" fromWordArt="1">
            <a:prstTxWarp prst="textPlain">
              <a:avLst>
                <a:gd name="adj" fmla="val 50000"/>
              </a:avLst>
            </a:prstTxWarp>
          </a:bodyPr>
          <a:lstStyle/>
          <a:p>
            <a:pPr algn="ctr"/>
            <a:r>
              <a:rPr lang="en-US" sz="9600" b="1" kern="10">
                <a:ln w="60325">
                  <a:solidFill>
                    <a:srgbClr val="601A00"/>
                  </a:solidFill>
                  <a:round/>
                  <a:headEnd/>
                  <a:tailEnd/>
                </a:ln>
                <a:blipFill dpi="0" rotWithShape="1">
                  <a:blip r:embed="rId8"/>
                  <a:srcRect/>
                  <a:stretch>
                    <a:fillRect/>
                  </a:stretch>
                </a:blipFill>
                <a:effectLst>
                  <a:outerShdw dist="35921" dir="2700000" algn="ctr" rotWithShape="0">
                    <a:srgbClr val="990000"/>
                  </a:outerShdw>
                </a:effectLst>
                <a:latin typeface="Showcard Gothic"/>
              </a:rPr>
              <a:t>Porto</a:t>
            </a:r>
          </a:p>
        </p:txBody>
      </p:sp>
      <p:pic>
        <p:nvPicPr>
          <p:cNvPr id="13" name="01 08 asas.wav">
            <a:hlinkClick r:id="" action="ppaction://media"/>
          </p:cNvPr>
          <p:cNvPicPr>
            <a:picLocks noRot="1" noChangeAspect="1"/>
          </p:cNvPicPr>
          <p:nvPr>
            <a:wavAudioFile r:embed="rId1" name="01 08 asas.wav"/>
          </p:nvPr>
        </p:nvPicPr>
        <p:blipFill>
          <a:blip r:embed="rId9" cstate="print"/>
          <a:srcRect/>
          <a:stretch>
            <a:fillRect/>
          </a:stretch>
        </p:blipFill>
        <p:spPr bwMode="auto">
          <a:xfrm>
            <a:off x="107950" y="5143500"/>
            <a:ext cx="304800" cy="304800"/>
          </a:xfrm>
          <a:prstGeom prst="rect">
            <a:avLst/>
          </a:prstGeom>
          <a:noFill/>
          <a:ln w="9525">
            <a:noFill/>
            <a:miter lim="800000"/>
            <a:headEnd/>
            <a:tailEnd/>
          </a:ln>
        </p:spPr>
      </p:pic>
      <p:sp>
        <p:nvSpPr>
          <p:cNvPr id="8" name="TextBox 7"/>
          <p:cNvSpPr txBox="1"/>
          <p:nvPr/>
        </p:nvSpPr>
        <p:spPr>
          <a:xfrm>
            <a:off x="3779912" y="4876006"/>
            <a:ext cx="5364088" cy="261610"/>
          </a:xfrm>
          <a:prstGeom prst="rect">
            <a:avLst/>
          </a:prstGeom>
          <a:noFill/>
        </p:spPr>
        <p:txBody>
          <a:bodyPr wrap="square" rtlCol="0">
            <a:spAutoFit/>
          </a:bodyPr>
          <a:lstStyle/>
          <a:p>
            <a:pPr algn="r"/>
            <a:r>
              <a:rPr lang="en-US" sz="1100" u="sng" dirty="0" smtClean="0">
                <a:hlinkClick r:id="rId10"/>
              </a:rPr>
              <a:t>http://www.authorstream.com/Presentation/sandamichaela-1978927-porto1/</a:t>
            </a:r>
            <a:endParaRPr lang="en-US" sz="1100" dirty="0"/>
          </a:p>
        </p:txBody>
      </p:sp>
    </p:spTree>
  </p:cSld>
  <p:clrMapOvr>
    <a:masterClrMapping/>
  </p:clrMapOvr>
  <p:transition spd="slow" advTm="2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par>
                                <p:cTn id="7" presetID="23" presetClass="entr" presetSubtype="16" fill="hold" grpId="0" nodeType="withEffect">
                                  <p:stCondLst>
                                    <p:cond delay="0"/>
                                  </p:stCondLst>
                                  <p:childTnLst>
                                    <p:set>
                                      <p:cBhvr>
                                        <p:cTn id="8" dur="1" fill="hold">
                                          <p:stCondLst>
                                            <p:cond delay="0"/>
                                          </p:stCondLst>
                                        </p:cTn>
                                        <p:tgtEl>
                                          <p:spTgt spid="2053"/>
                                        </p:tgtEl>
                                        <p:attrNameLst>
                                          <p:attrName>style.visibility</p:attrName>
                                        </p:attrNameLst>
                                      </p:cBhvr>
                                      <p:to>
                                        <p:strVal val="visible"/>
                                      </p:to>
                                    </p:set>
                                    <p:anim calcmode="lin" valueType="num">
                                      <p:cBhvr>
                                        <p:cTn id="9" dur="3000" fill="hold"/>
                                        <p:tgtEl>
                                          <p:spTgt spid="2053"/>
                                        </p:tgtEl>
                                        <p:attrNameLst>
                                          <p:attrName>ppt_w</p:attrName>
                                        </p:attrNameLst>
                                      </p:cBhvr>
                                      <p:tavLst>
                                        <p:tav tm="0">
                                          <p:val>
                                            <p:fltVal val="0"/>
                                          </p:val>
                                        </p:tav>
                                        <p:tav tm="100000">
                                          <p:val>
                                            <p:strVal val="#ppt_w"/>
                                          </p:val>
                                        </p:tav>
                                      </p:tavLst>
                                    </p:anim>
                                    <p:anim calcmode="lin" valueType="num">
                                      <p:cBhvr>
                                        <p:cTn id="10" dur="3000" fill="hold"/>
                                        <p:tgtEl>
                                          <p:spTgt spid="2053"/>
                                        </p:tgtEl>
                                        <p:attrNameLst>
                                          <p:attrName>ppt_h</p:attrName>
                                        </p:attrNameLst>
                                      </p:cBhvr>
                                      <p:tavLst>
                                        <p:tav tm="0">
                                          <p:val>
                                            <p:fltVal val="0"/>
                                          </p:val>
                                        </p:tav>
                                        <p:tav tm="100000">
                                          <p:val>
                                            <p:strVal val="#ppt_h"/>
                                          </p:val>
                                        </p:tav>
                                      </p:tavLst>
                                    </p:anim>
                                  </p:childTnLst>
                                </p:cTn>
                              </p:par>
                            </p:childTnLst>
                          </p:cTn>
                        </p:par>
                        <p:par>
                          <p:cTn id="11" fill="hold">
                            <p:stCondLst>
                              <p:cond delay="3000"/>
                            </p:stCondLst>
                            <p:childTnLst>
                              <p:par>
                                <p:cTn id="12" presetID="10" presetClass="entr" presetSubtype="0" fill="hold" nodeType="afterEffect">
                                  <p:stCondLst>
                                    <p:cond delay="400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2000"/>
                                        <p:tgtEl>
                                          <p:spTgt spid="12"/>
                                        </p:tgtEl>
                                      </p:cBhvr>
                                    </p:animEffect>
                                  </p:childTnLst>
                                </p:cTn>
                              </p:par>
                            </p:childTnLst>
                          </p:cTn>
                        </p:par>
                        <p:par>
                          <p:cTn id="15" fill="hold">
                            <p:stCondLst>
                              <p:cond delay="9000"/>
                            </p:stCondLst>
                            <p:childTnLst>
                              <p:par>
                                <p:cTn id="16" presetID="53" presetClass="entr" presetSubtype="0" fill="hold" nodeType="afterEffect">
                                  <p:stCondLst>
                                    <p:cond delay="4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Effect transition="in" filter="fade">
                                      <p:cBhvr>
                                        <p:cTn id="20" dur="3000"/>
                                        <p:tgtEl>
                                          <p:spTgt spid="6"/>
                                        </p:tgtEl>
                                      </p:cBhvr>
                                    </p:animEffect>
                                  </p:childTnLst>
                                </p:cTn>
                              </p:par>
                            </p:childTnLst>
                          </p:cTn>
                        </p:par>
                        <p:par>
                          <p:cTn id="21" fill="hold">
                            <p:stCondLst>
                              <p:cond delay="16500"/>
                            </p:stCondLst>
                            <p:childTnLst>
                              <p:par>
                                <p:cTn id="22" presetID="10" presetClass="exit" presetSubtype="0" fill="hold" nodeType="afterEffect">
                                  <p:stCondLst>
                                    <p:cond delay="0"/>
                                  </p:stCondLst>
                                  <p:childTnLst>
                                    <p:animEffect transition="out" filter="fade">
                                      <p:cBhvr>
                                        <p:cTn id="23" dur="2000"/>
                                        <p:tgtEl>
                                          <p:spTgt spid="12"/>
                                        </p:tgtEl>
                                      </p:cBhvr>
                                    </p:animEffect>
                                    <p:set>
                                      <p:cBhvr>
                                        <p:cTn id="24" dur="1" fill="hold">
                                          <p:stCondLst>
                                            <p:cond delay="1999"/>
                                          </p:stCondLst>
                                        </p:cTn>
                                        <p:tgtEl>
                                          <p:spTgt spid="12"/>
                                        </p:tgtEl>
                                        <p:attrNameLst>
                                          <p:attrName>style.visibility</p:attrName>
                                        </p:attrNameLst>
                                      </p:cBhvr>
                                      <p:to>
                                        <p:strVal val="hidden"/>
                                      </p:to>
                                    </p:set>
                                  </p:childTnLst>
                                </p:cTn>
                              </p:par>
                            </p:childTnLst>
                          </p:cTn>
                        </p:par>
                        <p:par>
                          <p:cTn id="25" fill="hold">
                            <p:stCondLst>
                              <p:cond delay="18500"/>
                            </p:stCondLst>
                            <p:childTnLst>
                              <p:par>
                                <p:cTn id="26" presetID="42" presetClass="exit" presetSubtype="0" fill="hold" grpId="1" nodeType="afterEffect">
                                  <p:stCondLst>
                                    <p:cond delay="0"/>
                                  </p:stCondLst>
                                  <p:childTnLst>
                                    <p:animEffect transition="out" filter="fade">
                                      <p:cBhvr>
                                        <p:cTn id="27" dur="2000"/>
                                        <p:tgtEl>
                                          <p:spTgt spid="2053"/>
                                        </p:tgtEl>
                                      </p:cBhvr>
                                    </p:animEffect>
                                    <p:anim calcmode="lin" valueType="num">
                                      <p:cBhvr>
                                        <p:cTn id="28" dur="2000"/>
                                        <p:tgtEl>
                                          <p:spTgt spid="2053"/>
                                        </p:tgtEl>
                                        <p:attrNameLst>
                                          <p:attrName>ppt_x</p:attrName>
                                        </p:attrNameLst>
                                      </p:cBhvr>
                                      <p:tavLst>
                                        <p:tav tm="0">
                                          <p:val>
                                            <p:strVal val="ppt_x"/>
                                          </p:val>
                                        </p:tav>
                                        <p:tav tm="100000">
                                          <p:val>
                                            <p:strVal val="ppt_x"/>
                                          </p:val>
                                        </p:tav>
                                      </p:tavLst>
                                    </p:anim>
                                    <p:anim calcmode="lin" valueType="num">
                                      <p:cBhvr>
                                        <p:cTn id="29" dur="2000"/>
                                        <p:tgtEl>
                                          <p:spTgt spid="2053"/>
                                        </p:tgtEl>
                                        <p:attrNameLst>
                                          <p:attrName>ppt_y</p:attrName>
                                        </p:attrNameLst>
                                      </p:cBhvr>
                                      <p:tavLst>
                                        <p:tav tm="0">
                                          <p:val>
                                            <p:strVal val="ppt_y"/>
                                          </p:val>
                                        </p:tav>
                                        <p:tav tm="100000">
                                          <p:val>
                                            <p:strVal val="ppt_y+.1"/>
                                          </p:val>
                                        </p:tav>
                                      </p:tavLst>
                                    </p:anim>
                                    <p:set>
                                      <p:cBhvr>
                                        <p:cTn id="30" dur="1" fill="hold">
                                          <p:stCondLst>
                                            <p:cond delay="1999"/>
                                          </p:stCondLst>
                                        </p:cTn>
                                        <p:tgtEl>
                                          <p:spTgt spid="2053"/>
                                        </p:tgtEl>
                                        <p:attrNameLst>
                                          <p:attrName>style.visibility</p:attrName>
                                        </p:attrNameLst>
                                      </p:cBhvr>
                                      <p:to>
                                        <p:strVal val="hidden"/>
                                      </p:to>
                                    </p:set>
                                  </p:childTnLst>
                                </p:cTn>
                              </p:par>
                              <p:par>
                                <p:cTn id="31" presetID="42" presetClass="exit" presetSubtype="0" fill="hold" grpId="0" nodeType="withEffect">
                                  <p:stCondLst>
                                    <p:cond delay="0"/>
                                  </p:stCondLst>
                                  <p:childTnLst>
                                    <p:animEffect transition="out" filter="fade">
                                      <p:cBhvr>
                                        <p:cTn id="32" dur="2000"/>
                                        <p:tgtEl>
                                          <p:spTgt spid="8"/>
                                        </p:tgtEl>
                                      </p:cBhvr>
                                    </p:animEffect>
                                    <p:anim calcmode="lin" valueType="num">
                                      <p:cBhvr>
                                        <p:cTn id="33" dur="2000"/>
                                        <p:tgtEl>
                                          <p:spTgt spid="8"/>
                                        </p:tgtEl>
                                        <p:attrNameLst>
                                          <p:attrName>ppt_x</p:attrName>
                                        </p:attrNameLst>
                                      </p:cBhvr>
                                      <p:tavLst>
                                        <p:tav tm="0">
                                          <p:val>
                                            <p:strVal val="ppt_x"/>
                                          </p:val>
                                        </p:tav>
                                        <p:tav tm="100000">
                                          <p:val>
                                            <p:strVal val="ppt_x"/>
                                          </p:val>
                                        </p:tav>
                                      </p:tavLst>
                                    </p:anim>
                                    <p:anim calcmode="lin" valueType="num">
                                      <p:cBhvr>
                                        <p:cTn id="34" dur="2000"/>
                                        <p:tgtEl>
                                          <p:spTgt spid="8"/>
                                        </p:tgtEl>
                                        <p:attrNameLst>
                                          <p:attrName>ppt_y</p:attrName>
                                        </p:attrNameLst>
                                      </p:cBhvr>
                                      <p:tavLst>
                                        <p:tav tm="0">
                                          <p:val>
                                            <p:strVal val="ppt_y"/>
                                          </p:val>
                                        </p:tav>
                                        <p:tav tm="100000">
                                          <p:val>
                                            <p:strVal val="ppt_y+.1"/>
                                          </p:val>
                                        </p:tav>
                                      </p:tavLst>
                                    </p:anim>
                                    <p:set>
                                      <p:cBhvr>
                                        <p:cTn id="35"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77">
                <p:cTn id="36" repeatCount="indefinite" fill="hold" display="0">
                  <p:stCondLst>
                    <p:cond delay="indefinite"/>
                  </p:stCondLst>
                  <p:endCondLst>
                    <p:cond evt="onPrev" delay="0">
                      <p:tgtEl>
                        <p:sldTgt/>
                      </p:tgtEl>
                    </p:cond>
                    <p:cond evt="onStopAudio" delay="0">
                      <p:tgtEl>
                        <p:sldTgt/>
                      </p:tgtEl>
                    </p:cond>
                  </p:endCondLst>
                </p:cTn>
                <p:tgtEl>
                  <p:spTgt spid="13"/>
                </p:tgtEl>
              </p:cMediaNode>
            </p:audio>
          </p:childTnLst>
        </p:cTn>
      </p:par>
    </p:tnLst>
    <p:bldLst>
      <p:bldP spid="2053" grpId="0" animBg="1"/>
      <p:bldP spid="2053" grpId="1"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5"/>
          <p:cNvSpPr txBox="1">
            <a:spLocks noChangeArrowheads="1"/>
          </p:cNvSpPr>
          <p:nvPr/>
        </p:nvSpPr>
        <p:spPr bwMode="auto">
          <a:xfrm>
            <a:off x="3708400" y="2465388"/>
            <a:ext cx="5292725" cy="2678112"/>
          </a:xfrm>
          <a:prstGeom prst="rect">
            <a:avLst/>
          </a:prstGeom>
          <a:noFill/>
          <a:ln w="9525">
            <a:noFill/>
            <a:miter lim="800000"/>
            <a:headEnd/>
            <a:tailEnd/>
          </a:ln>
        </p:spPr>
        <p:txBody>
          <a:bodyPr>
            <a:spAutoFit/>
          </a:bodyPr>
          <a:lstStyle/>
          <a:p>
            <a:pPr algn="just"/>
            <a:r>
              <a:rPr lang="en-US" sz="1200">
                <a:solidFill>
                  <a:srgbClr val="601A00"/>
                </a:solidFill>
              </a:rPr>
              <a:t>Porto (occasionally also known as Oporto in English) is the second-largest city in Portugal, after Lisbon, and one of the major urban areas in Southern Europe and the capital of the second major great urban area in Portugal. The Porto Metropolitan Area includes an estimated 2 million people. Located along the Douro river estuary in northern Portugal, Porto is one of the oldest European centres. One of Portugal's internationally famous exports, port wine, is named for Porto, since the metropolitan area, and in particular the adegas of Vila Nova de Gaia, were responsible for the production and export of the fortified wine.</a:t>
            </a:r>
          </a:p>
          <a:p>
            <a:pPr algn="just"/>
            <a:r>
              <a:rPr lang="en-US" sz="1200">
                <a:solidFill>
                  <a:srgbClr val="601A00"/>
                </a:solidFill>
              </a:rPr>
              <a:t>The Palácio da Bolsa (Stock Exchange Palace) is a historical building in Porto. The palace was built in the 19th century by the city's Commercial Association (Associação Comercial) in Neoclassical style. It is located in the Infante D. Henrique Square in the historical centre of Porto, designated World Heritage Site by UNESCO in 1996.</a:t>
            </a:r>
          </a:p>
        </p:txBody>
      </p:sp>
      <p:pic>
        <p:nvPicPr>
          <p:cNvPr id="11" name="Picture 10" descr="ponte mapa2.jpg"/>
          <p:cNvPicPr>
            <a:picLocks noChangeAspect="1"/>
          </p:cNvPicPr>
          <p:nvPr/>
        </p:nvPicPr>
        <p:blipFill>
          <a:blip r:embed="rId3" cstate="print"/>
          <a:srcRect r="4398"/>
          <a:stretch>
            <a:fillRect/>
          </a:stretch>
        </p:blipFill>
        <p:spPr>
          <a:xfrm>
            <a:off x="2339975" y="123825"/>
            <a:ext cx="4679950" cy="2074863"/>
          </a:xfrm>
          <a:prstGeom prst="rect">
            <a:avLst/>
          </a:prstGeom>
          <a:ln>
            <a:noFill/>
          </a:ln>
          <a:effectLst>
            <a:outerShdw blurRad="292100" dist="139700" dir="2700000" algn="tl" rotWithShape="0">
              <a:srgbClr val="333333">
                <a:alpha val="65000"/>
              </a:srgbClr>
            </a:outerShdw>
          </a:effectLst>
        </p:spPr>
      </p:pic>
      <p:pic>
        <p:nvPicPr>
          <p:cNvPr id="3076" name="Picture 9" descr="harta-portugalia.png"/>
          <p:cNvPicPr>
            <a:picLocks noChangeAspect="1"/>
          </p:cNvPicPr>
          <p:nvPr/>
        </p:nvPicPr>
        <p:blipFill>
          <a:blip r:embed="rId4" cstate="print"/>
          <a:stretch>
            <a:fillRect/>
          </a:stretch>
        </p:blipFill>
        <p:spPr bwMode="auto">
          <a:xfrm>
            <a:off x="0" y="0"/>
            <a:ext cx="3516313" cy="5143500"/>
          </a:xfrm>
          <a:prstGeom prst="rect">
            <a:avLst/>
          </a:prstGeom>
          <a:ln>
            <a:noFill/>
          </a:ln>
          <a:effectLst>
            <a:outerShdw blurRad="292100" dist="139700" dir="2700000" algn="tl" rotWithShape="0">
              <a:srgbClr val="333333">
                <a:alpha val="65000"/>
              </a:srgbClr>
            </a:outerShdw>
          </a:effectLst>
        </p:spPr>
      </p:pic>
      <p:sp>
        <p:nvSpPr>
          <p:cNvPr id="13" name="Oval 12"/>
          <p:cNvSpPr/>
          <p:nvPr/>
        </p:nvSpPr>
        <p:spPr>
          <a:xfrm>
            <a:off x="1547813" y="1419225"/>
            <a:ext cx="144462" cy="144463"/>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p:cNvSpPr/>
          <p:nvPr/>
        </p:nvSpPr>
        <p:spPr>
          <a:xfrm>
            <a:off x="4067175" y="1419225"/>
            <a:ext cx="217488" cy="215900"/>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4-Point Star 17"/>
          <p:cNvSpPr/>
          <p:nvPr/>
        </p:nvSpPr>
        <p:spPr>
          <a:xfrm>
            <a:off x="1331913" y="915988"/>
            <a:ext cx="576262" cy="555625"/>
          </a:xfrm>
          <a:prstGeom prst="star4">
            <a:avLst>
              <a:gd name="adj" fmla="val 9815"/>
            </a:avLst>
          </a:prstGeom>
          <a:solidFill>
            <a:srgbClr val="FFC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solidFill>
                <a:srgbClr val="FFFFFF"/>
              </a:solidFill>
            </a:endParaRPr>
          </a:p>
        </p:txBody>
      </p:sp>
      <p:sp>
        <p:nvSpPr>
          <p:cNvPr id="20" name="Oval 19"/>
          <p:cNvSpPr/>
          <p:nvPr/>
        </p:nvSpPr>
        <p:spPr>
          <a:xfrm>
            <a:off x="1187450" y="3363913"/>
            <a:ext cx="144463" cy="144462"/>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081" name="Picture 14" descr="Pt-prt1.png"/>
          <p:cNvPicPr>
            <a:picLocks noChangeAspect="1"/>
          </p:cNvPicPr>
          <p:nvPr/>
        </p:nvPicPr>
        <p:blipFill>
          <a:blip r:embed="rId5" cstate="print"/>
          <a:srcRect/>
          <a:stretch>
            <a:fillRect/>
          </a:stretch>
        </p:blipFill>
        <p:spPr bwMode="auto">
          <a:xfrm>
            <a:off x="7019925" y="0"/>
            <a:ext cx="1947863" cy="2587625"/>
          </a:xfrm>
          <a:prstGeom prst="rect">
            <a:avLst/>
          </a:prstGeom>
          <a:noFill/>
          <a:ln w="9525">
            <a:noFill/>
            <a:miter lim="800000"/>
            <a:headEnd/>
            <a:tailEnd/>
          </a:ln>
        </p:spPr>
      </p:pic>
    </p:spTree>
  </p:cSld>
  <p:clrMapOvr>
    <a:masterClrMapping/>
  </p:clrMapOvr>
  <p:transition spd="slow" advTm="3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par>
                                <p:cTn id="11" presetID="17" presetClass="entr" presetSubtype="1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strVal val="#ppt_h"/>
                                          </p:val>
                                        </p:tav>
                                        <p:tav tm="100000">
                                          <p:val>
                                            <p:strVal val="#ppt_h"/>
                                          </p:val>
                                        </p:tav>
                                      </p:tavLst>
                                    </p:anim>
                                  </p:childTnLst>
                                </p:cTn>
                              </p:par>
                              <p:par>
                                <p:cTn id="15" presetID="19" presetClass="entr" presetSubtype="10" fill="hold" grpId="1"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0" fill="hold"/>
                                        <p:tgtEl>
                                          <p:spTgt spid="18"/>
                                        </p:tgtEl>
                                        <p:attrNameLst>
                                          <p:attrName>ppt_w</p:attrName>
                                        </p:attrNameLst>
                                      </p:cBhvr>
                                      <p:tavLst>
                                        <p:tav tm="0" fmla="#ppt_w*sin(2.5*pi*$)">
                                          <p:val>
                                            <p:fltVal val="0"/>
                                          </p:val>
                                        </p:tav>
                                        <p:tav tm="100000">
                                          <p:val>
                                            <p:fltVal val="1"/>
                                          </p:val>
                                        </p:tav>
                                      </p:tavLst>
                                    </p:anim>
                                    <p:anim calcmode="lin" valueType="num">
                                      <p:cBhvr>
                                        <p:cTn id="18" dur="5000" fill="hold"/>
                                        <p:tgtEl>
                                          <p:spTgt spid="18"/>
                                        </p:tgtEl>
                                        <p:attrNameLst>
                                          <p:attrName>ppt_h</p:attrName>
                                        </p:attrNameLst>
                                      </p:cBhvr>
                                      <p:tavLst>
                                        <p:tav tm="0">
                                          <p:val>
                                            <p:strVal val="#ppt_h"/>
                                          </p:val>
                                        </p:tav>
                                        <p:tav tm="100000">
                                          <p:val>
                                            <p:strVal val="#ppt_h"/>
                                          </p:val>
                                        </p:tav>
                                      </p:tavLst>
                                    </p:anim>
                                  </p:childTnLst>
                                </p:cTn>
                              </p:par>
                              <p:par>
                                <p:cTn id="19" presetID="10"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18" grpId="0" animBg="1"/>
      <p:bldP spid="18" grpId="1"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IMG_2309 Porto Praça do Infante D. Henrique.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0679.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5123" name="Rectangle 2"/>
          <p:cNvSpPr>
            <a:spLocks noChangeArrowheads="1"/>
          </p:cNvSpPr>
          <p:nvPr/>
        </p:nvSpPr>
        <p:spPr bwMode="auto">
          <a:xfrm>
            <a:off x="6875463" y="989013"/>
            <a:ext cx="2268537" cy="4154487"/>
          </a:xfrm>
          <a:prstGeom prst="rect">
            <a:avLst/>
          </a:prstGeom>
          <a:noFill/>
          <a:ln w="9525">
            <a:noFill/>
            <a:miter lim="800000"/>
            <a:headEnd/>
            <a:tailEnd/>
          </a:ln>
        </p:spPr>
        <p:txBody>
          <a:bodyPr>
            <a:spAutoFit/>
          </a:bodyPr>
          <a:lstStyle/>
          <a:p>
            <a:pPr algn="just"/>
            <a:r>
              <a:rPr lang="en-US" sz="1200">
                <a:solidFill>
                  <a:srgbClr val="601A00"/>
                </a:solidFill>
              </a:rPr>
              <a:t>The Palácio da Bolsa is located beside the St Francis Church of Porto, which was once part of the St Francis Convent, founded in the 13th century. In 1832, during the Liberal Wars, a fire destroyed the cloisters of the convent, sparing the church. In 1841, Queen Mary II donated the convent ruins to the merchants of the city, who decided to use the spot to build the seat of the Commercial Association.</a:t>
            </a:r>
          </a:p>
          <a:p>
            <a:pPr algn="just"/>
            <a:r>
              <a:rPr lang="en-US" sz="1200">
                <a:solidFill>
                  <a:srgbClr val="601A00"/>
                </a:solidFill>
              </a:rPr>
              <a:t>Building work began in 1842 following the plans of Porto architect Joaquim da Costa Lima Júnior, who designed a Neoclassical palace of Palladian influence, inspired by previous structures built in the city. </a:t>
            </a:r>
          </a:p>
        </p:txBody>
      </p:sp>
    </p:spTree>
  </p:cSld>
  <p:clrMapOvr>
    <a:masterClrMapping/>
  </p:clrMapOvr>
  <p:transition spd="slow" advTm="28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rto The Palácio da Bolsa (Stock Exchange Palace).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6147" name="Rectangle 2"/>
          <p:cNvSpPr>
            <a:spLocks noChangeArrowheads="1"/>
          </p:cNvSpPr>
          <p:nvPr/>
        </p:nvSpPr>
        <p:spPr bwMode="auto">
          <a:xfrm>
            <a:off x="0" y="1727200"/>
            <a:ext cx="2195513" cy="3416300"/>
          </a:xfrm>
          <a:prstGeom prst="rect">
            <a:avLst/>
          </a:prstGeom>
          <a:noFill/>
          <a:ln w="9525">
            <a:noFill/>
            <a:miter lim="800000"/>
            <a:headEnd/>
            <a:tailEnd/>
          </a:ln>
        </p:spPr>
        <p:txBody>
          <a:bodyPr>
            <a:spAutoFit/>
          </a:bodyPr>
          <a:lstStyle/>
          <a:p>
            <a:pPr algn="just"/>
            <a:r>
              <a:rPr lang="en-US" sz="1200">
                <a:solidFill>
                  <a:srgbClr val="601A00"/>
                </a:solidFill>
              </a:rPr>
              <a:t>This pompous 19th-century building with a vast Neoclassical façade is the former stock exchange that was built to impress and earn the credibility of European investors.</a:t>
            </a:r>
          </a:p>
          <a:p>
            <a:pPr algn="just"/>
            <a:r>
              <a:rPr lang="en-US" sz="1200">
                <a:solidFill>
                  <a:srgbClr val="601A00"/>
                </a:solidFill>
              </a:rPr>
              <a:t/>
            </a:r>
            <a:br>
              <a:rPr lang="en-US" sz="1200">
                <a:solidFill>
                  <a:srgbClr val="601A00"/>
                </a:solidFill>
              </a:rPr>
            </a:br>
            <a:r>
              <a:rPr lang="en-US" sz="1200">
                <a:solidFill>
                  <a:srgbClr val="601A00"/>
                </a:solidFill>
              </a:rPr>
              <a:t>Inside it could be mistaken for a royal place, especially the ornate Arab Room, an oval chamber that attempted to copy Granada's Alhambra Palace. It is now "the grand reception room" of the city where heads of state and other luminaries are received on a visit to Oporto. </a:t>
            </a:r>
          </a:p>
        </p:txBody>
      </p:sp>
    </p:spTree>
  </p:cSld>
  <p:clrMapOvr>
    <a:masterClrMapping/>
  </p:clrMapOvr>
  <p:transition spd="slow" advTm="2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f.jpg"/>
          <p:cNvPicPr>
            <a:picLocks noChangeAspect="1"/>
          </p:cNvPicPr>
          <p:nvPr/>
        </p:nvPicPr>
        <p:blipFill>
          <a:blip r:embed="rId2" cstate="print"/>
          <a:srcRect r="6820"/>
          <a:stretch>
            <a:fillRect/>
          </a:stretch>
        </p:blipFill>
        <p:spPr>
          <a:xfrm>
            <a:off x="0" y="0"/>
            <a:ext cx="5073650" cy="4084638"/>
          </a:xfrm>
          <a:prstGeom prst="rect">
            <a:avLst/>
          </a:prstGeom>
          <a:ln>
            <a:noFill/>
          </a:ln>
          <a:effectLst>
            <a:outerShdw blurRad="292100" dist="139700" dir="2700000" algn="tl" rotWithShape="0">
              <a:srgbClr val="333333">
                <a:alpha val="65000"/>
              </a:srgbClr>
            </a:outerShdw>
          </a:effectLst>
        </p:spPr>
      </p:pic>
      <p:pic>
        <p:nvPicPr>
          <p:cNvPr id="3" name="Picture 2" descr="Palácio da Bolsa e4.jpg"/>
          <p:cNvPicPr>
            <a:picLocks noChangeAspect="1"/>
          </p:cNvPicPr>
          <p:nvPr/>
        </p:nvPicPr>
        <p:blipFill>
          <a:blip r:embed="rId3" cstate="print"/>
          <a:srcRect l="3579" r="10100"/>
          <a:stretch>
            <a:fillRect/>
          </a:stretch>
        </p:blipFill>
        <p:spPr>
          <a:xfrm>
            <a:off x="5148263" y="0"/>
            <a:ext cx="3995737" cy="5143500"/>
          </a:xfrm>
          <a:prstGeom prst="rect">
            <a:avLst/>
          </a:prstGeom>
          <a:ln>
            <a:noFill/>
          </a:ln>
          <a:effectLst>
            <a:outerShdw blurRad="292100" dist="139700" dir="2700000" algn="tl" rotWithShape="0">
              <a:srgbClr val="333333">
                <a:alpha val="65000"/>
              </a:srgbClr>
            </a:outerShdw>
          </a:effectLst>
        </p:spPr>
      </p:pic>
      <p:sp>
        <p:nvSpPr>
          <p:cNvPr id="7172" name="Rectangle 3"/>
          <p:cNvSpPr>
            <a:spLocks noChangeArrowheads="1"/>
          </p:cNvSpPr>
          <p:nvPr/>
        </p:nvSpPr>
        <p:spPr bwMode="auto">
          <a:xfrm>
            <a:off x="0" y="4227513"/>
            <a:ext cx="5003800" cy="646112"/>
          </a:xfrm>
          <a:prstGeom prst="rect">
            <a:avLst/>
          </a:prstGeom>
          <a:noFill/>
          <a:ln w="9525">
            <a:noFill/>
            <a:miter lim="800000"/>
            <a:headEnd/>
            <a:tailEnd/>
          </a:ln>
        </p:spPr>
        <p:txBody>
          <a:bodyPr>
            <a:spAutoFit/>
          </a:bodyPr>
          <a:lstStyle/>
          <a:p>
            <a:pPr algn="just"/>
            <a:r>
              <a:rPr lang="en-US" sz="1200">
                <a:solidFill>
                  <a:srgbClr val="601A00"/>
                </a:solidFill>
              </a:rPr>
              <a:t>Most of the palace was finished by 1850, but the decoration of the interior was only completed in 1910 and involved several different artists</a:t>
            </a:r>
          </a:p>
        </p:txBody>
      </p:sp>
      <p:sp>
        <p:nvSpPr>
          <p:cNvPr id="7173" name="Rectangle 4"/>
          <p:cNvSpPr>
            <a:spLocks noChangeArrowheads="1"/>
          </p:cNvSpPr>
          <p:nvPr/>
        </p:nvSpPr>
        <p:spPr bwMode="auto">
          <a:xfrm>
            <a:off x="539750" y="4867275"/>
            <a:ext cx="4572000" cy="276225"/>
          </a:xfrm>
          <a:prstGeom prst="rect">
            <a:avLst/>
          </a:prstGeom>
          <a:noFill/>
          <a:ln w="9525">
            <a:noFill/>
            <a:miter lim="800000"/>
            <a:headEnd/>
            <a:tailEnd/>
          </a:ln>
        </p:spPr>
        <p:txBody>
          <a:bodyPr>
            <a:spAutoFit/>
          </a:bodyPr>
          <a:lstStyle/>
          <a:p>
            <a:pPr algn="r"/>
            <a:r>
              <a:rPr lang="en-US" sz="1200">
                <a:solidFill>
                  <a:srgbClr val="601A00"/>
                </a:solidFill>
              </a:rPr>
              <a:t>A remarkable grand staircase with two bronze chandeliers </a:t>
            </a:r>
          </a:p>
        </p:txBody>
      </p:sp>
    </p:spTree>
  </p:cSld>
  <p:clrMapOvr>
    <a:masterClrMapping/>
  </p:clrMapOvr>
  <p:transition spd="slow" advTm="18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a1.jpg"/>
          <p:cNvPicPr>
            <a:picLocks noChangeAspect="1"/>
          </p:cNvPicPr>
          <p:nvPr/>
        </p:nvPicPr>
        <p:blipFill>
          <a:blip r:embed="rId2" cstate="print"/>
          <a:stretch>
            <a:fillRect/>
          </a:stretch>
        </p:blipFill>
        <p:spPr>
          <a:xfrm>
            <a:off x="0" y="0"/>
            <a:ext cx="5356225" cy="4011613"/>
          </a:xfrm>
          <a:prstGeom prst="rect">
            <a:avLst/>
          </a:prstGeom>
          <a:ln>
            <a:noFill/>
          </a:ln>
          <a:effectLst>
            <a:outerShdw blurRad="292100" dist="139700" dir="2700000" algn="tl" rotWithShape="0">
              <a:srgbClr val="333333">
                <a:alpha val="65000"/>
              </a:srgbClr>
            </a:outerShdw>
          </a:effectLst>
        </p:spPr>
      </p:pic>
      <p:pic>
        <p:nvPicPr>
          <p:cNvPr id="3" name="Picture 2" descr="Porto The Palácio da Bolsa (Stock Exchange Palace)1Enrance.JPG"/>
          <p:cNvPicPr>
            <a:picLocks noChangeAspect="1"/>
          </p:cNvPicPr>
          <p:nvPr/>
        </p:nvPicPr>
        <p:blipFill>
          <a:blip r:embed="rId3" cstate="print"/>
          <a:stretch>
            <a:fillRect/>
          </a:stretch>
        </p:blipFill>
        <p:spPr>
          <a:xfrm>
            <a:off x="5414963" y="0"/>
            <a:ext cx="3729037" cy="5143500"/>
          </a:xfrm>
          <a:prstGeom prst="rect">
            <a:avLst/>
          </a:prstGeom>
          <a:ln>
            <a:noFill/>
          </a:ln>
          <a:effectLst>
            <a:outerShdw blurRad="292100" dist="139700" dir="2700000" algn="tl" rotWithShape="0">
              <a:srgbClr val="333333">
                <a:alpha val="65000"/>
              </a:srgbClr>
            </a:outerShdw>
          </a:effectLst>
        </p:spPr>
      </p:pic>
      <p:sp>
        <p:nvSpPr>
          <p:cNvPr id="8196" name="Rectangle 3"/>
          <p:cNvSpPr>
            <a:spLocks noChangeArrowheads="1"/>
          </p:cNvSpPr>
          <p:nvPr/>
        </p:nvSpPr>
        <p:spPr bwMode="auto">
          <a:xfrm>
            <a:off x="0" y="4084638"/>
            <a:ext cx="4572000" cy="276225"/>
          </a:xfrm>
          <a:prstGeom prst="rect">
            <a:avLst/>
          </a:prstGeom>
          <a:noFill/>
          <a:ln w="9525">
            <a:noFill/>
            <a:miter lim="800000"/>
            <a:headEnd/>
            <a:tailEnd/>
          </a:ln>
        </p:spPr>
        <p:txBody>
          <a:bodyPr>
            <a:spAutoFit/>
          </a:bodyPr>
          <a:lstStyle/>
          <a:p>
            <a:pPr algn="just"/>
            <a:r>
              <a:rPr lang="en-US" sz="1200">
                <a:solidFill>
                  <a:srgbClr val="601A00"/>
                </a:solidFill>
              </a:rPr>
              <a:t>Staircase</a:t>
            </a:r>
          </a:p>
        </p:txBody>
      </p:sp>
      <p:sp>
        <p:nvSpPr>
          <p:cNvPr id="8197" name="Rectangle 4"/>
          <p:cNvSpPr>
            <a:spLocks noChangeArrowheads="1"/>
          </p:cNvSpPr>
          <p:nvPr/>
        </p:nvSpPr>
        <p:spPr bwMode="auto">
          <a:xfrm>
            <a:off x="900113" y="4867275"/>
            <a:ext cx="4572000" cy="276225"/>
          </a:xfrm>
          <a:prstGeom prst="rect">
            <a:avLst/>
          </a:prstGeom>
          <a:noFill/>
          <a:ln w="9525">
            <a:noFill/>
            <a:miter lim="800000"/>
            <a:headEnd/>
            <a:tailEnd/>
          </a:ln>
        </p:spPr>
        <p:txBody>
          <a:bodyPr>
            <a:spAutoFit/>
          </a:bodyPr>
          <a:lstStyle/>
          <a:p>
            <a:pPr algn="r"/>
            <a:r>
              <a:rPr lang="en-US" sz="1200">
                <a:solidFill>
                  <a:srgbClr val="601A00"/>
                </a:solidFill>
              </a:rPr>
              <a:t>Entrance</a:t>
            </a:r>
          </a:p>
        </p:txBody>
      </p:sp>
    </p:spTree>
  </p:cSld>
  <p:clrMapOvr>
    <a:masterClrMapping/>
  </p:clrMapOvr>
  <p:transition spd="slow" advTm="10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alácio da Bolsa the former Stock Exchange in historic Old Porto.jpg"/>
          <p:cNvPicPr>
            <a:picLocks noChangeAspect="1"/>
          </p:cNvPicPr>
          <p:nvPr/>
        </p:nvPicPr>
        <p:blipFill>
          <a:blip r:embed="rId2" cstate="print"/>
          <a:srcRect b="5754"/>
          <a:stretch>
            <a:fillRect/>
          </a:stretch>
        </p:blipFill>
        <p:spPr>
          <a:xfrm>
            <a:off x="0" y="2447925"/>
            <a:ext cx="4275138" cy="2695575"/>
          </a:xfrm>
          <a:prstGeom prst="rect">
            <a:avLst/>
          </a:prstGeom>
          <a:ln>
            <a:noFill/>
          </a:ln>
          <a:effectLst>
            <a:outerShdw blurRad="292100" dist="139700" dir="2700000" algn="tl" rotWithShape="0">
              <a:srgbClr val="333333">
                <a:alpha val="65000"/>
              </a:srgbClr>
            </a:outerShdw>
          </a:effectLst>
        </p:spPr>
      </p:pic>
      <p:pic>
        <p:nvPicPr>
          <p:cNvPr id="4" name="Picture 3" descr="Porto Palacio da Bolsa the-bolso.jpg"/>
          <p:cNvPicPr>
            <a:picLocks noChangeAspect="1"/>
          </p:cNvPicPr>
          <p:nvPr/>
        </p:nvPicPr>
        <p:blipFill>
          <a:blip r:embed="rId3" cstate="print"/>
          <a:stretch>
            <a:fillRect/>
          </a:stretch>
        </p:blipFill>
        <p:spPr>
          <a:xfrm>
            <a:off x="0" y="0"/>
            <a:ext cx="4284663" cy="2524125"/>
          </a:xfrm>
          <a:prstGeom prst="rect">
            <a:avLst/>
          </a:prstGeom>
          <a:ln>
            <a:noFill/>
          </a:ln>
          <a:effectLst>
            <a:outerShdw blurRad="292100" dist="139700" dir="2700000" algn="tl" rotWithShape="0">
              <a:srgbClr val="333333">
                <a:alpha val="65000"/>
              </a:srgbClr>
            </a:outerShdw>
          </a:effectLst>
        </p:spPr>
      </p:pic>
      <p:pic>
        <p:nvPicPr>
          <p:cNvPr id="9220" name="Picture 4" descr="Palácio da Bolsa Pátio das Nações12.jpg"/>
          <p:cNvPicPr>
            <a:picLocks noChangeAspect="1"/>
          </p:cNvPicPr>
          <p:nvPr/>
        </p:nvPicPr>
        <p:blipFill>
          <a:blip r:embed="rId4" cstate="print"/>
          <a:srcRect l="3963"/>
          <a:stretch>
            <a:fillRect/>
          </a:stretch>
        </p:blipFill>
        <p:spPr bwMode="auto">
          <a:xfrm>
            <a:off x="4356100" y="0"/>
            <a:ext cx="4787900" cy="5143500"/>
          </a:xfrm>
          <a:prstGeom prst="rect">
            <a:avLst/>
          </a:prstGeom>
          <a:noFill/>
          <a:ln w="9525">
            <a:noFill/>
            <a:miter lim="800000"/>
            <a:headEnd/>
            <a:tailEnd/>
          </a:ln>
        </p:spPr>
      </p:pic>
      <p:sp>
        <p:nvSpPr>
          <p:cNvPr id="9221" name="Rectangle 5"/>
          <p:cNvSpPr>
            <a:spLocks noChangeArrowheads="1"/>
          </p:cNvSpPr>
          <p:nvPr/>
        </p:nvSpPr>
        <p:spPr bwMode="auto">
          <a:xfrm>
            <a:off x="4356100" y="4867275"/>
            <a:ext cx="4572000" cy="276225"/>
          </a:xfrm>
          <a:prstGeom prst="rect">
            <a:avLst/>
          </a:prstGeom>
          <a:noFill/>
          <a:ln w="9525">
            <a:noFill/>
            <a:miter lim="800000"/>
            <a:headEnd/>
            <a:tailEnd/>
          </a:ln>
        </p:spPr>
        <p:txBody>
          <a:bodyPr>
            <a:spAutoFit/>
          </a:bodyPr>
          <a:lstStyle/>
          <a:p>
            <a:pPr algn="just"/>
            <a:r>
              <a:rPr lang="en-US" sz="1200">
                <a:solidFill>
                  <a:schemeClr val="bg1"/>
                </a:solidFill>
              </a:rPr>
              <a:t>Pátio das Nações</a:t>
            </a:r>
          </a:p>
        </p:txBody>
      </p:sp>
    </p:spTree>
  </p:cSld>
  <p:clrMapOvr>
    <a:masterClrMapping/>
  </p:clrMapOvr>
  <p:transition spd="slow" advTm="12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A breathtaking Hall of Nations at night.jpg"/>
          <p:cNvPicPr>
            <a:picLocks noChangeAspect="1"/>
          </p:cNvPicPr>
          <p:nvPr/>
        </p:nvPicPr>
        <p:blipFill>
          <a:blip r:embed="rId2" cstate="print"/>
          <a:stretch>
            <a:fillRect/>
          </a:stretch>
        </p:blipFill>
        <p:spPr>
          <a:xfrm>
            <a:off x="0" y="0"/>
            <a:ext cx="5940425" cy="3952875"/>
          </a:xfrm>
          <a:prstGeom prst="rect">
            <a:avLst/>
          </a:prstGeom>
          <a:ln>
            <a:noFill/>
          </a:ln>
          <a:effectLst>
            <a:outerShdw blurRad="292100" dist="139700" dir="2700000" algn="tl" rotWithShape="0">
              <a:srgbClr val="333333">
                <a:alpha val="65000"/>
              </a:srgbClr>
            </a:outerShdw>
          </a:effectLst>
        </p:spPr>
      </p:pic>
      <p:pic>
        <p:nvPicPr>
          <p:cNvPr id="5" name="Picture 4" descr="Palácio da Bolsa Pátio das Nações14a.jpg"/>
          <p:cNvPicPr>
            <a:picLocks noChangeAspect="1"/>
          </p:cNvPicPr>
          <p:nvPr/>
        </p:nvPicPr>
        <p:blipFill>
          <a:blip r:embed="rId3" cstate="print"/>
          <a:srcRect l="65750"/>
          <a:stretch>
            <a:fillRect/>
          </a:stretch>
        </p:blipFill>
        <p:spPr>
          <a:xfrm>
            <a:off x="6011863" y="0"/>
            <a:ext cx="3132137" cy="5143500"/>
          </a:xfrm>
          <a:prstGeom prst="rect">
            <a:avLst/>
          </a:prstGeom>
          <a:ln>
            <a:noFill/>
          </a:ln>
          <a:effectLst>
            <a:outerShdw blurRad="292100" dist="139700" dir="2700000" algn="tl" rotWithShape="0">
              <a:srgbClr val="333333">
                <a:alpha val="65000"/>
              </a:srgbClr>
            </a:outerShdw>
          </a:effectLst>
        </p:spPr>
      </p:pic>
      <p:sp>
        <p:nvSpPr>
          <p:cNvPr id="10244" name="Rectangle 5"/>
          <p:cNvSpPr>
            <a:spLocks noChangeArrowheads="1"/>
          </p:cNvSpPr>
          <p:nvPr/>
        </p:nvSpPr>
        <p:spPr bwMode="auto">
          <a:xfrm>
            <a:off x="0" y="4445000"/>
            <a:ext cx="5867400" cy="647700"/>
          </a:xfrm>
          <a:prstGeom prst="rect">
            <a:avLst/>
          </a:prstGeom>
          <a:noFill/>
          <a:ln w="9525">
            <a:noFill/>
            <a:miter lim="800000"/>
            <a:headEnd/>
            <a:tailEnd/>
          </a:ln>
        </p:spPr>
        <p:txBody>
          <a:bodyPr>
            <a:spAutoFit/>
          </a:bodyPr>
          <a:lstStyle/>
          <a:p>
            <a:pPr algn="just"/>
            <a:r>
              <a:rPr lang="en-US" sz="1200">
                <a:solidFill>
                  <a:srgbClr val="601A00"/>
                </a:solidFill>
              </a:rPr>
              <a:t>Another noteworthy room is Pátio das Nações, lit by a large skylight that is a magnificent example of iron architecture. Flags of most of the countries that had trade relations with Oporto are represented here</a:t>
            </a:r>
          </a:p>
        </p:txBody>
      </p:sp>
      <p:pic>
        <p:nvPicPr>
          <p:cNvPr id="7" name="Picture 6" descr="Palácio da Bolsa Pátio das Nações14a.jpg"/>
          <p:cNvPicPr>
            <a:picLocks noChangeAspect="1"/>
          </p:cNvPicPr>
          <p:nvPr/>
        </p:nvPicPr>
        <p:blipFill>
          <a:blip r:embed="rId3" cstate="print"/>
          <a:srcRect r="32674"/>
          <a:stretch>
            <a:fillRect/>
          </a:stretch>
        </p:blipFill>
        <p:spPr bwMode="auto">
          <a:xfrm>
            <a:off x="0" y="0"/>
            <a:ext cx="6156325" cy="5143500"/>
          </a:xfrm>
          <a:prstGeom prst="rect">
            <a:avLst/>
          </a:prstGeom>
          <a:noFill/>
          <a:ln w="9525">
            <a:noFill/>
            <a:miter lim="800000"/>
            <a:headEnd/>
            <a:tailEnd/>
          </a:ln>
        </p:spPr>
      </p:pic>
    </p:spTree>
  </p:cSld>
  <p:clrMapOvr>
    <a:masterClrMapping/>
  </p:clrMapOvr>
  <p:transition spd="slow" advTm="1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800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lácio da Bolsa h6.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11267" name="Picture 4" descr="Porto The Palácio da Bolsa (Stock Exchange Palace)The courtyard inside stock exchange building.JPG"/>
          <p:cNvPicPr>
            <a:picLocks noChangeAspect="1"/>
          </p:cNvPicPr>
          <p:nvPr/>
        </p:nvPicPr>
        <p:blipFill>
          <a:blip r:embed="rId3" cstate="print"/>
          <a:srcRect l="67982"/>
          <a:stretch>
            <a:fillRect/>
          </a:stretch>
        </p:blipFill>
        <p:spPr bwMode="auto">
          <a:xfrm>
            <a:off x="6948488" y="0"/>
            <a:ext cx="2195512"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Pátio das Nações 3.jpg"/>
          <p:cNvPicPr>
            <a:picLocks noChangeAspect="1"/>
          </p:cNvPicPr>
          <p:nvPr/>
        </p:nvPicPr>
        <p:blipFill>
          <a:blip r:embed="rId2" cstate="print"/>
          <a:stretch>
            <a:fillRect/>
          </a:stretch>
        </p:blipFill>
        <p:spPr>
          <a:xfrm>
            <a:off x="0" y="0"/>
            <a:ext cx="7308850" cy="5167313"/>
          </a:xfrm>
          <a:prstGeom prst="rect">
            <a:avLst/>
          </a:prstGeom>
          <a:ln>
            <a:noFill/>
          </a:ln>
          <a:effectLst>
            <a:outerShdw blurRad="292100" dist="139700" dir="2700000" algn="tl" rotWithShape="0">
              <a:srgbClr val="333333">
                <a:alpha val="65000"/>
              </a:srgbClr>
            </a:outerShdw>
          </a:effectLst>
        </p:spPr>
      </p:pic>
      <p:pic>
        <p:nvPicPr>
          <p:cNvPr id="12291" name="Picture 2" descr="Palácio da Bolsa Pátio das Nações 3_escudos.jpg"/>
          <p:cNvPicPr>
            <a:picLocks noChangeAspect="1"/>
          </p:cNvPicPr>
          <p:nvPr/>
        </p:nvPicPr>
        <p:blipFill>
          <a:blip r:embed="rId3" cstate="print"/>
          <a:srcRect l="48965" r="-400"/>
          <a:stretch>
            <a:fillRect/>
          </a:stretch>
        </p:blipFill>
        <p:spPr bwMode="auto">
          <a:xfrm>
            <a:off x="7380288" y="0"/>
            <a:ext cx="1763712"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Palácio da Bolsa image.jpg"/>
          <p:cNvPicPr>
            <a:picLocks noChangeAspect="1"/>
          </p:cNvPicPr>
          <p:nvPr/>
        </p:nvPicPr>
        <p:blipFill>
          <a:blip r:embed="rId2" cstate="print"/>
          <a:srcRect/>
          <a:stretch>
            <a:fillRect/>
          </a:stretch>
        </p:blipFill>
        <p:spPr bwMode="auto">
          <a:xfrm>
            <a:off x="-3175" y="0"/>
            <a:ext cx="9150350" cy="51435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rto The Palácio da Bolsa (Stock Exchange Palace)The courtyard inside stock exchange building.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4" name="Picture 3" descr="Palácio da Bolsa Pátio das Nações 3=7.jpg"/>
          <p:cNvPicPr>
            <a:picLocks noChangeAspect="1"/>
          </p:cNvPicPr>
          <p:nvPr/>
        </p:nvPicPr>
        <p:blipFill>
          <a:blip r:embed="rId3" cstate="print"/>
          <a:stretch>
            <a:fillRect/>
          </a:stretch>
        </p:blipFill>
        <p:spPr>
          <a:xfrm>
            <a:off x="6980238" y="1779588"/>
            <a:ext cx="2163762" cy="1439862"/>
          </a:xfrm>
          <a:prstGeom prst="rect">
            <a:avLst/>
          </a:prstGeom>
          <a:ln>
            <a:noFill/>
          </a:ln>
          <a:effectLst>
            <a:outerShdw blurRad="292100" dist="139700" dir="2700000" algn="tl" rotWithShape="0">
              <a:srgbClr val="333333">
                <a:alpha val="65000"/>
              </a:srgbClr>
            </a:outerShdw>
          </a:effectLst>
        </p:spPr>
      </p:pic>
      <p:pic>
        <p:nvPicPr>
          <p:cNvPr id="5" name="Picture 4" descr="Palácio da Bolsa Pátio das Nações 3=7.jpg"/>
          <p:cNvPicPr>
            <a:picLocks noChangeAspect="1"/>
          </p:cNvPicPr>
          <p:nvPr/>
        </p:nvPicPr>
        <p:blipFill>
          <a:blip r:embed="rId3" cstate="print"/>
          <a:srcRect l="70496" t="62614"/>
          <a:stretch>
            <a:fillRect/>
          </a:stretch>
        </p:blipFill>
        <p:spPr bwMode="auto">
          <a:xfrm>
            <a:off x="6948488" y="3292475"/>
            <a:ext cx="2195512" cy="1851025"/>
          </a:xfrm>
          <a:prstGeom prst="rect">
            <a:avLst/>
          </a:prstGeom>
          <a:noFill/>
          <a:ln w="9525">
            <a:noFill/>
            <a:miter lim="800000"/>
            <a:headEnd/>
            <a:tailEnd/>
          </a:ln>
        </p:spPr>
      </p:pic>
      <p:pic>
        <p:nvPicPr>
          <p:cNvPr id="6" name="Picture 5" descr="Palácio da Bolsa sided ceiling dome of the Hall of Nations13.jpg"/>
          <p:cNvPicPr>
            <a:picLocks noChangeAspect="1"/>
          </p:cNvPicPr>
          <p:nvPr/>
        </p:nvPicPr>
        <p:blipFill>
          <a:blip r:embed="rId4" cstate="print"/>
          <a:srcRect t="-17200"/>
          <a:stretch>
            <a:fillRect/>
          </a:stretch>
        </p:blipFill>
        <p:spPr bwMode="auto">
          <a:xfrm>
            <a:off x="0" y="-884238"/>
            <a:ext cx="6858000" cy="6027738"/>
          </a:xfrm>
          <a:prstGeom prst="rect">
            <a:avLst/>
          </a:prstGeom>
          <a:noFill/>
          <a:ln w="9525">
            <a:noFill/>
            <a:miter lim="800000"/>
            <a:headEnd/>
            <a:tailEnd/>
          </a:ln>
        </p:spPr>
      </p:pic>
      <p:sp>
        <p:nvSpPr>
          <p:cNvPr id="14342" name="Rectangle 7"/>
          <p:cNvSpPr>
            <a:spLocks noChangeArrowheads="1"/>
          </p:cNvSpPr>
          <p:nvPr/>
        </p:nvSpPr>
        <p:spPr bwMode="auto">
          <a:xfrm>
            <a:off x="6948488" y="195263"/>
            <a:ext cx="2124075" cy="1385887"/>
          </a:xfrm>
          <a:prstGeom prst="rect">
            <a:avLst/>
          </a:prstGeom>
          <a:noFill/>
          <a:ln w="9525">
            <a:noFill/>
            <a:miter lim="800000"/>
            <a:headEnd/>
            <a:tailEnd/>
          </a:ln>
        </p:spPr>
        <p:txBody>
          <a:bodyPr>
            <a:spAutoFit/>
          </a:bodyPr>
          <a:lstStyle/>
          <a:p>
            <a:pPr algn="just"/>
            <a:r>
              <a:rPr lang="en-US" sz="1200">
                <a:solidFill>
                  <a:srgbClr val="601A00"/>
                </a:solidFill>
              </a:rPr>
              <a:t>The central courtyard (Nations' Courtyard - Pátio das Nações) is covered by a large metallic, octagonal dome with glass panels, designed by Tomás Soler and built after 1880. </a:t>
            </a:r>
          </a:p>
        </p:txBody>
      </p:sp>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par>
                          <p:cTn id="11" fill="hold">
                            <p:stCondLst>
                              <p:cond delay="3000"/>
                            </p:stCondLst>
                            <p:childTnLst>
                              <p:par>
                                <p:cTn id="12" presetID="21" presetClass="entr" presetSubtype="8" fill="hold" nodeType="afterEffect">
                                  <p:stCondLst>
                                    <p:cond delay="700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Palácio da Bolsa Pátio das Nações14.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pic>
        <p:nvPicPr>
          <p:cNvPr id="13315" name="Picture 3" descr="Palácio da Bolsa Pátio das Nações 3_escudos.jpg"/>
          <p:cNvPicPr>
            <a:picLocks noChangeAspect="1"/>
          </p:cNvPicPr>
          <p:nvPr/>
        </p:nvPicPr>
        <p:blipFill>
          <a:blip r:embed="rId3" cstate="print"/>
          <a:srcRect t="24199" r="35966"/>
          <a:stretch>
            <a:fillRect/>
          </a:stretch>
        </p:blipFill>
        <p:spPr bwMode="auto">
          <a:xfrm>
            <a:off x="6948488" y="0"/>
            <a:ext cx="2195512" cy="3898900"/>
          </a:xfrm>
          <a:prstGeom prst="rect">
            <a:avLst/>
          </a:prstGeom>
          <a:ln>
            <a:noFill/>
          </a:ln>
          <a:effectLst>
            <a:outerShdw blurRad="292100" dist="139700" dir="2700000" algn="tl" rotWithShape="0">
              <a:srgbClr val="333333">
                <a:alpha val="65000"/>
              </a:srgbClr>
            </a:outerShdw>
          </a:effectLst>
        </p:spPr>
      </p:pic>
      <p:sp>
        <p:nvSpPr>
          <p:cNvPr id="15364" name="Rectangle 2"/>
          <p:cNvSpPr>
            <a:spLocks noChangeArrowheads="1"/>
          </p:cNvSpPr>
          <p:nvPr/>
        </p:nvSpPr>
        <p:spPr bwMode="auto">
          <a:xfrm>
            <a:off x="6875463" y="3759200"/>
            <a:ext cx="2268537" cy="1384300"/>
          </a:xfrm>
          <a:prstGeom prst="rect">
            <a:avLst/>
          </a:prstGeom>
          <a:noFill/>
          <a:ln w="9525">
            <a:noFill/>
            <a:miter lim="800000"/>
            <a:headEnd/>
            <a:tailEnd/>
          </a:ln>
        </p:spPr>
        <p:txBody>
          <a:bodyPr>
            <a:spAutoFit/>
          </a:bodyPr>
          <a:lstStyle/>
          <a:p>
            <a:pPr algn="just"/>
            <a:endParaRPr lang="en-US" sz="1200">
              <a:solidFill>
                <a:srgbClr val="601A00"/>
              </a:solidFill>
            </a:endParaRPr>
          </a:p>
          <a:p>
            <a:pPr algn="just"/>
            <a:r>
              <a:rPr lang="en-US" sz="1200">
                <a:solidFill>
                  <a:srgbClr val="601A00"/>
                </a:solidFill>
              </a:rPr>
              <a:t>The lower part of the dome is decorated with the painted coats-of-arms of Portugal and the countries with which Portugal had commercial relations in the 19th century.</a:t>
            </a:r>
          </a:p>
        </p:txBody>
      </p:sp>
    </p:spTree>
  </p:cSld>
  <p:clrMapOvr>
    <a:masterClrMapping/>
  </p:clrMapOvr>
  <p:transition spd="slow" advTm="8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Mosaic tiles of the Hall of Nations.jpg"/>
          <p:cNvPicPr>
            <a:picLocks noChangeAspect="1"/>
          </p:cNvPicPr>
          <p:nvPr/>
        </p:nvPicPr>
        <p:blipFill>
          <a:blip r:embed="rId2" cstate="print"/>
          <a:stretch>
            <a:fillRect/>
          </a:stretch>
        </p:blipFill>
        <p:spPr>
          <a:xfrm>
            <a:off x="0" y="0"/>
            <a:ext cx="7708900" cy="5143500"/>
          </a:xfrm>
          <a:prstGeom prst="rect">
            <a:avLst/>
          </a:prstGeom>
          <a:ln>
            <a:noFill/>
          </a:ln>
          <a:effectLst>
            <a:outerShdw blurRad="292100" dist="139700" dir="2700000" algn="tl" rotWithShape="0">
              <a:srgbClr val="333333">
                <a:alpha val="65000"/>
              </a:srgbClr>
            </a:outerShdw>
          </a:effectLst>
        </p:spPr>
      </p:pic>
      <p:pic>
        <p:nvPicPr>
          <p:cNvPr id="4" name="Picture 3" descr="Porto The Palácio da Bolsa (Stock Exchange Palace) 55.jpg"/>
          <p:cNvPicPr>
            <a:picLocks noChangeAspect="1"/>
          </p:cNvPicPr>
          <p:nvPr/>
        </p:nvPicPr>
        <p:blipFill>
          <a:blip r:embed="rId3" cstate="print"/>
          <a:srcRect l="5215" r="56983"/>
          <a:stretch>
            <a:fillRect/>
          </a:stretch>
        </p:blipFill>
        <p:spPr>
          <a:xfrm>
            <a:off x="7776864" y="0"/>
            <a:ext cx="1367136" cy="5143500"/>
          </a:xfrm>
          <a:prstGeom prst="rect">
            <a:avLst/>
          </a:prstGeom>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20, insemne romanesti in Porto.JPG"/>
          <p:cNvPicPr>
            <a:picLocks noChangeAspect="1"/>
          </p:cNvPicPr>
          <p:nvPr/>
        </p:nvPicPr>
        <p:blipFill>
          <a:blip r:embed="rId2" cstate="print"/>
          <a:stretch>
            <a:fillRect/>
          </a:stretch>
        </p:blipFill>
        <p:spPr>
          <a:xfrm>
            <a:off x="0" y="0"/>
            <a:ext cx="4286250" cy="3219450"/>
          </a:xfrm>
          <a:prstGeom prst="rect">
            <a:avLst/>
          </a:prstGeom>
          <a:ln>
            <a:noFill/>
          </a:ln>
          <a:effectLst>
            <a:outerShdw blurRad="292100" dist="139700" dir="2700000" algn="tl" rotWithShape="0">
              <a:srgbClr val="333333">
                <a:alpha val="65000"/>
              </a:srgbClr>
            </a:outerShdw>
          </a:effectLst>
        </p:spPr>
      </p:pic>
      <p:pic>
        <p:nvPicPr>
          <p:cNvPr id="3" name="Picture 2" descr="Palácio da Bolsa Pátio das Nações 31.jpg"/>
          <p:cNvPicPr>
            <a:picLocks noChangeAspect="1"/>
          </p:cNvPicPr>
          <p:nvPr/>
        </p:nvPicPr>
        <p:blipFill>
          <a:blip r:embed="rId3" cstate="print"/>
          <a:stretch>
            <a:fillRect/>
          </a:stretch>
        </p:blipFill>
        <p:spPr>
          <a:xfrm>
            <a:off x="4314825" y="0"/>
            <a:ext cx="4829175" cy="3219450"/>
          </a:xfrm>
          <a:prstGeom prst="rect">
            <a:avLst/>
          </a:prstGeom>
          <a:ln>
            <a:noFill/>
          </a:ln>
          <a:effectLst>
            <a:outerShdw blurRad="292100" dist="139700" dir="2700000" algn="tl" rotWithShape="0">
              <a:srgbClr val="333333">
                <a:alpha val="65000"/>
              </a:srgbClr>
            </a:outerShdw>
          </a:effectLst>
        </p:spPr>
      </p:pic>
      <p:pic>
        <p:nvPicPr>
          <p:cNvPr id="5" name="Picture 4" descr="Porto The Palácio da Bolsa (Stock Exchange Palace)Floor with mosaic tiles1.JPG"/>
          <p:cNvPicPr>
            <a:picLocks noChangeAspect="1"/>
          </p:cNvPicPr>
          <p:nvPr/>
        </p:nvPicPr>
        <p:blipFill>
          <a:blip r:embed="rId4" cstate="print"/>
          <a:srcRect t="64000"/>
          <a:stretch>
            <a:fillRect/>
          </a:stretch>
        </p:blipFill>
        <p:spPr>
          <a:xfrm>
            <a:off x="1588" y="3292475"/>
            <a:ext cx="9140825" cy="1851025"/>
          </a:xfrm>
          <a:prstGeom prst="rect">
            <a:avLst/>
          </a:prstGeom>
          <a:ln>
            <a:noFill/>
          </a:ln>
          <a:effectLst>
            <a:outerShdw blurRad="292100" dist="139700" dir="2700000" algn="tl" rotWithShape="0">
              <a:srgbClr val="333333">
                <a:alpha val="65000"/>
              </a:srgbClr>
            </a:outerShdw>
          </a:effectLst>
        </p:spPr>
      </p:pic>
      <p:pic>
        <p:nvPicPr>
          <p:cNvPr id="6" name="Picture 5" descr="Porto The Palácio da Bolsa (Stock Exchange Palace)Floor with mosaic tiles1.JPG"/>
          <p:cNvPicPr>
            <a:picLocks noChangeAspect="1"/>
          </p:cNvPicPr>
          <p:nvPr/>
        </p:nvPicPr>
        <p:blipFill>
          <a:blip r:embed="rId4" cstate="print"/>
          <a:srcRect b="33200"/>
          <a:stretch>
            <a:fillRect/>
          </a:stretch>
        </p:blipFill>
        <p:spPr bwMode="auto">
          <a:xfrm>
            <a:off x="1588" y="0"/>
            <a:ext cx="9140825" cy="3435350"/>
          </a:xfrm>
          <a:prstGeom prst="rect">
            <a:avLst/>
          </a:prstGeom>
          <a:noFill/>
          <a:ln w="9525">
            <a:noFill/>
            <a:miter lim="800000"/>
            <a:headEnd/>
            <a:tailEnd/>
          </a:ln>
        </p:spPr>
      </p:pic>
    </p:spTree>
  </p:cSld>
  <p:clrMapOvr>
    <a:masterClrMapping/>
  </p:clrMapOvr>
  <p:transition spd="slow" advTm="1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700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rto The Palácio da Bolsa (Stock Exchange Palace)Floor with mosaic tiles.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18435" name="Picture 2" descr="Palácio da Bolsa image3.jpg"/>
          <p:cNvPicPr>
            <a:picLocks noChangeAspect="1"/>
          </p:cNvPicPr>
          <p:nvPr/>
        </p:nvPicPr>
        <p:blipFill>
          <a:blip r:embed="rId3" cstate="print"/>
          <a:srcRect l="75987"/>
          <a:stretch>
            <a:fillRect/>
          </a:stretch>
        </p:blipFill>
        <p:spPr bwMode="auto">
          <a:xfrm>
            <a:off x="6948488" y="1588"/>
            <a:ext cx="2195512" cy="5140325"/>
          </a:xfrm>
          <a:prstGeom prst="rect">
            <a:avLst/>
          </a:prstGeom>
          <a:noFill/>
          <a:ln w="9525">
            <a:noFill/>
            <a:miter lim="800000"/>
            <a:headEnd/>
            <a:tailEnd/>
          </a:ln>
        </p:spPr>
      </p:pic>
      <p:pic>
        <p:nvPicPr>
          <p:cNvPr id="4" name="Picture 3" descr="Palácio da Bolsa image3.jpg"/>
          <p:cNvPicPr>
            <a:picLocks noChangeAspect="1"/>
          </p:cNvPicPr>
          <p:nvPr/>
        </p:nvPicPr>
        <p:blipFill>
          <a:blip r:embed="rId3" cstate="print"/>
          <a:srcRect r="23225"/>
          <a:stretch>
            <a:fillRect/>
          </a:stretch>
        </p:blipFill>
        <p:spPr bwMode="auto">
          <a:xfrm>
            <a:off x="0" y="1588"/>
            <a:ext cx="7019925" cy="5140325"/>
          </a:xfrm>
          <a:prstGeom prst="rect">
            <a:avLst/>
          </a:prstGeom>
          <a:noFill/>
          <a:ln w="9525">
            <a:noFill/>
            <a:miter lim="800000"/>
            <a:headEnd/>
            <a:tailEnd/>
          </a:ln>
        </p:spPr>
      </p:pic>
    </p:spTree>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500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Mosaic floor at the Porto Stock Exchange Palace.jpg"/>
          <p:cNvPicPr>
            <a:picLocks noChangeAspect="1"/>
          </p:cNvPicPr>
          <p:nvPr/>
        </p:nvPicPr>
        <p:blipFill>
          <a:blip r:embed="rId2" cstate="print"/>
          <a:srcRect r="3934"/>
          <a:stretch>
            <a:fillRect/>
          </a:stretch>
        </p:blipFill>
        <p:spPr>
          <a:xfrm>
            <a:off x="0" y="0"/>
            <a:ext cx="6588125" cy="5143500"/>
          </a:xfrm>
          <a:prstGeom prst="rect">
            <a:avLst/>
          </a:prstGeom>
          <a:ln>
            <a:noFill/>
          </a:ln>
          <a:effectLst>
            <a:outerShdw blurRad="292100" dist="139700" dir="2700000" algn="tl" rotWithShape="0">
              <a:srgbClr val="333333">
                <a:alpha val="65000"/>
              </a:srgbClr>
            </a:outerShdw>
          </a:effectLst>
        </p:spPr>
      </p:pic>
      <p:pic>
        <p:nvPicPr>
          <p:cNvPr id="19459" name="Picture 3" descr="Porto The Palácio da Bolsa (Stock Exchange Palace) 55.jpg"/>
          <p:cNvPicPr>
            <a:picLocks noChangeAspect="1"/>
          </p:cNvPicPr>
          <p:nvPr/>
        </p:nvPicPr>
        <p:blipFill>
          <a:blip r:embed="rId3" cstate="print"/>
          <a:srcRect l="31322"/>
          <a:stretch>
            <a:fillRect/>
          </a:stretch>
        </p:blipFill>
        <p:spPr bwMode="auto">
          <a:xfrm>
            <a:off x="6659563" y="0"/>
            <a:ext cx="2484437" cy="51435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nite stairway, designed by architects gustavo adolfo goncalves e sousa, who also designed the arab room.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20483" name="Rectangle 3"/>
          <p:cNvSpPr>
            <a:spLocks noChangeArrowheads="1"/>
          </p:cNvSpPr>
          <p:nvPr/>
        </p:nvSpPr>
        <p:spPr bwMode="auto">
          <a:xfrm>
            <a:off x="6875463" y="3759200"/>
            <a:ext cx="2268537" cy="1384300"/>
          </a:xfrm>
          <a:prstGeom prst="rect">
            <a:avLst/>
          </a:prstGeom>
          <a:noFill/>
          <a:ln w="9525">
            <a:noFill/>
            <a:miter lim="800000"/>
            <a:headEnd/>
            <a:tailEnd/>
          </a:ln>
        </p:spPr>
        <p:txBody>
          <a:bodyPr>
            <a:spAutoFit/>
          </a:bodyPr>
          <a:lstStyle/>
          <a:p>
            <a:pPr algn="just"/>
            <a:r>
              <a:rPr lang="en-US" sz="1200">
                <a:solidFill>
                  <a:srgbClr val="601A00"/>
                </a:solidFill>
              </a:rPr>
              <a:t>The magnificent granite stairway is adorned by busts done by sculptors Antonio Soares dos Reis, and Antonio Teixeira Lopes.  The frescoes on the ceiling were done by Antonio Ramalho. </a:t>
            </a:r>
          </a:p>
        </p:txBody>
      </p:sp>
      <p:pic>
        <p:nvPicPr>
          <p:cNvPr id="5" name="Picture 4" descr="Palácio da Bolsa 008.jpg"/>
          <p:cNvPicPr>
            <a:picLocks noChangeAspect="1"/>
          </p:cNvPicPr>
          <p:nvPr/>
        </p:nvPicPr>
        <p:blipFill>
          <a:blip r:embed="rId3" cstate="print"/>
          <a:stretch>
            <a:fillRect/>
          </a:stretch>
        </p:blipFill>
        <p:spPr>
          <a:xfrm>
            <a:off x="6948488" y="144463"/>
            <a:ext cx="2193925" cy="1465262"/>
          </a:xfrm>
          <a:prstGeom prst="rect">
            <a:avLst/>
          </a:prstGeom>
          <a:ln>
            <a:noFill/>
          </a:ln>
          <a:effectLst>
            <a:outerShdw blurRad="292100" dist="139700" dir="2700000" algn="tl" rotWithShape="0">
              <a:srgbClr val="333333">
                <a:alpha val="65000"/>
              </a:srgbClr>
            </a:outerShdw>
          </a:effectLst>
        </p:spPr>
      </p:pic>
      <p:pic>
        <p:nvPicPr>
          <p:cNvPr id="6" name="Picture 5" descr="Palácio da Bolsa 009.jpg"/>
          <p:cNvPicPr>
            <a:picLocks noChangeAspect="1"/>
          </p:cNvPicPr>
          <p:nvPr/>
        </p:nvPicPr>
        <p:blipFill>
          <a:blip r:embed="rId4" cstate="print"/>
          <a:stretch>
            <a:fillRect/>
          </a:stretch>
        </p:blipFill>
        <p:spPr>
          <a:xfrm>
            <a:off x="6945313" y="1779588"/>
            <a:ext cx="2198687" cy="146843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5922275683_01249c9829.jpg"/>
          <p:cNvPicPr>
            <a:picLocks noChangeAspect="1"/>
          </p:cNvPicPr>
          <p:nvPr/>
        </p:nvPicPr>
        <p:blipFill>
          <a:blip r:embed="rId2" cstate="print"/>
          <a:stretch>
            <a:fillRect/>
          </a:stretch>
        </p:blipFill>
        <p:spPr>
          <a:xfrm>
            <a:off x="0" y="2025650"/>
            <a:ext cx="4679950" cy="3117850"/>
          </a:xfrm>
          <a:prstGeom prst="rect">
            <a:avLst/>
          </a:prstGeom>
          <a:ln>
            <a:noFill/>
          </a:ln>
          <a:effectLst>
            <a:outerShdw blurRad="292100" dist="139700" dir="2700000" algn="tl" rotWithShape="0">
              <a:srgbClr val="333333">
                <a:alpha val="65000"/>
              </a:srgbClr>
            </a:outerShdw>
          </a:effectLst>
        </p:spPr>
      </p:pic>
      <p:pic>
        <p:nvPicPr>
          <p:cNvPr id="4" name="Picture 3" descr="palacio-da-bolsa.jpg"/>
          <p:cNvPicPr>
            <a:picLocks noChangeAspect="1"/>
          </p:cNvPicPr>
          <p:nvPr/>
        </p:nvPicPr>
        <p:blipFill>
          <a:blip r:embed="rId3" cstate="print"/>
          <a:stretch>
            <a:fillRect/>
          </a:stretch>
        </p:blipFill>
        <p:spPr>
          <a:xfrm>
            <a:off x="4787900" y="2032000"/>
            <a:ext cx="4356100" cy="3111500"/>
          </a:xfrm>
          <a:prstGeom prst="rect">
            <a:avLst/>
          </a:prstGeom>
          <a:ln>
            <a:noFill/>
          </a:ln>
          <a:effectLst>
            <a:outerShdw blurRad="292100" dist="139700" dir="2700000" algn="tl" rotWithShape="0">
              <a:srgbClr val="333333">
                <a:alpha val="65000"/>
              </a:srgbClr>
            </a:outerShdw>
          </a:effectLst>
        </p:spPr>
      </p:pic>
      <p:pic>
        <p:nvPicPr>
          <p:cNvPr id="6" name="Picture 5" descr="1.jpg"/>
          <p:cNvPicPr>
            <a:picLocks noChangeAspect="1"/>
          </p:cNvPicPr>
          <p:nvPr/>
        </p:nvPicPr>
        <p:blipFill>
          <a:blip r:embed="rId4" cstate="print"/>
          <a:srcRect t="68802"/>
          <a:stretch>
            <a:fillRect/>
          </a:stretch>
        </p:blipFill>
        <p:spPr>
          <a:xfrm>
            <a:off x="0" y="0"/>
            <a:ext cx="9150350" cy="19034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9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010.jpg"/>
          <p:cNvPicPr>
            <a:picLocks noChangeAspect="1"/>
          </p:cNvPicPr>
          <p:nvPr/>
        </p:nvPicPr>
        <p:blipFill>
          <a:blip r:embed="rId2" cstate="print"/>
          <a:stretch>
            <a:fillRect/>
          </a:stretch>
        </p:blipFill>
        <p:spPr>
          <a:xfrm>
            <a:off x="0" y="0"/>
            <a:ext cx="3779838" cy="2519363"/>
          </a:xfrm>
          <a:prstGeom prst="rect">
            <a:avLst/>
          </a:prstGeom>
          <a:ln>
            <a:noFill/>
          </a:ln>
          <a:effectLst>
            <a:outerShdw blurRad="292100" dist="139700" dir="2700000" algn="tl" rotWithShape="0">
              <a:srgbClr val="333333">
                <a:alpha val="65000"/>
              </a:srgbClr>
            </a:outerShdw>
          </a:effectLst>
        </p:spPr>
      </p:pic>
      <p:pic>
        <p:nvPicPr>
          <p:cNvPr id="4" name="Picture 3" descr="Palácio da Bolsa 010.jpg"/>
          <p:cNvPicPr>
            <a:picLocks noChangeAspect="1"/>
          </p:cNvPicPr>
          <p:nvPr/>
        </p:nvPicPr>
        <p:blipFill>
          <a:blip r:embed="rId3" cstate="print"/>
          <a:stretch>
            <a:fillRect/>
          </a:stretch>
        </p:blipFill>
        <p:spPr>
          <a:xfrm>
            <a:off x="3851275" y="2624138"/>
            <a:ext cx="3779838" cy="2519362"/>
          </a:xfrm>
          <a:prstGeom prst="rect">
            <a:avLst/>
          </a:prstGeom>
          <a:ln>
            <a:noFill/>
          </a:ln>
          <a:effectLst>
            <a:outerShdw blurRad="292100" dist="139700" dir="2700000" algn="tl" rotWithShape="0">
              <a:srgbClr val="333333">
                <a:alpha val="65000"/>
              </a:srgbClr>
            </a:outerShdw>
          </a:effectLst>
        </p:spPr>
      </p:pic>
      <p:pic>
        <p:nvPicPr>
          <p:cNvPr id="5" name="Picture 4" descr="Palácio da Bolsa 010.jpg"/>
          <p:cNvPicPr>
            <a:picLocks noChangeAspect="1"/>
          </p:cNvPicPr>
          <p:nvPr/>
        </p:nvPicPr>
        <p:blipFill>
          <a:blip r:embed="rId4" cstate="print"/>
          <a:stretch>
            <a:fillRect/>
          </a:stretch>
        </p:blipFill>
        <p:spPr>
          <a:xfrm>
            <a:off x="3851275" y="0"/>
            <a:ext cx="3779838" cy="2519363"/>
          </a:xfrm>
          <a:prstGeom prst="rect">
            <a:avLst/>
          </a:prstGeom>
          <a:ln>
            <a:noFill/>
          </a:ln>
          <a:effectLst>
            <a:outerShdw blurRad="292100" dist="139700" dir="2700000" algn="tl" rotWithShape="0">
              <a:srgbClr val="333333">
                <a:alpha val="65000"/>
              </a:srgbClr>
            </a:outerShdw>
          </a:effectLst>
        </p:spPr>
      </p:pic>
      <p:pic>
        <p:nvPicPr>
          <p:cNvPr id="6" name="Picture 5" descr="Palácio da Bolsa 010.jpg"/>
          <p:cNvPicPr>
            <a:picLocks noChangeAspect="1"/>
          </p:cNvPicPr>
          <p:nvPr/>
        </p:nvPicPr>
        <p:blipFill>
          <a:blip r:embed="rId5" cstate="print"/>
          <a:stretch>
            <a:fillRect/>
          </a:stretch>
        </p:blipFill>
        <p:spPr>
          <a:xfrm>
            <a:off x="0" y="2624138"/>
            <a:ext cx="3779838" cy="2519362"/>
          </a:xfrm>
          <a:prstGeom prst="rect">
            <a:avLst/>
          </a:prstGeom>
          <a:ln>
            <a:noFill/>
          </a:ln>
          <a:effectLst>
            <a:outerShdw blurRad="292100" dist="139700" dir="2700000" algn="tl" rotWithShape="0">
              <a:srgbClr val="333333">
                <a:alpha val="65000"/>
              </a:srgbClr>
            </a:outerShdw>
          </a:effectLst>
        </p:spPr>
      </p:pic>
      <p:sp>
        <p:nvSpPr>
          <p:cNvPr id="22534" name="Rectangle 6"/>
          <p:cNvSpPr>
            <a:spLocks noChangeArrowheads="1"/>
          </p:cNvSpPr>
          <p:nvPr/>
        </p:nvSpPr>
        <p:spPr bwMode="auto">
          <a:xfrm>
            <a:off x="7740650" y="3205163"/>
            <a:ext cx="1403350" cy="1938337"/>
          </a:xfrm>
          <a:prstGeom prst="rect">
            <a:avLst/>
          </a:prstGeom>
          <a:noFill/>
          <a:ln w="9525">
            <a:noFill/>
            <a:miter lim="800000"/>
            <a:headEnd/>
            <a:tailEnd/>
          </a:ln>
        </p:spPr>
        <p:txBody>
          <a:bodyPr>
            <a:spAutoFit/>
          </a:bodyPr>
          <a:lstStyle/>
          <a:p>
            <a:pPr algn="just"/>
            <a:r>
              <a:rPr lang="en-US" sz="1200">
                <a:solidFill>
                  <a:srgbClr val="601A00"/>
                </a:solidFill>
              </a:rPr>
              <a:t>The sumptuous stairway, built in 1868 by Gonçalves e Sousa, leads to the upper storeys The ceiling frescoes were painted by António Ramalho.</a:t>
            </a:r>
          </a:p>
        </p:txBody>
      </p:sp>
      <p:pic>
        <p:nvPicPr>
          <p:cNvPr id="7" name="Picture 6" descr="5922276571_6132115c89_o.jpg"/>
          <p:cNvPicPr>
            <a:picLocks noChangeAspect="1"/>
          </p:cNvPicPr>
          <p:nvPr/>
        </p:nvPicPr>
        <p:blipFill>
          <a:blip r:embed="rId6" cstate="print"/>
          <a:srcRect/>
          <a:stretch>
            <a:fillRect/>
          </a:stretch>
        </p:blipFill>
        <p:spPr bwMode="auto">
          <a:xfrm>
            <a:off x="0" y="0"/>
            <a:ext cx="7715250" cy="5143500"/>
          </a:xfrm>
          <a:prstGeom prst="rect">
            <a:avLst/>
          </a:prstGeom>
          <a:noFill/>
          <a:ln w="9525">
            <a:noFill/>
            <a:miter lim="800000"/>
            <a:headEnd/>
            <a:tailEnd/>
          </a:ln>
        </p:spPr>
      </p:pic>
    </p:spTree>
  </p:cSld>
  <p:clrMapOvr>
    <a:masterClrMapping/>
  </p:clrMapOvr>
  <p:transition spd="slow" advTm="1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700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4/3*#ppt_w"/>
                                          </p:val>
                                        </p:tav>
                                        <p:tav tm="100000">
                                          <p:val>
                                            <p:strVal val="#ppt_w"/>
                                          </p:val>
                                        </p:tav>
                                      </p:tavLst>
                                    </p:anim>
                                    <p:anim calcmode="lin" valueType="num">
                                      <p:cBhvr>
                                        <p:cTn id="8" dur="5000" fill="hold"/>
                                        <p:tgtEl>
                                          <p:spTgt spid="7"/>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70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ppt_x</p:attrName>
                                        </p:attrNameLst>
                                      </p:cBhvr>
                                      <p:tavLst>
                                        <p:tav tm="0">
                                          <p:val>
                                            <p:strVal val="#ppt_x"/>
                                          </p:val>
                                        </p:tav>
                                        <p:tav tm="100000">
                                          <p:val>
                                            <p:strVal val="#ppt_x"/>
                                          </p:val>
                                        </p:tav>
                                      </p:tavLst>
                                    </p:anim>
                                    <p:anim calcmode="lin" valueType="num">
                                      <p:cBhvr>
                                        <p:cTn id="13" dur="5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Palácio da Bolsa image2.jpg"/>
          <p:cNvPicPr>
            <a:picLocks noChangeAspect="1"/>
          </p:cNvPicPr>
          <p:nvPr/>
        </p:nvPicPr>
        <p:blipFill>
          <a:blip r:embed="rId2" cstate="print"/>
          <a:srcRect/>
          <a:stretch>
            <a:fillRect/>
          </a:stretch>
        </p:blipFill>
        <p:spPr bwMode="auto">
          <a:xfrm>
            <a:off x="0" y="0"/>
            <a:ext cx="915035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Porto The Palácio da Bolsa (Stock Exchange Palace)-Details of mosaic tile floor of the Bolsa stock exchange palace.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pic>
        <p:nvPicPr>
          <p:cNvPr id="4" name="Picture 3" descr="Porto The Palácio da Bolsa (Stock Exchange Palace)The courtyard inside stock exchange building.JPG"/>
          <p:cNvPicPr>
            <a:picLocks noChangeAspect="1"/>
          </p:cNvPicPr>
          <p:nvPr/>
        </p:nvPicPr>
        <p:blipFill>
          <a:blip r:embed="rId3" cstate="print"/>
          <a:srcRect r="67983"/>
          <a:stretch>
            <a:fillRect/>
          </a:stretch>
        </p:blipFill>
        <p:spPr>
          <a:xfrm>
            <a:off x="0" y="0"/>
            <a:ext cx="2195513"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36513" y="4227513"/>
            <a:ext cx="6119812" cy="831850"/>
          </a:xfrm>
          <a:prstGeom prst="rect">
            <a:avLst/>
          </a:prstGeom>
          <a:noFill/>
          <a:ln w="9525">
            <a:noFill/>
            <a:miter lim="800000"/>
            <a:headEnd/>
            <a:tailEnd/>
          </a:ln>
        </p:spPr>
        <p:txBody>
          <a:bodyPr>
            <a:spAutoFit/>
          </a:bodyPr>
          <a:lstStyle/>
          <a:p>
            <a:pPr algn="just"/>
            <a:r>
              <a:rPr lang="en-US" sz="1200">
                <a:solidFill>
                  <a:srgbClr val="601A00"/>
                </a:solidFill>
              </a:rPr>
              <a:t>Decorated in Luis XVI style, the Portrait Room pays homage to the last six kings of the Bragança dynasty, which came to power immediately after the restoration of the monarchy, on the 1st December 1640, with the acclamation of D. João, the Duke of Bragança, as the King of Portugal.</a:t>
            </a:r>
          </a:p>
        </p:txBody>
      </p:sp>
      <p:pic>
        <p:nvPicPr>
          <p:cNvPr id="5" name="Picture 4" descr="Palácio da Bolsa Sala dos Retratos 24.jpg"/>
          <p:cNvPicPr>
            <a:picLocks noChangeAspect="1"/>
          </p:cNvPicPr>
          <p:nvPr/>
        </p:nvPicPr>
        <p:blipFill>
          <a:blip r:embed="rId2" cstate="print"/>
          <a:stretch>
            <a:fillRect/>
          </a:stretch>
        </p:blipFill>
        <p:spPr>
          <a:xfrm>
            <a:off x="0" y="0"/>
            <a:ext cx="6227763" cy="4143375"/>
          </a:xfrm>
          <a:prstGeom prst="rect">
            <a:avLst/>
          </a:prstGeom>
          <a:ln>
            <a:noFill/>
          </a:ln>
          <a:effectLst>
            <a:outerShdw blurRad="292100" dist="139700" dir="2700000" algn="tl" rotWithShape="0">
              <a:srgbClr val="333333">
                <a:alpha val="65000"/>
              </a:srgbClr>
            </a:outerShdw>
          </a:effectLst>
        </p:spPr>
      </p:pic>
      <p:pic>
        <p:nvPicPr>
          <p:cNvPr id="25604" name="Picture 5" descr="Palácio da Bolsa Sala dos Retratos 26.jpg"/>
          <p:cNvPicPr>
            <a:picLocks noChangeAspect="1"/>
          </p:cNvPicPr>
          <p:nvPr/>
        </p:nvPicPr>
        <p:blipFill>
          <a:blip r:embed="rId3" cstate="print"/>
          <a:srcRect/>
          <a:stretch>
            <a:fillRect/>
          </a:stretch>
        </p:blipFill>
        <p:spPr bwMode="auto">
          <a:xfrm>
            <a:off x="6300788" y="0"/>
            <a:ext cx="3422650" cy="5143500"/>
          </a:xfrm>
          <a:prstGeom prst="rect">
            <a:avLst/>
          </a:prstGeom>
          <a:noFill/>
          <a:ln w="9525">
            <a:noFill/>
            <a:miter lim="800000"/>
            <a:headEnd/>
            <a:tailEnd/>
          </a:ln>
        </p:spPr>
      </p:pic>
    </p:spTree>
  </p:cSld>
  <p:clrMapOvr>
    <a:masterClrMapping/>
  </p:clrMapOvr>
  <p:transition spd="slow" advTm="17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Sala dos Retratos 25.jpg"/>
          <p:cNvPicPr>
            <a:picLocks noChangeAspect="1"/>
          </p:cNvPicPr>
          <p:nvPr/>
        </p:nvPicPr>
        <p:blipFill>
          <a:blip r:embed="rId2" cstate="print"/>
          <a:srcRect l="33600" r="13384"/>
          <a:stretch>
            <a:fillRect/>
          </a:stretch>
        </p:blipFill>
        <p:spPr>
          <a:xfrm>
            <a:off x="0" y="0"/>
            <a:ext cx="3635375" cy="4562475"/>
          </a:xfrm>
          <a:prstGeom prst="rect">
            <a:avLst/>
          </a:prstGeom>
          <a:ln>
            <a:noFill/>
          </a:ln>
          <a:effectLst>
            <a:outerShdw blurRad="292100" dist="139700" dir="2700000" algn="tl" rotWithShape="0">
              <a:srgbClr val="333333">
                <a:alpha val="65000"/>
              </a:srgbClr>
            </a:outerShdw>
          </a:effectLst>
        </p:spPr>
      </p:pic>
      <p:pic>
        <p:nvPicPr>
          <p:cNvPr id="3" name="Picture 2" descr="Palácio da Bolsa Sala dos Retratos 27.jpg"/>
          <p:cNvPicPr>
            <a:picLocks noChangeAspect="1"/>
          </p:cNvPicPr>
          <p:nvPr/>
        </p:nvPicPr>
        <p:blipFill>
          <a:blip r:embed="rId3" cstate="print"/>
          <a:stretch>
            <a:fillRect/>
          </a:stretch>
        </p:blipFill>
        <p:spPr>
          <a:xfrm>
            <a:off x="3779838" y="0"/>
            <a:ext cx="5364162" cy="2530475"/>
          </a:xfrm>
          <a:prstGeom prst="rect">
            <a:avLst/>
          </a:prstGeom>
          <a:ln>
            <a:noFill/>
          </a:ln>
          <a:effectLst>
            <a:outerShdw blurRad="292100" dist="139700" dir="2700000" algn="tl" rotWithShape="0">
              <a:srgbClr val="333333">
                <a:alpha val="65000"/>
              </a:srgbClr>
            </a:outerShdw>
          </a:effectLst>
        </p:spPr>
      </p:pic>
      <p:pic>
        <p:nvPicPr>
          <p:cNvPr id="4" name="Picture 3" descr="2.jpg"/>
          <p:cNvPicPr>
            <a:picLocks noChangeAspect="1"/>
          </p:cNvPicPr>
          <p:nvPr/>
        </p:nvPicPr>
        <p:blipFill>
          <a:blip r:embed="rId4" cstate="print"/>
          <a:stretch>
            <a:fillRect/>
          </a:stretch>
        </p:blipFill>
        <p:spPr>
          <a:xfrm>
            <a:off x="3779838" y="2613025"/>
            <a:ext cx="5364162" cy="2530475"/>
          </a:xfrm>
          <a:prstGeom prst="rect">
            <a:avLst/>
          </a:prstGeom>
          <a:ln>
            <a:noFill/>
          </a:ln>
          <a:effectLst>
            <a:outerShdw blurRad="292100" dist="139700" dir="2700000" algn="tl" rotWithShape="0">
              <a:srgbClr val="333333">
                <a:alpha val="65000"/>
              </a:srgbClr>
            </a:outerShdw>
          </a:effectLst>
        </p:spPr>
      </p:pic>
      <p:sp>
        <p:nvSpPr>
          <p:cNvPr id="26629" name="Rectangle 4"/>
          <p:cNvSpPr>
            <a:spLocks noChangeArrowheads="1"/>
          </p:cNvSpPr>
          <p:nvPr/>
        </p:nvSpPr>
        <p:spPr bwMode="auto">
          <a:xfrm>
            <a:off x="211138" y="4743450"/>
            <a:ext cx="2847975" cy="276225"/>
          </a:xfrm>
          <a:prstGeom prst="rect">
            <a:avLst/>
          </a:prstGeom>
          <a:noFill/>
          <a:ln w="9525">
            <a:noFill/>
            <a:miter lim="800000"/>
            <a:headEnd/>
            <a:tailEnd/>
          </a:ln>
        </p:spPr>
        <p:txBody>
          <a:bodyPr wrap="none">
            <a:spAutoFit/>
          </a:bodyPr>
          <a:lstStyle/>
          <a:p>
            <a:r>
              <a:rPr lang="en-US" sz="1200">
                <a:solidFill>
                  <a:srgbClr val="601A00"/>
                </a:solidFill>
              </a:rPr>
              <a:t>The Portrait Room (Sala dos Retratos )</a:t>
            </a:r>
            <a:endParaRPr lang="en-US" sz="1200"/>
          </a:p>
        </p:txBody>
      </p:sp>
    </p:spTree>
  </p:cSld>
  <p:clrMapOvr>
    <a:masterClrMapping/>
  </p:clrMapOvr>
  <p:transition spd="slow" advTm="12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2b.jpg"/>
          <p:cNvPicPr>
            <a:picLocks noChangeAspect="1"/>
          </p:cNvPicPr>
          <p:nvPr/>
        </p:nvPicPr>
        <p:blipFill>
          <a:blip r:embed="rId2" cstate="print"/>
          <a:stretch>
            <a:fillRect/>
          </a:stretch>
        </p:blipFill>
        <p:spPr>
          <a:xfrm>
            <a:off x="0" y="0"/>
            <a:ext cx="7727950" cy="5143500"/>
          </a:xfrm>
          <a:prstGeom prst="rect">
            <a:avLst/>
          </a:prstGeom>
          <a:ln>
            <a:noFill/>
          </a:ln>
          <a:effectLst>
            <a:outerShdw blurRad="292100" dist="139700" dir="2700000" algn="tl" rotWithShape="0">
              <a:srgbClr val="333333">
                <a:alpha val="65000"/>
              </a:srgbClr>
            </a:outerShdw>
          </a:effectLst>
        </p:spPr>
      </p:pic>
      <p:sp>
        <p:nvSpPr>
          <p:cNvPr id="27651" name="Rectangle 2"/>
          <p:cNvSpPr>
            <a:spLocks noChangeArrowheads="1"/>
          </p:cNvSpPr>
          <p:nvPr/>
        </p:nvSpPr>
        <p:spPr bwMode="auto">
          <a:xfrm>
            <a:off x="7740650" y="619125"/>
            <a:ext cx="1403350" cy="4524375"/>
          </a:xfrm>
          <a:prstGeom prst="rect">
            <a:avLst/>
          </a:prstGeom>
          <a:noFill/>
          <a:ln w="9525">
            <a:noFill/>
            <a:miter lim="800000"/>
            <a:headEnd/>
            <a:tailEnd/>
          </a:ln>
        </p:spPr>
        <p:txBody>
          <a:bodyPr>
            <a:spAutoFit/>
          </a:bodyPr>
          <a:lstStyle/>
          <a:p>
            <a:pPr algn="just"/>
            <a:r>
              <a:rPr lang="en-US" sz="1200">
                <a:solidFill>
                  <a:srgbClr val="601A00"/>
                </a:solidFill>
              </a:rPr>
              <a:t>The Court Hearing Room, as its name suggests, is another masterpiece of the Palace where the former commercial court functioned in the 19th century. The room’s initial draught was devised by Joel da Silva Pereira and later drafted by the architect Marques da Silva, whose intervention mainly centred on the stained glass windows and furniture. </a:t>
            </a:r>
          </a:p>
        </p:txBody>
      </p:sp>
    </p:spTree>
  </p:cSld>
  <p:clrMapOvr>
    <a:masterClrMapping/>
  </p:clrMapOvr>
  <p:transition spd="slow" advTm="23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8101013" y="1357313"/>
            <a:ext cx="1008062" cy="3786187"/>
          </a:xfrm>
          <a:prstGeom prst="rect">
            <a:avLst/>
          </a:prstGeom>
          <a:noFill/>
          <a:ln w="9525">
            <a:noFill/>
            <a:miter lim="800000"/>
            <a:headEnd/>
            <a:tailEnd/>
          </a:ln>
        </p:spPr>
        <p:txBody>
          <a:bodyPr>
            <a:spAutoFit/>
          </a:bodyPr>
          <a:lstStyle/>
          <a:p>
            <a:pPr algn="just"/>
            <a:r>
              <a:rPr lang="en-US" sz="1200">
                <a:solidFill>
                  <a:srgbClr val="601A00"/>
                </a:solidFill>
              </a:rPr>
              <a:t>It is magnificently decorated in French renaissance style, which gives it a strong eclectic feel and a certain atmosphere of austerity that is perfectly suited to the function for which it was conceived.</a:t>
            </a:r>
          </a:p>
        </p:txBody>
      </p:sp>
      <p:pic>
        <p:nvPicPr>
          <p:cNvPr id="4" name="Picture 3" descr="Palácio da Bolsa Sala do Tribunal43.original.jpg"/>
          <p:cNvPicPr>
            <a:picLocks noChangeAspect="1"/>
          </p:cNvPicPr>
          <p:nvPr/>
        </p:nvPicPr>
        <p:blipFill>
          <a:blip r:embed="rId2" cstate="print"/>
          <a:srcRect r="-136443"/>
          <a:stretch>
            <a:fillRect/>
          </a:stretch>
        </p:blipFill>
        <p:spPr>
          <a:xfrm>
            <a:off x="0" y="0"/>
            <a:ext cx="8101013" cy="5143500"/>
          </a:xfrm>
          <a:prstGeom prst="rect">
            <a:avLst/>
          </a:prstGeom>
          <a:ln>
            <a:noFill/>
          </a:ln>
          <a:effectLst>
            <a:outerShdw blurRad="292100" dist="139700" dir="2700000" algn="tl" rotWithShape="0">
              <a:srgbClr val="333333">
                <a:alpha val="65000"/>
              </a:srgbClr>
            </a:outerShdw>
          </a:effectLst>
        </p:spPr>
      </p:pic>
      <p:pic>
        <p:nvPicPr>
          <p:cNvPr id="5" name="Picture 4" descr="Palácio da Bolsa Sala do Tribunal44.original.jpg"/>
          <p:cNvPicPr>
            <a:picLocks noChangeAspect="1"/>
          </p:cNvPicPr>
          <p:nvPr/>
        </p:nvPicPr>
        <p:blipFill>
          <a:blip r:embed="rId3" cstate="print"/>
          <a:stretch>
            <a:fillRect/>
          </a:stretch>
        </p:blipFill>
        <p:spPr>
          <a:xfrm>
            <a:off x="3563938" y="0"/>
            <a:ext cx="4537075" cy="2551113"/>
          </a:xfrm>
          <a:prstGeom prst="rect">
            <a:avLst/>
          </a:prstGeom>
          <a:ln>
            <a:noFill/>
          </a:ln>
          <a:effectLst>
            <a:outerShdw blurRad="292100" dist="139700" dir="2700000" algn="tl" rotWithShape="0">
              <a:srgbClr val="333333">
                <a:alpha val="65000"/>
              </a:srgbClr>
            </a:outerShdw>
          </a:effectLst>
        </p:spPr>
      </p:pic>
      <p:pic>
        <p:nvPicPr>
          <p:cNvPr id="7" name="Picture 6" descr="Palácio da Bolsa Sala do Tribunal44.original.jpg"/>
          <p:cNvPicPr>
            <a:picLocks noChangeAspect="1"/>
          </p:cNvPicPr>
          <p:nvPr/>
        </p:nvPicPr>
        <p:blipFill>
          <a:blip r:embed="rId4" cstate="print"/>
          <a:srcRect b="2040"/>
          <a:stretch>
            <a:fillRect/>
          </a:stretch>
        </p:blipFill>
        <p:spPr>
          <a:xfrm>
            <a:off x="3563938" y="2643188"/>
            <a:ext cx="4537075" cy="2500312"/>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3635375" y="4867275"/>
            <a:ext cx="2181225" cy="276225"/>
          </a:xfrm>
          <a:prstGeom prst="rect">
            <a:avLst/>
          </a:prstGeom>
        </p:spPr>
        <p:txBody>
          <a:bodyPr wrap="none">
            <a:spAutoFit/>
          </a:bodyPr>
          <a:lstStyle/>
          <a:p>
            <a:pPr>
              <a:defRPr/>
            </a:pPr>
            <a:r>
              <a:rPr lang="en-US" sz="1200" dirty="0">
                <a:solidFill>
                  <a:schemeClr val="bg1">
                    <a:lumMod val="95000"/>
                  </a:schemeClr>
                </a:solidFill>
              </a:rPr>
              <a:t>The Commercial Court Room</a:t>
            </a:r>
          </a:p>
        </p:txBody>
      </p:sp>
    </p:spTree>
  </p:cSld>
  <p:clrMapOvr>
    <a:masterClrMapping/>
  </p:clrMapOvr>
  <p:transition spd="slow" advTm="1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par>
                                <p:cTn id="11" presetID="2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Palácio da Bolsa Sala do Tribunal47.origina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p:nvPr/>
        </p:nvSpPr>
        <p:spPr>
          <a:xfrm>
            <a:off x="0" y="4867275"/>
            <a:ext cx="2179638" cy="276225"/>
          </a:xfrm>
          <a:prstGeom prst="rect">
            <a:avLst/>
          </a:prstGeom>
        </p:spPr>
        <p:txBody>
          <a:bodyPr wrap="none">
            <a:spAutoFit/>
          </a:bodyPr>
          <a:lstStyle/>
          <a:p>
            <a:pPr>
              <a:defRPr/>
            </a:pPr>
            <a:r>
              <a:rPr lang="en-US" sz="1200" dirty="0">
                <a:solidFill>
                  <a:schemeClr val="bg1">
                    <a:lumMod val="95000"/>
                  </a:schemeClr>
                </a:solidFill>
              </a:rPr>
              <a:t>The Commercial Court Room</a:t>
            </a:r>
          </a:p>
        </p:txBody>
      </p:sp>
    </p:spTree>
  </p:cSld>
  <p:clrMapOvr>
    <a:masterClrMapping/>
  </p:clrMapOvr>
  <p:transition spd="slow" advTm="7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Palácio da Bolsa Sala do Tribunal44.origina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p:nvPr/>
        </p:nvSpPr>
        <p:spPr>
          <a:xfrm>
            <a:off x="0" y="4867275"/>
            <a:ext cx="2179638" cy="276225"/>
          </a:xfrm>
          <a:prstGeom prst="rect">
            <a:avLst/>
          </a:prstGeom>
        </p:spPr>
        <p:txBody>
          <a:bodyPr wrap="none">
            <a:spAutoFit/>
          </a:bodyPr>
          <a:lstStyle/>
          <a:p>
            <a:pPr>
              <a:defRPr/>
            </a:pPr>
            <a:r>
              <a:rPr lang="en-US" sz="1200" dirty="0">
                <a:solidFill>
                  <a:schemeClr val="bg1">
                    <a:lumMod val="95000"/>
                  </a:schemeClr>
                </a:solidFill>
              </a:rPr>
              <a:t>The Commercial Court Room</a:t>
            </a:r>
          </a:p>
        </p:txBody>
      </p:sp>
    </p:spTree>
  </p:cSld>
  <p:clrMapOvr>
    <a:masterClrMapping/>
  </p:clrMapOvr>
  <p:transition spd="slow" advTm="7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Palácio da Bolsa Biblioteca.jpg"/>
          <p:cNvPicPr>
            <a:picLocks noChangeAspect="1"/>
          </p:cNvPicPr>
          <p:nvPr/>
        </p:nvPicPr>
        <p:blipFill>
          <a:blip r:embed="rId2" cstate="print"/>
          <a:srcRect/>
          <a:stretch>
            <a:fillRect/>
          </a:stretch>
        </p:blipFill>
        <p:spPr bwMode="auto">
          <a:xfrm>
            <a:off x="5795963" y="68263"/>
            <a:ext cx="3348037" cy="4951412"/>
          </a:xfrm>
          <a:prstGeom prst="rect">
            <a:avLst/>
          </a:prstGeom>
          <a:noFill/>
          <a:ln w="9525">
            <a:noFill/>
            <a:miter lim="800000"/>
            <a:headEnd/>
            <a:tailEnd/>
          </a:ln>
        </p:spPr>
      </p:pic>
      <p:sp>
        <p:nvSpPr>
          <p:cNvPr id="3" name="TextBox 2"/>
          <p:cNvSpPr txBox="1"/>
          <p:nvPr/>
        </p:nvSpPr>
        <p:spPr>
          <a:xfrm>
            <a:off x="7235825" y="4757738"/>
            <a:ext cx="1657350" cy="261937"/>
          </a:xfrm>
          <a:prstGeom prst="rect">
            <a:avLst/>
          </a:prstGeom>
          <a:noFill/>
        </p:spPr>
        <p:txBody>
          <a:bodyPr>
            <a:spAutoFit/>
          </a:bodyPr>
          <a:lstStyle/>
          <a:p>
            <a:pPr algn="r">
              <a:defRPr/>
            </a:pPr>
            <a:r>
              <a:rPr lang="en-US" sz="1100" dirty="0">
                <a:solidFill>
                  <a:schemeClr val="bg1">
                    <a:lumMod val="95000"/>
                  </a:schemeClr>
                </a:solidFill>
              </a:rPr>
              <a:t>Biblioteca</a:t>
            </a:r>
          </a:p>
        </p:txBody>
      </p:sp>
      <p:pic>
        <p:nvPicPr>
          <p:cNvPr id="4" name="Picture 3" descr="Palácio da Bolsa Sala Museu Medina49.original.jpg"/>
          <p:cNvPicPr>
            <a:picLocks noChangeAspect="1"/>
          </p:cNvPicPr>
          <p:nvPr/>
        </p:nvPicPr>
        <p:blipFill>
          <a:blip r:embed="rId3" cstate="print"/>
          <a:srcRect b="13418"/>
          <a:stretch>
            <a:fillRect/>
          </a:stretch>
        </p:blipFill>
        <p:spPr>
          <a:xfrm>
            <a:off x="1588" y="0"/>
            <a:ext cx="5721350" cy="2787650"/>
          </a:xfrm>
          <a:prstGeom prst="rect">
            <a:avLst/>
          </a:prstGeom>
          <a:ln>
            <a:noFill/>
          </a:ln>
          <a:effectLst>
            <a:outerShdw blurRad="292100" dist="139700" dir="2700000" algn="tl" rotWithShape="0">
              <a:srgbClr val="333333">
                <a:alpha val="65000"/>
              </a:srgbClr>
            </a:outerShdw>
          </a:effectLst>
        </p:spPr>
      </p:pic>
      <p:pic>
        <p:nvPicPr>
          <p:cNvPr id="5" name="Picture 4" descr="Palácio da Bolsa Sala Museu Medina50.original.jpg"/>
          <p:cNvPicPr>
            <a:picLocks noChangeAspect="1"/>
          </p:cNvPicPr>
          <p:nvPr/>
        </p:nvPicPr>
        <p:blipFill>
          <a:blip r:embed="rId4" cstate="print"/>
          <a:srcRect b="31310"/>
          <a:stretch>
            <a:fillRect/>
          </a:stretch>
        </p:blipFill>
        <p:spPr>
          <a:xfrm>
            <a:off x="0" y="2932113"/>
            <a:ext cx="5719763" cy="2211387"/>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0" y="4681538"/>
            <a:ext cx="5724525" cy="461962"/>
          </a:xfrm>
          <a:prstGeom prst="rect">
            <a:avLst/>
          </a:prstGeom>
        </p:spPr>
        <p:txBody>
          <a:bodyPr>
            <a:spAutoFit/>
          </a:bodyPr>
          <a:lstStyle/>
          <a:p>
            <a:pPr>
              <a:defRPr/>
            </a:pPr>
            <a:r>
              <a:rPr lang="en-US" sz="1200" dirty="0">
                <a:solidFill>
                  <a:schemeClr val="bg1">
                    <a:lumMod val="95000"/>
                  </a:schemeClr>
                </a:solidFill>
              </a:rPr>
              <a:t>Jurors Room (Medina Room) The Court Hearing Room has a small chamber where the jurors used to meet when court sessions were taking place</a:t>
            </a:r>
          </a:p>
        </p:txBody>
      </p:sp>
    </p:spTree>
  </p:cSld>
  <p:clrMapOvr>
    <a:masterClrMapping/>
  </p:clrMapOvr>
  <p:transition spd="slow" advTm="14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Palácio da Bolsa Sala Dourada37.original.jpg"/>
          <p:cNvPicPr>
            <a:picLocks noChangeAspect="1"/>
          </p:cNvPicPr>
          <p:nvPr/>
        </p:nvPicPr>
        <p:blipFill>
          <a:blip r:embed="rId2" cstate="print"/>
          <a:srcRect/>
          <a:stretch>
            <a:fillRect/>
          </a:stretch>
        </p:blipFill>
        <p:spPr bwMode="auto">
          <a:xfrm>
            <a:off x="0" y="0"/>
            <a:ext cx="9142413" cy="5143500"/>
          </a:xfrm>
          <a:prstGeom prst="rect">
            <a:avLst/>
          </a:prstGeom>
          <a:noFill/>
          <a:ln w="9525">
            <a:noFill/>
            <a:miter lim="800000"/>
            <a:headEnd/>
            <a:tailEnd/>
          </a:ln>
        </p:spPr>
      </p:pic>
      <p:sp>
        <p:nvSpPr>
          <p:cNvPr id="5" name="Rectangle 4"/>
          <p:cNvSpPr/>
          <p:nvPr/>
        </p:nvSpPr>
        <p:spPr>
          <a:xfrm>
            <a:off x="0" y="4867275"/>
            <a:ext cx="3348038" cy="276225"/>
          </a:xfrm>
          <a:prstGeom prst="rect">
            <a:avLst/>
          </a:prstGeom>
        </p:spPr>
        <p:txBody>
          <a:bodyPr>
            <a:spAutoFit/>
          </a:bodyPr>
          <a:lstStyle/>
          <a:p>
            <a:pPr algn="just">
              <a:defRPr/>
            </a:pPr>
            <a:r>
              <a:rPr lang="en-US" sz="1200" dirty="0">
                <a:solidFill>
                  <a:schemeClr val="accent6">
                    <a:lumMod val="20000"/>
                    <a:lumOff val="80000"/>
                  </a:schemeClr>
                </a:solidFill>
              </a:rPr>
              <a:t>The Golden Room (</a:t>
            </a:r>
            <a:r>
              <a:rPr lang="en-US" sz="1200" dirty="0" err="1">
                <a:solidFill>
                  <a:schemeClr val="accent6">
                    <a:lumMod val="20000"/>
                    <a:lumOff val="80000"/>
                  </a:schemeClr>
                </a:solidFill>
              </a:rPr>
              <a:t>Sala</a:t>
            </a:r>
            <a:r>
              <a:rPr lang="en-US" sz="1200" dirty="0">
                <a:solidFill>
                  <a:schemeClr val="accent6">
                    <a:lumMod val="20000"/>
                    <a:lumOff val="80000"/>
                  </a:schemeClr>
                </a:solidFill>
              </a:rPr>
              <a:t> </a:t>
            </a:r>
            <a:r>
              <a:rPr lang="en-US" sz="1200" dirty="0" err="1">
                <a:solidFill>
                  <a:schemeClr val="accent6">
                    <a:lumMod val="20000"/>
                    <a:lumOff val="80000"/>
                  </a:schemeClr>
                </a:solidFill>
              </a:rPr>
              <a:t>Dourada</a:t>
            </a:r>
            <a:r>
              <a:rPr lang="en-US" sz="1200" dirty="0">
                <a:solidFill>
                  <a:schemeClr val="accent6">
                    <a:lumMod val="20000"/>
                    <a:lumOff val="80000"/>
                  </a:schemeClr>
                </a:solidFill>
              </a:rPr>
              <a:t>)</a:t>
            </a:r>
          </a:p>
        </p:txBody>
      </p:sp>
    </p:spTree>
  </p:cSld>
  <p:clrMapOvr>
    <a:masterClrMapping/>
  </p:clrMapOvr>
  <p:transition spd="slow" advTm="7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Sala Dourada39.original.jpg"/>
          <p:cNvPicPr>
            <a:picLocks noChangeAspect="1"/>
          </p:cNvPicPr>
          <p:nvPr/>
        </p:nvPicPr>
        <p:blipFill>
          <a:blip r:embed="rId2" cstate="print"/>
          <a:stretch>
            <a:fillRect/>
          </a:stretch>
        </p:blipFill>
        <p:spPr>
          <a:xfrm>
            <a:off x="0" y="0"/>
            <a:ext cx="9144000" cy="4465638"/>
          </a:xfrm>
          <a:prstGeom prst="rect">
            <a:avLst/>
          </a:prstGeom>
          <a:ln>
            <a:noFill/>
          </a:ln>
          <a:effectLst>
            <a:outerShdw blurRad="292100" dist="139700" dir="2700000" algn="tl" rotWithShape="0">
              <a:srgbClr val="333333">
                <a:alpha val="65000"/>
              </a:srgbClr>
            </a:outerShdw>
          </a:effectLst>
        </p:spPr>
      </p:pic>
      <p:sp>
        <p:nvSpPr>
          <p:cNvPr id="33795" name="Rectangle 2"/>
          <p:cNvSpPr>
            <a:spLocks noChangeArrowheads="1"/>
          </p:cNvSpPr>
          <p:nvPr/>
        </p:nvSpPr>
        <p:spPr bwMode="auto">
          <a:xfrm>
            <a:off x="71438" y="4518025"/>
            <a:ext cx="8964612" cy="646113"/>
          </a:xfrm>
          <a:prstGeom prst="rect">
            <a:avLst/>
          </a:prstGeom>
          <a:noFill/>
          <a:ln w="9525">
            <a:noFill/>
            <a:miter lim="800000"/>
            <a:headEnd/>
            <a:tailEnd/>
          </a:ln>
        </p:spPr>
        <p:txBody>
          <a:bodyPr>
            <a:spAutoFit/>
          </a:bodyPr>
          <a:lstStyle/>
          <a:p>
            <a:pPr algn="just"/>
            <a:r>
              <a:rPr lang="en-US" sz="1200">
                <a:solidFill>
                  <a:srgbClr val="601A00"/>
                </a:solidFill>
              </a:rPr>
              <a:t>The Golden Room (Sala Dourada) recreates, in its entirety, the imperial style, with its ceiling lavishly decorated in stucco and covered in gilded foliage. This blends quite freely with elements of other artistic periods. It is designed in a singular combination, including three circumferences decorated with plant motifs and many others in repetitive patterns of floral motifs.</a:t>
            </a:r>
          </a:p>
        </p:txBody>
      </p:sp>
    </p:spTree>
  </p:cSld>
  <p:clrMapOvr>
    <a:masterClrMapping/>
  </p:clrMapOvr>
  <p:transition spd="slow" advTm="20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Palácio da Bolsa Sala das Assembleias Gerais34.origina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4819" name="Rectangle 2"/>
          <p:cNvSpPr>
            <a:spLocks noChangeArrowheads="1"/>
          </p:cNvSpPr>
          <p:nvPr/>
        </p:nvSpPr>
        <p:spPr bwMode="auto">
          <a:xfrm>
            <a:off x="0" y="4518025"/>
            <a:ext cx="9144000" cy="646113"/>
          </a:xfrm>
          <a:prstGeom prst="rect">
            <a:avLst/>
          </a:prstGeom>
          <a:noFill/>
          <a:ln w="9525">
            <a:noFill/>
            <a:miter lim="800000"/>
            <a:headEnd/>
            <a:tailEnd/>
          </a:ln>
        </p:spPr>
        <p:txBody>
          <a:bodyPr>
            <a:spAutoFit/>
          </a:bodyPr>
          <a:lstStyle/>
          <a:p>
            <a:pPr algn="just"/>
            <a:r>
              <a:rPr lang="en-US" sz="1200" i="1">
                <a:solidFill>
                  <a:schemeClr val="bg1"/>
                </a:solidFill>
              </a:rPr>
              <a:t>Sala das Assembleias Gerais </a:t>
            </a:r>
            <a:r>
              <a:rPr lang="en-US" sz="1200">
                <a:solidFill>
                  <a:schemeClr val="bg1"/>
                </a:solidFill>
              </a:rPr>
              <a:t>is the room where the general assembly of the Porto Trade Association meets annually. It was designed by Thomaz Augusto Soller and was later altered by José de Macedo Araújo Júnior. Of all the rooms, this is the most classical and seems like a project taken from the neoclassical age</a:t>
            </a:r>
          </a:p>
        </p:txBody>
      </p:sp>
    </p:spTree>
  </p:cSld>
  <p:clrMapOvr>
    <a:masterClrMapping/>
  </p:clrMapOvr>
  <p:transition spd="slow" advTm="14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Sala das Assembleias Gerais29.original.jpg"/>
          <p:cNvPicPr>
            <a:picLocks noChangeAspect="1"/>
          </p:cNvPicPr>
          <p:nvPr/>
        </p:nvPicPr>
        <p:blipFill>
          <a:blip r:embed="rId2" cstate="print"/>
          <a:srcRect/>
          <a:stretch>
            <a:fillRect/>
          </a:stretch>
        </p:blipFill>
        <p:spPr bwMode="auto">
          <a:xfrm>
            <a:off x="5940425" y="0"/>
            <a:ext cx="3422650" cy="5143500"/>
          </a:xfrm>
          <a:prstGeom prst="rect">
            <a:avLst/>
          </a:prstGeom>
          <a:noFill/>
          <a:ln w="9525">
            <a:noFill/>
            <a:miter lim="800000"/>
            <a:headEnd/>
            <a:tailEnd/>
          </a:ln>
        </p:spPr>
      </p:pic>
      <p:pic>
        <p:nvPicPr>
          <p:cNvPr id="3" name="Picture 2" descr="Palácio da Bolsa Sala das Assembleias Gerais30.original.jpg"/>
          <p:cNvPicPr>
            <a:picLocks noChangeAspect="1"/>
          </p:cNvPicPr>
          <p:nvPr/>
        </p:nvPicPr>
        <p:blipFill>
          <a:blip r:embed="rId3" cstate="print"/>
          <a:srcRect/>
          <a:stretch>
            <a:fillRect/>
          </a:stretch>
        </p:blipFill>
        <p:spPr bwMode="auto">
          <a:xfrm>
            <a:off x="3175" y="0"/>
            <a:ext cx="2886075" cy="1924050"/>
          </a:xfrm>
          <a:prstGeom prst="rect">
            <a:avLst/>
          </a:prstGeom>
          <a:noFill/>
          <a:ln w="9525">
            <a:noFill/>
            <a:miter lim="800000"/>
            <a:headEnd/>
            <a:tailEnd/>
          </a:ln>
        </p:spPr>
      </p:pic>
      <p:pic>
        <p:nvPicPr>
          <p:cNvPr id="4" name="Picture 3" descr="Palácio da Bolsa Sala das Assembleias Gerais30.original.jpg"/>
          <p:cNvPicPr>
            <a:picLocks noChangeAspect="1"/>
          </p:cNvPicPr>
          <p:nvPr/>
        </p:nvPicPr>
        <p:blipFill>
          <a:blip r:embed="rId4" cstate="print"/>
          <a:srcRect/>
          <a:stretch>
            <a:fillRect/>
          </a:stretch>
        </p:blipFill>
        <p:spPr bwMode="auto">
          <a:xfrm>
            <a:off x="2990850" y="0"/>
            <a:ext cx="2886075" cy="1924050"/>
          </a:xfrm>
          <a:prstGeom prst="rect">
            <a:avLst/>
          </a:prstGeom>
          <a:noFill/>
          <a:ln w="9525">
            <a:noFill/>
            <a:miter lim="800000"/>
            <a:headEnd/>
            <a:tailEnd/>
          </a:ln>
        </p:spPr>
      </p:pic>
      <p:pic>
        <p:nvPicPr>
          <p:cNvPr id="7" name="Picture 6" descr="Palácio da Bolsa Sala das Assembleias Gerais33.original.jpg"/>
          <p:cNvPicPr>
            <a:picLocks noChangeAspect="1"/>
          </p:cNvPicPr>
          <p:nvPr/>
        </p:nvPicPr>
        <p:blipFill>
          <a:blip r:embed="rId5" cstate="print"/>
          <a:srcRect r="6839"/>
          <a:stretch>
            <a:fillRect/>
          </a:stretch>
        </p:blipFill>
        <p:spPr bwMode="auto">
          <a:xfrm>
            <a:off x="0" y="2066925"/>
            <a:ext cx="5867400" cy="3076575"/>
          </a:xfrm>
          <a:prstGeom prst="rect">
            <a:avLst/>
          </a:prstGeom>
          <a:noFill/>
          <a:ln w="9525">
            <a:noFill/>
            <a:miter lim="800000"/>
            <a:headEnd/>
            <a:tailEnd/>
          </a:ln>
        </p:spPr>
      </p:pic>
      <p:sp>
        <p:nvSpPr>
          <p:cNvPr id="35846" name="Rectangle 7"/>
          <p:cNvSpPr>
            <a:spLocks noChangeArrowheads="1"/>
          </p:cNvSpPr>
          <p:nvPr/>
        </p:nvSpPr>
        <p:spPr bwMode="auto">
          <a:xfrm>
            <a:off x="0" y="4867275"/>
            <a:ext cx="1925638" cy="276225"/>
          </a:xfrm>
          <a:prstGeom prst="rect">
            <a:avLst/>
          </a:prstGeom>
          <a:noFill/>
          <a:ln w="9525">
            <a:noFill/>
            <a:miter lim="800000"/>
            <a:headEnd/>
            <a:tailEnd/>
          </a:ln>
        </p:spPr>
        <p:txBody>
          <a:bodyPr wrap="none">
            <a:spAutoFit/>
          </a:bodyPr>
          <a:lstStyle/>
          <a:p>
            <a:r>
              <a:rPr lang="en-US" sz="1200">
                <a:solidFill>
                  <a:schemeClr val="bg1"/>
                </a:solidFill>
              </a:rPr>
              <a:t>General Assembly Room </a:t>
            </a:r>
            <a:endParaRPr lang="en-US" sz="1200"/>
          </a:p>
        </p:txBody>
      </p:sp>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2000"/>
                                        <p:tgtEl>
                                          <p:spTgt spid="4"/>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2000"/>
                                        <p:tgtEl>
                                          <p:spTgt spid="7"/>
                                        </p:tgtEl>
                                      </p:cBhvr>
                                    </p:animEffect>
                                  </p:childTnLst>
                                </p:cTn>
                              </p:par>
                              <p:par>
                                <p:cTn id="14" presetID="8" presetClass="entr" presetSubtype="16"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diamond(in)">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Palácio da Bolsa Sala das Assembleias Gerais34.origina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6867" name="Rectangle 2"/>
          <p:cNvSpPr>
            <a:spLocks noChangeArrowheads="1"/>
          </p:cNvSpPr>
          <p:nvPr/>
        </p:nvSpPr>
        <p:spPr bwMode="auto">
          <a:xfrm>
            <a:off x="0" y="4867275"/>
            <a:ext cx="1925638" cy="276225"/>
          </a:xfrm>
          <a:prstGeom prst="rect">
            <a:avLst/>
          </a:prstGeom>
          <a:noFill/>
          <a:ln w="9525">
            <a:noFill/>
            <a:miter lim="800000"/>
            <a:headEnd/>
            <a:tailEnd/>
          </a:ln>
        </p:spPr>
        <p:txBody>
          <a:bodyPr wrap="none">
            <a:spAutoFit/>
          </a:bodyPr>
          <a:lstStyle/>
          <a:p>
            <a:r>
              <a:rPr lang="en-US" sz="1200">
                <a:solidFill>
                  <a:schemeClr val="bg1"/>
                </a:solidFill>
              </a:rPr>
              <a:t>General Assembly Room </a:t>
            </a:r>
            <a:endParaRPr lang="en-US" sz="1200"/>
          </a:p>
        </p:txBody>
      </p:sp>
    </p:spTree>
  </p:cSld>
  <p:clrMapOvr>
    <a:masterClrMapping/>
  </p:clrMapOvr>
  <p:transition spd="slow" advTm="7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Palácio da Bolsa Sala do Presidente41.original.jpg"/>
          <p:cNvPicPr>
            <a:picLocks noChangeAspect="1"/>
          </p:cNvPicPr>
          <p:nvPr/>
        </p:nvPicPr>
        <p:blipFill>
          <a:blip r:embed="rId2" cstate="print"/>
          <a:srcRect/>
          <a:stretch>
            <a:fillRect/>
          </a:stretch>
        </p:blipFill>
        <p:spPr bwMode="auto">
          <a:xfrm>
            <a:off x="0" y="0"/>
            <a:ext cx="9144000" cy="4465638"/>
          </a:xfrm>
          <a:prstGeom prst="rect">
            <a:avLst/>
          </a:prstGeom>
          <a:noFill/>
          <a:ln w="9525">
            <a:noFill/>
            <a:miter lim="800000"/>
            <a:headEnd/>
            <a:tailEnd/>
          </a:ln>
        </p:spPr>
      </p:pic>
      <p:sp>
        <p:nvSpPr>
          <p:cNvPr id="37891" name="Rectangle 2"/>
          <p:cNvSpPr>
            <a:spLocks noChangeArrowheads="1"/>
          </p:cNvSpPr>
          <p:nvPr/>
        </p:nvSpPr>
        <p:spPr bwMode="auto">
          <a:xfrm>
            <a:off x="0" y="4518025"/>
            <a:ext cx="9144000" cy="646113"/>
          </a:xfrm>
          <a:prstGeom prst="rect">
            <a:avLst/>
          </a:prstGeom>
          <a:noFill/>
          <a:ln w="9525">
            <a:noFill/>
            <a:miter lim="800000"/>
            <a:headEnd/>
            <a:tailEnd/>
          </a:ln>
        </p:spPr>
        <p:txBody>
          <a:bodyPr>
            <a:spAutoFit/>
          </a:bodyPr>
          <a:lstStyle/>
          <a:p>
            <a:r>
              <a:rPr lang="en-US" sz="1200">
                <a:solidFill>
                  <a:srgbClr val="601A00"/>
                </a:solidFill>
              </a:rPr>
              <a:t>To get to the Chairman’s Room one must first pass through a small antechamber where one can see the painted portrait of D. Fernando od Saxe Coburg-Gotha, D. Maria II’s husband. This work is by Francisco José Resende paying homage to the Royal Portuguese House</a:t>
            </a:r>
          </a:p>
        </p:txBody>
      </p:sp>
    </p:spTree>
  </p:cSld>
  <p:clrMapOvr>
    <a:masterClrMapping/>
  </p:clrMapOvr>
  <p:transition spd="slow" advTm="14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Palácio da Bolsa Sala do Presidente42.origina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5" name="Rectangle 4"/>
          <p:cNvSpPr/>
          <p:nvPr/>
        </p:nvSpPr>
        <p:spPr>
          <a:xfrm>
            <a:off x="2843213" y="4681538"/>
            <a:ext cx="6084887" cy="461962"/>
          </a:xfrm>
          <a:prstGeom prst="rect">
            <a:avLst/>
          </a:prstGeom>
        </p:spPr>
        <p:txBody>
          <a:bodyPr>
            <a:spAutoFit/>
          </a:bodyPr>
          <a:lstStyle/>
          <a:p>
            <a:pPr>
              <a:defRPr/>
            </a:pPr>
            <a:r>
              <a:rPr lang="en-US" sz="1200" dirty="0">
                <a:solidFill>
                  <a:schemeClr val="bg1">
                    <a:lumMod val="95000"/>
                  </a:schemeClr>
                </a:solidFill>
              </a:rPr>
              <a:t>The Chairman’s Room has direct access to the adjoining balcony of the main body of the Palace’s façade, providing an outstanding view overlooking the old part of the city.</a:t>
            </a:r>
          </a:p>
        </p:txBody>
      </p:sp>
    </p:spTree>
  </p:cSld>
  <p:clrMapOvr>
    <a:masterClrMapping/>
  </p:clrMapOvr>
  <p:transition spd="slow" advTm="12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Porto The Palácio da Bolsa (Stock Exchange Palace) Sala_àra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 name="Rectangle 3"/>
          <p:cNvSpPr/>
          <p:nvPr/>
        </p:nvSpPr>
        <p:spPr>
          <a:xfrm>
            <a:off x="0" y="4867275"/>
            <a:ext cx="1163638" cy="276225"/>
          </a:xfrm>
          <a:prstGeom prst="rect">
            <a:avLst/>
          </a:prstGeom>
        </p:spPr>
        <p:txBody>
          <a:bodyPr wrap="none">
            <a:spAutoFit/>
          </a:bodyPr>
          <a:lstStyle/>
          <a:p>
            <a:pPr>
              <a:defRPr/>
            </a:pPr>
            <a:r>
              <a:rPr lang="en-US" sz="1200" dirty="0">
                <a:solidFill>
                  <a:schemeClr val="bg1">
                    <a:lumMod val="95000"/>
                  </a:schemeClr>
                </a:solidFill>
              </a:rPr>
              <a:t>Arabian Room</a:t>
            </a:r>
          </a:p>
        </p:txBody>
      </p:sp>
    </p:spTree>
  </p:cSld>
  <p:clrMapOvr>
    <a:masterClrMapping/>
  </p:clrMapOvr>
  <p:transition spd="slow" advTm="7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Salão Árabe 7-7.jpg"/>
          <p:cNvPicPr>
            <a:picLocks noChangeAspect="1"/>
          </p:cNvPicPr>
          <p:nvPr/>
        </p:nvPicPr>
        <p:blipFill>
          <a:blip r:embed="rId2" cstate="print"/>
          <a:stretch>
            <a:fillRect/>
          </a:stretch>
        </p:blipFill>
        <p:spPr>
          <a:xfrm>
            <a:off x="0" y="0"/>
            <a:ext cx="4476750" cy="2981325"/>
          </a:xfrm>
          <a:prstGeom prst="rect">
            <a:avLst/>
          </a:prstGeom>
          <a:ln>
            <a:noFill/>
          </a:ln>
          <a:effectLst>
            <a:outerShdw blurRad="292100" dist="139700" dir="2700000" algn="tl" rotWithShape="0">
              <a:srgbClr val="333333">
                <a:alpha val="65000"/>
              </a:srgbClr>
            </a:outerShdw>
          </a:effectLst>
        </p:spPr>
      </p:pic>
      <p:pic>
        <p:nvPicPr>
          <p:cNvPr id="3" name="Picture 2" descr="Palácio da Bolsa Salão Árabe 7-6.jpg"/>
          <p:cNvPicPr>
            <a:picLocks noChangeAspect="1"/>
          </p:cNvPicPr>
          <p:nvPr/>
        </p:nvPicPr>
        <p:blipFill>
          <a:blip r:embed="rId3" cstate="print"/>
          <a:srcRect t="3009"/>
          <a:stretch>
            <a:fillRect/>
          </a:stretch>
        </p:blipFill>
        <p:spPr>
          <a:xfrm>
            <a:off x="4525963" y="0"/>
            <a:ext cx="4618037" cy="2982913"/>
          </a:xfrm>
          <a:prstGeom prst="rect">
            <a:avLst/>
          </a:prstGeom>
          <a:ln>
            <a:noFill/>
          </a:ln>
          <a:effectLst>
            <a:outerShdw blurRad="292100" dist="139700" dir="2700000" algn="tl" rotWithShape="0">
              <a:srgbClr val="333333">
                <a:alpha val="65000"/>
              </a:srgbClr>
            </a:outerShdw>
          </a:effectLst>
        </p:spPr>
      </p:pic>
      <p:pic>
        <p:nvPicPr>
          <p:cNvPr id="4" name="Picture 3" descr="Palácio da Bolsa The magnificent Arabian Room, up close.jpg"/>
          <p:cNvPicPr>
            <a:picLocks noChangeAspect="1"/>
          </p:cNvPicPr>
          <p:nvPr/>
        </p:nvPicPr>
        <p:blipFill>
          <a:blip r:embed="rId4" cstate="print"/>
          <a:srcRect b="43907"/>
          <a:stretch>
            <a:fillRect/>
          </a:stretch>
        </p:blipFill>
        <p:spPr>
          <a:xfrm>
            <a:off x="0" y="3076575"/>
            <a:ext cx="5524500" cy="2066925"/>
          </a:xfrm>
          <a:prstGeom prst="rect">
            <a:avLst/>
          </a:prstGeom>
          <a:ln>
            <a:noFill/>
          </a:ln>
          <a:effectLst>
            <a:outerShdw blurRad="292100" dist="139700" dir="2700000" algn="tl" rotWithShape="0">
              <a:srgbClr val="333333">
                <a:alpha val="65000"/>
              </a:srgbClr>
            </a:outerShdw>
          </a:effectLst>
        </p:spPr>
      </p:pic>
      <p:sp>
        <p:nvSpPr>
          <p:cNvPr id="40965" name="Rectangle 5"/>
          <p:cNvSpPr>
            <a:spLocks noChangeArrowheads="1"/>
          </p:cNvSpPr>
          <p:nvPr/>
        </p:nvSpPr>
        <p:spPr bwMode="auto">
          <a:xfrm>
            <a:off x="5867400" y="3363913"/>
            <a:ext cx="3168650" cy="1384300"/>
          </a:xfrm>
          <a:prstGeom prst="rect">
            <a:avLst/>
          </a:prstGeom>
          <a:noFill/>
          <a:ln w="9525">
            <a:noFill/>
            <a:miter lim="800000"/>
            <a:headEnd/>
            <a:tailEnd/>
          </a:ln>
        </p:spPr>
        <p:txBody>
          <a:bodyPr>
            <a:spAutoFit/>
          </a:bodyPr>
          <a:lstStyle/>
          <a:p>
            <a:pPr algn="just"/>
            <a:r>
              <a:rPr lang="en-US" sz="1200">
                <a:solidFill>
                  <a:srgbClr val="601A00"/>
                </a:solidFill>
              </a:rPr>
              <a:t>The Arabian room is unique and exclusive. This is because of its unusual richness and undisputed symbolism. It is recognized as the jewel in the crown and the most emblematic of all the Palace’s rooms, embodying the clearest expression of neo-moorish art in Portugal.</a:t>
            </a:r>
          </a:p>
        </p:txBody>
      </p:sp>
    </p:spTree>
  </p:cSld>
  <p:clrMapOvr>
    <a:masterClrMapping/>
  </p:clrMapOvr>
  <p:transition spd="slow" advTm="17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Salão Árabe 7-2.jpg"/>
          <p:cNvPicPr>
            <a:picLocks noChangeAspect="1"/>
          </p:cNvPicPr>
          <p:nvPr/>
        </p:nvPicPr>
        <p:blipFill>
          <a:blip r:embed="rId2"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pic>
        <p:nvPicPr>
          <p:cNvPr id="3" name="Picture 2" descr="Palácio da Bolsa Salão Árabe 7-4.jpg"/>
          <p:cNvPicPr>
            <a:picLocks noChangeAspect="1"/>
          </p:cNvPicPr>
          <p:nvPr/>
        </p:nvPicPr>
        <p:blipFill>
          <a:blip r:embed="rId3" cstate="print"/>
          <a:stretch>
            <a:fillRect/>
          </a:stretch>
        </p:blipFill>
        <p:spPr>
          <a:xfrm>
            <a:off x="3563938" y="0"/>
            <a:ext cx="3429000" cy="5143500"/>
          </a:xfrm>
          <a:prstGeom prst="rect">
            <a:avLst/>
          </a:prstGeom>
          <a:ln>
            <a:noFill/>
          </a:ln>
          <a:effectLst>
            <a:outerShdw blurRad="292100" dist="139700" dir="2700000" algn="tl" rotWithShape="0">
              <a:srgbClr val="333333">
                <a:alpha val="65000"/>
              </a:srgbClr>
            </a:outerShdw>
          </a:effectLst>
        </p:spPr>
      </p:pic>
      <p:pic>
        <p:nvPicPr>
          <p:cNvPr id="4" name="Picture 3" descr="Palácio da Bolsa Salão Árabe 87.jpg"/>
          <p:cNvPicPr>
            <a:picLocks noChangeAspect="1"/>
          </p:cNvPicPr>
          <p:nvPr/>
        </p:nvPicPr>
        <p:blipFill>
          <a:blip r:embed="rId4" cstate="print"/>
          <a:srcRect l="40166"/>
          <a:stretch>
            <a:fillRect/>
          </a:stretch>
        </p:blipFill>
        <p:spPr bwMode="auto">
          <a:xfrm>
            <a:off x="7092950" y="0"/>
            <a:ext cx="2051050" cy="5143500"/>
          </a:xfrm>
          <a:prstGeom prst="rect">
            <a:avLst/>
          </a:prstGeom>
          <a:noFill/>
          <a:ln w="9525">
            <a:noFill/>
            <a:miter lim="800000"/>
            <a:headEnd/>
            <a:tailEnd/>
          </a:ln>
        </p:spPr>
      </p:pic>
    </p:spTree>
  </p:cSld>
  <p:clrMapOvr>
    <a:masterClrMapping/>
  </p:clrMapOvr>
  <p:transition spd="slow"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8"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3000"/>
                                        <p:tgtEl>
                                          <p:spTgt spid="3"/>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Palácio da Bolsa image4.jpg"/>
          <p:cNvPicPr>
            <a:picLocks noChangeAspect="1"/>
          </p:cNvPicPr>
          <p:nvPr/>
        </p:nvPicPr>
        <p:blipFill>
          <a:blip r:embed="rId2" cstate="print"/>
          <a:srcRect/>
          <a:stretch>
            <a:fillRect/>
          </a:stretch>
        </p:blipFill>
        <p:spPr bwMode="auto">
          <a:xfrm>
            <a:off x="-3175" y="0"/>
            <a:ext cx="915035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lácio da Bolsa Salão Árabe 7-5.jpg"/>
          <p:cNvPicPr>
            <a:picLocks noChangeAspect="1"/>
          </p:cNvPicPr>
          <p:nvPr/>
        </p:nvPicPr>
        <p:blipFill>
          <a:blip r:embed="rId2"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pic>
        <p:nvPicPr>
          <p:cNvPr id="3" name="Picture 2" descr="Palácio da Bolsa Salão Árabe 7-3.jpg"/>
          <p:cNvPicPr>
            <a:picLocks noChangeAspect="1"/>
          </p:cNvPicPr>
          <p:nvPr/>
        </p:nvPicPr>
        <p:blipFill>
          <a:blip r:embed="rId3" cstate="print"/>
          <a:stretch>
            <a:fillRect/>
          </a:stretch>
        </p:blipFill>
        <p:spPr>
          <a:xfrm>
            <a:off x="3635375" y="0"/>
            <a:ext cx="3429000" cy="5143500"/>
          </a:xfrm>
          <a:prstGeom prst="rect">
            <a:avLst/>
          </a:prstGeom>
          <a:ln>
            <a:noFill/>
          </a:ln>
          <a:effectLst>
            <a:outerShdw blurRad="292100" dist="139700" dir="2700000" algn="tl" rotWithShape="0">
              <a:srgbClr val="333333">
                <a:alpha val="65000"/>
              </a:srgbClr>
            </a:outerShdw>
          </a:effectLst>
        </p:spPr>
      </p:pic>
      <p:pic>
        <p:nvPicPr>
          <p:cNvPr id="4" name="Picture 3" descr="Palácio da Bolsa Salão Árabe armas do Porto.jpg"/>
          <p:cNvPicPr>
            <a:picLocks noChangeAspect="1"/>
          </p:cNvPicPr>
          <p:nvPr/>
        </p:nvPicPr>
        <p:blipFill>
          <a:blip r:embed="rId4" cstate="print"/>
          <a:stretch>
            <a:fillRect/>
          </a:stretch>
        </p:blipFill>
        <p:spPr>
          <a:xfrm>
            <a:off x="7308850" y="0"/>
            <a:ext cx="1611313" cy="2679700"/>
          </a:xfrm>
          <a:prstGeom prst="rect">
            <a:avLst/>
          </a:prstGeom>
          <a:ln>
            <a:noFill/>
          </a:ln>
          <a:effectLst>
            <a:outerShdw blurRad="292100" dist="139700" dir="2700000" algn="tl" rotWithShape="0">
              <a:srgbClr val="333333">
                <a:alpha val="65000"/>
              </a:srgbClr>
            </a:outerShdw>
          </a:effectLst>
        </p:spPr>
      </p:pic>
      <p:sp>
        <p:nvSpPr>
          <p:cNvPr id="44037" name="Rectangle 4"/>
          <p:cNvSpPr>
            <a:spLocks noChangeArrowheads="1"/>
          </p:cNvSpPr>
          <p:nvPr/>
        </p:nvSpPr>
        <p:spPr bwMode="auto">
          <a:xfrm>
            <a:off x="7056438" y="2651125"/>
            <a:ext cx="2087562" cy="2492375"/>
          </a:xfrm>
          <a:prstGeom prst="rect">
            <a:avLst/>
          </a:prstGeom>
          <a:noFill/>
          <a:ln w="9525">
            <a:noFill/>
            <a:miter lim="800000"/>
            <a:headEnd/>
            <a:tailEnd/>
          </a:ln>
        </p:spPr>
        <p:txBody>
          <a:bodyPr>
            <a:spAutoFit/>
          </a:bodyPr>
          <a:lstStyle/>
          <a:p>
            <a:pPr algn="just"/>
            <a:r>
              <a:rPr lang="en-US" sz="1200" i="1">
                <a:solidFill>
                  <a:srgbClr val="601A00"/>
                </a:solidFill>
              </a:rPr>
              <a:t>Armas do Porto in Arabian Room</a:t>
            </a:r>
            <a:r>
              <a:rPr lang="en-US" sz="1200">
                <a:solidFill>
                  <a:srgbClr val="601A00"/>
                </a:solidFill>
              </a:rPr>
              <a:t>.  Its construction began in 1862, as a result of symbiosis between an interpretation of Arabian ornament grammar and the fertile imagination of the engineer/architect, Gustavo Adolpho Gonçalves e Sousa. It was only completed in 1880 and inaugurated on the 12th June of the same year</a:t>
            </a:r>
          </a:p>
        </p:txBody>
      </p:sp>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Palácio da Bolsa image5.jpg"/>
          <p:cNvPicPr>
            <a:picLocks noChangeAspect="1"/>
          </p:cNvPicPr>
          <p:nvPr/>
        </p:nvPicPr>
        <p:blipFill>
          <a:blip r:embed="rId2" cstate="print"/>
          <a:srcRect/>
          <a:stretch>
            <a:fillRect/>
          </a:stretch>
        </p:blipFill>
        <p:spPr bwMode="auto">
          <a:xfrm>
            <a:off x="-3175" y="0"/>
            <a:ext cx="915035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88.original.jpg"/>
          <p:cNvPicPr>
            <a:picLocks noChangeAspect="1"/>
          </p:cNvPicPr>
          <p:nvPr/>
        </p:nvPicPr>
        <p:blipFill>
          <a:blip r:embed="rId2" cstate="print"/>
          <a:srcRect r="9701"/>
          <a:stretch>
            <a:fillRect/>
          </a:stretch>
        </p:blipFill>
        <p:spPr>
          <a:xfrm>
            <a:off x="0" y="0"/>
            <a:ext cx="3095625" cy="5143500"/>
          </a:xfrm>
          <a:prstGeom prst="rect">
            <a:avLst/>
          </a:prstGeom>
          <a:ln>
            <a:noFill/>
          </a:ln>
          <a:effectLst>
            <a:outerShdw blurRad="292100" dist="139700" dir="2700000" algn="tl" rotWithShape="0">
              <a:srgbClr val="333333">
                <a:alpha val="65000"/>
              </a:srgbClr>
            </a:outerShdw>
          </a:effectLst>
        </p:spPr>
      </p:pic>
      <p:pic>
        <p:nvPicPr>
          <p:cNvPr id="3" name="Picture 2" descr="Palácio da Bolsa Salão Árabe 85.jpg"/>
          <p:cNvPicPr>
            <a:picLocks noChangeAspect="1"/>
          </p:cNvPicPr>
          <p:nvPr/>
        </p:nvPicPr>
        <p:blipFill>
          <a:blip r:embed="rId3" cstate="print"/>
          <a:srcRect l="10500" r="7601"/>
          <a:stretch>
            <a:fillRect/>
          </a:stretch>
        </p:blipFill>
        <p:spPr>
          <a:xfrm>
            <a:off x="3203575" y="0"/>
            <a:ext cx="2808288" cy="5143500"/>
          </a:xfrm>
          <a:prstGeom prst="rect">
            <a:avLst/>
          </a:prstGeom>
          <a:ln>
            <a:noFill/>
          </a:ln>
          <a:effectLst>
            <a:outerShdw blurRad="292100" dist="139700" dir="2700000" algn="tl" rotWithShape="0">
              <a:srgbClr val="333333">
                <a:alpha val="65000"/>
              </a:srgbClr>
            </a:outerShdw>
          </a:effectLst>
        </p:spPr>
      </p:pic>
      <p:pic>
        <p:nvPicPr>
          <p:cNvPr id="46084" name="Picture 4" descr="Palácio da Bolsa Salão Árabe 86l.jpg"/>
          <p:cNvPicPr>
            <a:picLocks noChangeAspect="1"/>
          </p:cNvPicPr>
          <p:nvPr/>
        </p:nvPicPr>
        <p:blipFill>
          <a:blip r:embed="rId4" cstate="print"/>
          <a:srcRect l="10767" r="1065"/>
          <a:stretch>
            <a:fillRect/>
          </a:stretch>
        </p:blipFill>
        <p:spPr bwMode="auto">
          <a:xfrm>
            <a:off x="6121400" y="0"/>
            <a:ext cx="3022600" cy="5143500"/>
          </a:xfrm>
          <a:prstGeom prst="rect">
            <a:avLst/>
          </a:prstGeom>
          <a:noFill/>
          <a:ln w="9525">
            <a:noFill/>
            <a:miter lim="800000"/>
            <a:headEnd/>
            <a:tailEnd/>
          </a:ln>
        </p:spPr>
      </p:pic>
    </p:spTree>
  </p:cSld>
  <p:clrMapOvr>
    <a:masterClrMapping/>
  </p:clrMapOvr>
  <p:transition spd="slow" advTm="11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Palácio da Bolsa Salão Árabe 7yz.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alácio da Bolsa Salão Árabe 7-0.jpg"/>
          <p:cNvPicPr>
            <a:picLocks noChangeAspect="1"/>
          </p:cNvPicPr>
          <p:nvPr/>
        </p:nvPicPr>
        <p:blipFill>
          <a:blip r:embed="rId2"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pic>
        <p:nvPicPr>
          <p:cNvPr id="5" name="Picture 4" descr="Palácio da Bolsa Salão Árabe 7-1.jpg"/>
          <p:cNvPicPr>
            <a:picLocks noChangeAspect="1"/>
          </p:cNvPicPr>
          <p:nvPr/>
        </p:nvPicPr>
        <p:blipFill>
          <a:blip r:embed="rId3" cstate="print"/>
          <a:stretch>
            <a:fillRect/>
          </a:stretch>
        </p:blipFill>
        <p:spPr>
          <a:xfrm>
            <a:off x="3563938" y="0"/>
            <a:ext cx="3429000" cy="5143500"/>
          </a:xfrm>
          <a:prstGeom prst="rect">
            <a:avLst/>
          </a:prstGeom>
          <a:ln>
            <a:noFill/>
          </a:ln>
          <a:effectLst>
            <a:outerShdw blurRad="292100" dist="139700" dir="2700000" algn="tl" rotWithShape="0">
              <a:srgbClr val="333333">
                <a:alpha val="65000"/>
              </a:srgbClr>
            </a:outerShdw>
          </a:effectLst>
        </p:spPr>
      </p:pic>
      <p:sp>
        <p:nvSpPr>
          <p:cNvPr id="48132" name="Rectangle 5"/>
          <p:cNvSpPr>
            <a:spLocks noChangeArrowheads="1"/>
          </p:cNvSpPr>
          <p:nvPr/>
        </p:nvSpPr>
        <p:spPr bwMode="auto">
          <a:xfrm>
            <a:off x="7002463" y="3205163"/>
            <a:ext cx="2141537" cy="1938337"/>
          </a:xfrm>
          <a:prstGeom prst="rect">
            <a:avLst/>
          </a:prstGeom>
          <a:noFill/>
          <a:ln w="9525">
            <a:noFill/>
            <a:miter lim="800000"/>
            <a:headEnd/>
            <a:tailEnd/>
          </a:ln>
        </p:spPr>
        <p:txBody>
          <a:bodyPr>
            <a:spAutoFit/>
          </a:bodyPr>
          <a:lstStyle/>
          <a:p>
            <a:pPr algn="just"/>
            <a:r>
              <a:rPr lang="en-US" sz="1200">
                <a:solidFill>
                  <a:srgbClr val="601A00"/>
                </a:solidFill>
              </a:rPr>
              <a:t>This luxurious room was inspired by the Palace of Alhambra in Granada. Many also refer to it as stately because of the evident signs of abundance and opulence. This invokes fascination, a feeling of splendor and bedazzlement in those who visit this room.</a:t>
            </a:r>
          </a:p>
        </p:txBody>
      </p:sp>
      <p:pic>
        <p:nvPicPr>
          <p:cNvPr id="8" name="Picture 7" descr="Porto The Palácio da Bolsa (Stock Exchange Palace)92.JPG"/>
          <p:cNvPicPr>
            <a:picLocks noChangeAspect="1"/>
          </p:cNvPicPr>
          <p:nvPr/>
        </p:nvPicPr>
        <p:blipFill>
          <a:blip r:embed="rId4" cstate="print"/>
          <a:srcRect l="18500" r="51568" b="38800"/>
          <a:stretch>
            <a:fillRect/>
          </a:stretch>
        </p:blipFill>
        <p:spPr>
          <a:xfrm>
            <a:off x="7091363" y="0"/>
            <a:ext cx="2052637" cy="31480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8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rto The Palácio da Bolsa (Stock Exchange Palace)92.JPG"/>
          <p:cNvPicPr>
            <a:picLocks noChangeAspect="1"/>
          </p:cNvPicPr>
          <p:nvPr/>
        </p:nvPicPr>
        <p:blipFill>
          <a:blip r:embed="rId2" cstate="print"/>
          <a:stretch>
            <a:fillRect/>
          </a:stretch>
        </p:blipFill>
        <p:spPr>
          <a:xfrm>
            <a:off x="0" y="-12700"/>
            <a:ext cx="7210425" cy="5156200"/>
          </a:xfrm>
          <a:prstGeom prst="rect">
            <a:avLst/>
          </a:prstGeom>
          <a:ln>
            <a:noFill/>
          </a:ln>
          <a:effectLst>
            <a:outerShdw blurRad="292100" dist="139700" dir="2700000" algn="tl" rotWithShape="0">
              <a:srgbClr val="333333">
                <a:alpha val="65000"/>
              </a:srgbClr>
            </a:outerShdw>
          </a:effectLst>
        </p:spPr>
      </p:pic>
      <p:pic>
        <p:nvPicPr>
          <p:cNvPr id="49155" name="Picture 7" descr="Porto Palacio da bolsa. Salão Árabe, Column and ceiling detail.jpg"/>
          <p:cNvPicPr>
            <a:picLocks noChangeAspect="1"/>
          </p:cNvPicPr>
          <p:nvPr/>
        </p:nvPicPr>
        <p:blipFill>
          <a:blip r:embed="rId3" cstate="print"/>
          <a:srcRect l="25067" r="44200"/>
          <a:stretch>
            <a:fillRect/>
          </a:stretch>
        </p:blipFill>
        <p:spPr bwMode="auto">
          <a:xfrm>
            <a:off x="7235825" y="0"/>
            <a:ext cx="1908175"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rto Palacio da Bolsapatrimonio_edificado_01.JPG"/>
          <p:cNvPicPr>
            <a:picLocks noChangeAspect="1"/>
          </p:cNvPicPr>
          <p:nvPr/>
        </p:nvPicPr>
        <p:blipFill>
          <a:blip r:embed="rId2" cstate="print"/>
          <a:stretch>
            <a:fillRect/>
          </a:stretch>
        </p:blipFill>
        <p:spPr>
          <a:xfrm>
            <a:off x="0" y="0"/>
            <a:ext cx="3741738" cy="5143500"/>
          </a:xfrm>
          <a:prstGeom prst="rect">
            <a:avLst/>
          </a:prstGeom>
          <a:ln>
            <a:noFill/>
          </a:ln>
          <a:effectLst>
            <a:outerShdw blurRad="292100" dist="139700" dir="2700000" algn="tl" rotWithShape="0">
              <a:srgbClr val="333333">
                <a:alpha val="65000"/>
              </a:srgbClr>
            </a:outerShdw>
          </a:effectLst>
        </p:spPr>
      </p:pic>
      <p:pic>
        <p:nvPicPr>
          <p:cNvPr id="50179" name="Picture 2" descr="Palácio da Bolsa Salão Árabe 20.jpg"/>
          <p:cNvPicPr>
            <a:picLocks noChangeAspect="1"/>
          </p:cNvPicPr>
          <p:nvPr/>
        </p:nvPicPr>
        <p:blipFill>
          <a:blip r:embed="rId3" cstate="print"/>
          <a:srcRect r="22833"/>
          <a:stretch>
            <a:fillRect/>
          </a:stretch>
        </p:blipFill>
        <p:spPr bwMode="auto">
          <a:xfrm>
            <a:off x="3851275" y="0"/>
            <a:ext cx="5292725" cy="51435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rto The Palácio da Bolsa (Stock Exchange Palace)92.JPG"/>
          <p:cNvPicPr>
            <a:picLocks noChangeAspect="1"/>
          </p:cNvPicPr>
          <p:nvPr/>
        </p:nvPicPr>
        <p:blipFill>
          <a:blip r:embed="rId2" cstate="print"/>
          <a:stretch>
            <a:fillRect/>
          </a:stretch>
        </p:blipFill>
        <p:spPr>
          <a:xfrm>
            <a:off x="0" y="0"/>
            <a:ext cx="7100888" cy="5143500"/>
          </a:xfrm>
          <a:prstGeom prst="rect">
            <a:avLst/>
          </a:prstGeom>
          <a:ln>
            <a:noFill/>
          </a:ln>
          <a:effectLst>
            <a:outerShdw blurRad="292100" dist="139700" dir="2700000" algn="tl" rotWithShape="0">
              <a:srgbClr val="333333">
                <a:alpha val="65000"/>
              </a:srgbClr>
            </a:outerShdw>
          </a:effectLst>
        </p:spPr>
      </p:pic>
      <p:sp>
        <p:nvSpPr>
          <p:cNvPr id="51203" name="Rectangle 8"/>
          <p:cNvSpPr>
            <a:spLocks noChangeArrowheads="1"/>
          </p:cNvSpPr>
          <p:nvPr/>
        </p:nvSpPr>
        <p:spPr bwMode="auto">
          <a:xfrm>
            <a:off x="7164388" y="1543050"/>
            <a:ext cx="1979612" cy="3600450"/>
          </a:xfrm>
          <a:prstGeom prst="rect">
            <a:avLst/>
          </a:prstGeom>
          <a:noFill/>
          <a:ln w="9525">
            <a:noFill/>
            <a:miter lim="800000"/>
            <a:headEnd/>
            <a:tailEnd/>
          </a:ln>
        </p:spPr>
        <p:txBody>
          <a:bodyPr>
            <a:spAutoFit/>
          </a:bodyPr>
          <a:lstStyle/>
          <a:p>
            <a:pPr algn="just"/>
            <a:r>
              <a:rPr lang="en-US" sz="1200">
                <a:solidFill>
                  <a:srgbClr val="601A00"/>
                </a:solidFill>
              </a:rPr>
              <a:t>You can take a half-hour tour of the Palacio da Bolsa   </a:t>
            </a:r>
          </a:p>
          <a:p>
            <a:pPr algn="just"/>
            <a:r>
              <a:rPr lang="en-US" sz="1200">
                <a:solidFill>
                  <a:srgbClr val="601A00"/>
                </a:solidFill>
              </a:rPr>
              <a:t>Price per person €7 / Seniors and Students: 4€ All the year round </a:t>
            </a:r>
          </a:p>
          <a:p>
            <a:pPr algn="just"/>
            <a:endParaRPr lang="en-US" sz="1200">
              <a:solidFill>
                <a:srgbClr val="601A00"/>
              </a:solidFill>
            </a:endParaRPr>
          </a:p>
          <a:p>
            <a:pPr algn="just"/>
            <a:r>
              <a:rPr lang="en-US" sz="1200">
                <a:solidFill>
                  <a:srgbClr val="601A00"/>
                </a:solidFill>
              </a:rPr>
              <a:t>The highlight of the Palace is, however, the Arab Room, built between 1862 and 1880 by Gonçalves e Sousa. The room is decorated in the exotic Moorish Revival style, fashionable in the 19th century, and is used as reception hall for personalities and heads of state visiting Porto</a:t>
            </a:r>
          </a:p>
        </p:txBody>
      </p:sp>
      <p:pic>
        <p:nvPicPr>
          <p:cNvPr id="5" name="Picture 4" descr="4.jpg"/>
          <p:cNvPicPr>
            <a:picLocks noChangeAspect="1"/>
          </p:cNvPicPr>
          <p:nvPr/>
        </p:nvPicPr>
        <p:blipFill>
          <a:blip r:embed="rId3" cstate="print"/>
          <a:srcRect l="28577"/>
          <a:stretch>
            <a:fillRect/>
          </a:stretch>
        </p:blipFill>
        <p:spPr>
          <a:xfrm>
            <a:off x="7164388" y="0"/>
            <a:ext cx="1979612" cy="15525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5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rto The Palácio da Bolsa (Stock Exchange Palace)95.JPG"/>
          <p:cNvPicPr>
            <a:picLocks noChangeAspect="1"/>
          </p:cNvPicPr>
          <p:nvPr/>
        </p:nvPicPr>
        <p:blipFill>
          <a:blip r:embed="rId2" cstate="print"/>
          <a:srcRect l="8006" r="5748"/>
          <a:stretch>
            <a:fillRect/>
          </a:stretch>
        </p:blipFill>
        <p:spPr>
          <a:xfrm>
            <a:off x="0" y="0"/>
            <a:ext cx="6588125" cy="5143500"/>
          </a:xfrm>
          <a:prstGeom prst="rect">
            <a:avLst/>
          </a:prstGeom>
          <a:ln>
            <a:noFill/>
          </a:ln>
          <a:effectLst>
            <a:outerShdw blurRad="292100" dist="139700" dir="2700000" algn="tl" rotWithShape="0">
              <a:srgbClr val="333333">
                <a:alpha val="65000"/>
              </a:srgbClr>
            </a:outerShdw>
          </a:effectLst>
        </p:spPr>
      </p:pic>
      <p:pic>
        <p:nvPicPr>
          <p:cNvPr id="52227" name="Picture 2" descr="Porto The Palácio da Bolsa (Stock Exchange Palace)92.JPG"/>
          <p:cNvPicPr>
            <a:picLocks noChangeAspect="1"/>
          </p:cNvPicPr>
          <p:nvPr/>
        </p:nvPicPr>
        <p:blipFill>
          <a:blip r:embed="rId3" cstate="print"/>
          <a:srcRect l="48433" r="17450"/>
          <a:stretch>
            <a:fillRect/>
          </a:stretch>
        </p:blipFill>
        <p:spPr bwMode="auto">
          <a:xfrm>
            <a:off x="6804025" y="0"/>
            <a:ext cx="2339975" cy="51435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5922860528_1415b82176_o.jpg"/>
          <p:cNvPicPr>
            <a:picLocks noChangeAspect="1"/>
          </p:cNvPicPr>
          <p:nvPr/>
        </p:nvPicPr>
        <p:blipFill>
          <a:blip r:embed="rId2"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pic>
        <p:nvPicPr>
          <p:cNvPr id="53251" name="Picture 2" descr="Porto Palacio da bolsa. Salão Árabe, Column and ceiling detail.jpg"/>
          <p:cNvPicPr>
            <a:picLocks noChangeAspect="1"/>
          </p:cNvPicPr>
          <p:nvPr/>
        </p:nvPicPr>
        <p:blipFill>
          <a:blip r:embed="rId3" cstate="print"/>
          <a:srcRect l="10104"/>
          <a:stretch>
            <a:fillRect/>
          </a:stretch>
        </p:blipFill>
        <p:spPr bwMode="auto">
          <a:xfrm>
            <a:off x="3563938" y="0"/>
            <a:ext cx="5580062" cy="51435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5435600" y="2643188"/>
            <a:ext cx="3708400" cy="1701800"/>
          </a:xfrm>
          <a:prstGeom prst="rect">
            <a:avLst/>
          </a:prstGeom>
          <a:noFill/>
          <a:ln w="9525">
            <a:noFill/>
            <a:miter lim="800000"/>
            <a:headEnd/>
            <a:tailEnd/>
          </a:ln>
        </p:spPr>
        <p:txBody>
          <a:bodyPr>
            <a:spAutoFit/>
          </a:bodyPr>
          <a:lstStyle/>
          <a:p>
            <a:pPr>
              <a:spcBef>
                <a:spcPts val="600"/>
              </a:spcBef>
              <a:defRPr/>
            </a:pPr>
            <a:r>
              <a:rPr lang="en-US" sz="1100" dirty="0">
                <a:solidFill>
                  <a:schemeClr val="accent5">
                    <a:lumMod val="75000"/>
                  </a:schemeClr>
                </a:solidFill>
                <a:latin typeface="Lucida Handwriting" pitchFamily="66" charset="0"/>
              </a:rPr>
              <a:t>Text: Internet</a:t>
            </a:r>
          </a:p>
          <a:p>
            <a:pPr>
              <a:spcBef>
                <a:spcPts val="600"/>
              </a:spcBef>
              <a:defRPr/>
            </a:pPr>
            <a:r>
              <a:rPr lang="en-US" sz="1100" dirty="0">
                <a:solidFill>
                  <a:schemeClr val="accent5">
                    <a:lumMod val="75000"/>
                  </a:schemeClr>
                </a:solidFill>
                <a:latin typeface="Lucida Handwriting" pitchFamily="66" charset="0"/>
              </a:rPr>
              <a:t>Pictures: Internet </a:t>
            </a:r>
          </a:p>
          <a:p>
            <a:pPr>
              <a:spcBef>
                <a:spcPts val="600"/>
              </a:spcBef>
              <a:defRPr/>
            </a:pPr>
            <a:r>
              <a:rPr lang="en-US" sz="1100" dirty="0">
                <a:solidFill>
                  <a:schemeClr val="accent5">
                    <a:lumMod val="75000"/>
                  </a:schemeClr>
                </a:solidFill>
                <a:latin typeface="Lucida Handwriting" pitchFamily="66" charset="0"/>
              </a:rPr>
              <a:t>               </a:t>
            </a:r>
            <a:r>
              <a:rPr lang="ro-RO" sz="1100" dirty="0">
                <a:solidFill>
                  <a:schemeClr val="accent5">
                    <a:lumMod val="75000"/>
                  </a:schemeClr>
                </a:solidFill>
                <a:latin typeface="Lucida Handwriting" pitchFamily="66" charset="0"/>
              </a:rPr>
              <a:t>Sanda Foişoreanu</a:t>
            </a:r>
            <a:endParaRPr lang="en-US" sz="1100" dirty="0">
              <a:solidFill>
                <a:schemeClr val="accent5">
                  <a:lumMod val="75000"/>
                </a:schemeClr>
              </a:solidFill>
              <a:latin typeface="Lucida Handwriting" pitchFamily="66" charset="0"/>
            </a:endParaRPr>
          </a:p>
          <a:p>
            <a:pPr>
              <a:spcBef>
                <a:spcPts val="600"/>
              </a:spcBef>
              <a:defRPr/>
            </a:pPr>
            <a:r>
              <a:rPr lang="en-US" sz="1100" dirty="0">
                <a:solidFill>
                  <a:schemeClr val="accent5">
                    <a:lumMod val="75000"/>
                  </a:schemeClr>
                </a:solidFill>
                <a:latin typeface="Lucida Handwriting" pitchFamily="66" charset="0"/>
              </a:rPr>
              <a:t>               Gabriela </a:t>
            </a:r>
            <a:r>
              <a:rPr lang="en-US" sz="1100" dirty="0" err="1">
                <a:solidFill>
                  <a:schemeClr val="accent5">
                    <a:lumMod val="75000"/>
                  </a:schemeClr>
                </a:solidFill>
                <a:latin typeface="Lucida Handwriting" pitchFamily="66" charset="0"/>
              </a:rPr>
              <a:t>Cristescu</a:t>
            </a:r>
            <a:endParaRPr lang="en-US" sz="1100" dirty="0">
              <a:solidFill>
                <a:schemeClr val="accent5">
                  <a:lumMod val="75000"/>
                </a:schemeClr>
              </a:solidFill>
              <a:latin typeface="Lucida Handwriting" pitchFamily="66" charset="0"/>
            </a:endParaRPr>
          </a:p>
          <a:p>
            <a:pPr>
              <a:spcBef>
                <a:spcPts val="600"/>
              </a:spcBef>
              <a:defRPr/>
            </a:pPr>
            <a:r>
              <a:rPr lang="en-US" sz="800" dirty="0">
                <a:solidFill>
                  <a:schemeClr val="accent5">
                    <a:lumMod val="75000"/>
                  </a:schemeClr>
                </a:solidFill>
                <a:latin typeface="Lucida Handwriting" pitchFamily="66" charset="0"/>
              </a:rPr>
              <a:t>Copyrights  of  the  photos  belong  to  each  photographer</a:t>
            </a:r>
          </a:p>
          <a:p>
            <a:pPr>
              <a:spcBef>
                <a:spcPts val="600"/>
              </a:spcBef>
              <a:defRPr/>
            </a:pPr>
            <a:r>
              <a:rPr lang="en-US" sz="1100" dirty="0">
                <a:solidFill>
                  <a:schemeClr val="accent5">
                    <a:lumMod val="75000"/>
                  </a:schemeClr>
                </a:solidFill>
                <a:latin typeface="Lucida Handwriting" pitchFamily="66" charset="0"/>
              </a:rPr>
              <a:t>Presentation</a:t>
            </a:r>
            <a:r>
              <a:rPr lang="ro-RO" sz="1100" dirty="0">
                <a:solidFill>
                  <a:schemeClr val="accent5">
                    <a:lumMod val="75000"/>
                  </a:schemeClr>
                </a:solidFill>
                <a:latin typeface="Lucida Handwriting" pitchFamily="66" charset="0"/>
              </a:rPr>
              <a:t>: Sanda Foişoreanu</a:t>
            </a:r>
            <a:endParaRPr lang="en-US" sz="1100" dirty="0">
              <a:solidFill>
                <a:schemeClr val="accent5">
                  <a:lumMod val="75000"/>
                </a:schemeClr>
              </a:solidFill>
              <a:latin typeface="Lucida Handwriting" pitchFamily="66" charset="0"/>
            </a:endParaRPr>
          </a:p>
          <a:p>
            <a:pPr>
              <a:spcBef>
                <a:spcPct val="50000"/>
              </a:spcBef>
              <a:defRPr/>
            </a:pPr>
            <a:r>
              <a:rPr lang="en-US" sz="900" dirty="0">
                <a:solidFill>
                  <a:schemeClr val="accent5">
                    <a:lumMod val="75000"/>
                  </a:schemeClr>
                </a:solidFill>
                <a:latin typeface="Lucida Handwriting" pitchFamily="66" charset="0"/>
                <a:hlinkClick r:id="rId4"/>
              </a:rPr>
              <a:t>www.slideshare.net/michaelasanda</a:t>
            </a:r>
            <a:endParaRPr lang="en-US" sz="1400" dirty="0">
              <a:solidFill>
                <a:schemeClr val="accent5">
                  <a:lumMod val="75000"/>
                </a:schemeClr>
              </a:solidFill>
              <a:latin typeface="Lucida Handwriting" pitchFamily="66" charset="0"/>
            </a:endParaRPr>
          </a:p>
        </p:txBody>
      </p:sp>
      <p:pic>
        <p:nvPicPr>
          <p:cNvPr id="4" name="Picture 3" descr="cd_gold12"/>
          <p:cNvPicPr>
            <a:picLocks noChangeAspect="1" noChangeArrowheads="1" noCrop="1"/>
          </p:cNvPicPr>
          <p:nvPr/>
        </p:nvPicPr>
        <p:blipFill>
          <a:blip r:embed="rId5" cstate="print"/>
          <a:srcRect/>
          <a:stretch>
            <a:fillRect/>
          </a:stretch>
        </p:blipFill>
        <p:spPr bwMode="auto">
          <a:xfrm>
            <a:off x="684213" y="4818063"/>
            <a:ext cx="360362" cy="325437"/>
          </a:xfrm>
          <a:prstGeom prst="rect">
            <a:avLst/>
          </a:prstGeom>
          <a:noFill/>
          <a:ln w="9525">
            <a:noFill/>
            <a:miter lim="800000"/>
            <a:headEnd/>
            <a:tailEnd/>
          </a:ln>
        </p:spPr>
      </p:pic>
      <p:sp>
        <p:nvSpPr>
          <p:cNvPr id="5" name="Text Box 4"/>
          <p:cNvSpPr txBox="1">
            <a:spLocks noChangeArrowheads="1"/>
          </p:cNvSpPr>
          <p:nvPr/>
        </p:nvSpPr>
        <p:spPr bwMode="auto">
          <a:xfrm>
            <a:off x="0" y="4897438"/>
            <a:ext cx="8459788" cy="246062"/>
          </a:xfrm>
          <a:prstGeom prst="rect">
            <a:avLst/>
          </a:prstGeom>
          <a:noFill/>
          <a:ln w="9525">
            <a:noFill/>
            <a:miter lim="800000"/>
            <a:headEnd/>
            <a:tailEnd/>
          </a:ln>
        </p:spPr>
        <p:txBody>
          <a:bodyPr>
            <a:spAutoFit/>
          </a:bodyPr>
          <a:lstStyle/>
          <a:p>
            <a:pPr>
              <a:spcBef>
                <a:spcPct val="50000"/>
              </a:spcBef>
            </a:pPr>
            <a:r>
              <a:rPr lang="en-US" sz="1000">
                <a:solidFill>
                  <a:schemeClr val="bg1"/>
                </a:solidFill>
                <a:latin typeface="Lucida Handwriting" pitchFamily="66" charset="0"/>
              </a:rPr>
              <a:t>Sound</a:t>
            </a:r>
            <a:r>
              <a:rPr lang="ro-RO" sz="1000">
                <a:solidFill>
                  <a:schemeClr val="bg1"/>
                </a:solidFill>
                <a:latin typeface="Lucida Handwriting" pitchFamily="66" charset="0"/>
              </a:rPr>
              <a:t>:</a:t>
            </a:r>
            <a:r>
              <a:rPr lang="en-US" sz="1000">
                <a:solidFill>
                  <a:schemeClr val="bg1"/>
                </a:solidFill>
                <a:latin typeface="Lucida Handwriting" pitchFamily="66" charset="0"/>
              </a:rPr>
              <a:t>           </a:t>
            </a:r>
            <a:r>
              <a:rPr lang="pt-BR" sz="1000">
                <a:solidFill>
                  <a:schemeClr val="bg1"/>
                </a:solidFill>
                <a:latin typeface="Lucida Handwriting" pitchFamily="66" charset="0"/>
              </a:rPr>
              <a:t>Katia Guerreiro – Asas; Asa de vento</a:t>
            </a:r>
          </a:p>
        </p:txBody>
      </p:sp>
      <p:pic>
        <p:nvPicPr>
          <p:cNvPr id="6" name="Picture 2" descr="clip-monde-continents"/>
          <p:cNvPicPr>
            <a:picLocks noChangeAspect="1" noChangeArrowheads="1" noCrop="1"/>
          </p:cNvPicPr>
          <p:nvPr/>
        </p:nvPicPr>
        <p:blipFill>
          <a:blip r:embed="rId6" cstate="print">
            <a:duotone>
              <a:schemeClr val="bg2">
                <a:shade val="45000"/>
                <a:satMod val="135000"/>
              </a:schemeClr>
              <a:prstClr val="white"/>
            </a:duotone>
          </a:blip>
          <a:stretch>
            <a:fillRect/>
          </a:stretch>
        </p:blipFill>
        <p:spPr bwMode="auto">
          <a:xfrm>
            <a:off x="179512" y="19280"/>
            <a:ext cx="2555776" cy="140034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7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theme/theme1.xml><?xml version="1.0" encoding="utf-8"?>
<a:theme xmlns:a="http://schemas.openxmlformats.org/drawingml/2006/main" name="Porto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Porto1</Template>
  <TotalTime>4</TotalTime>
  <Words>1131</Words>
  <Application>Microsoft Office PowerPoint</Application>
  <PresentationFormat>On-screen Show (16:9)</PresentationFormat>
  <Paragraphs>55</Paragraphs>
  <Slides>52</Slides>
  <Notes>3</Notes>
  <HiddenSlides>0</HiddenSlides>
  <MMClips>1</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Porto1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Palácio da Bolsa (Stock Exchange Palace)</dc:title>
  <dc:subject>Portugal, Porto1</dc:subject>
  <dc:creator>sanda foişoreanu</dc:creator>
  <dc:description>Sound: Katia Guerreiro – Asas; Asa de vento</dc:description>
  <cp:lastModifiedBy>sanda foişoreanu</cp:lastModifiedBy>
  <cp:revision>36</cp:revision>
  <dcterms:created xsi:type="dcterms:W3CDTF">2013-11-02T07:28:02Z</dcterms:created>
  <dcterms:modified xsi:type="dcterms:W3CDTF">2013-11-02T07:32:07Z</dcterms:modified>
</cp:coreProperties>
</file>