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6.jpg" ContentType="image/gif"/>
  <Override PartName="/ppt/media/image7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bG6PXca4575dFiJUzhy0g==" hashData="6zaj2W3yRCwjTQs4fqK+CAql39uZrHPU1292/pGMDRFcLy3pmv9nVnU8HyEI+Zx/8JPEjUuV07cJvg10Lrei8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3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8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158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826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6564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3533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6850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2491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642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940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5312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654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799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70F5E-601C-4491-96A5-2BEB5861B1D7}" type="datetimeFigureOut">
              <a:rPr lang="pt-BR" smtClean="0"/>
              <a:t>24/09/2014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D8D42-86A3-4363-A90E-7D1909227D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906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doroteiagomesslides" TargetMode="External"/><Relationship Id="rId4" Type="http://schemas.openxmlformats.org/officeDocument/2006/relationships/hyperlink" Target="http://www.doroteiagomes.recantodasletras.com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479176"/>
            <a:ext cx="9144000" cy="5378823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Picture 2" descr="http://img4.uploadhouse.com/fileuploads/19075/19075154d83930cc718f4f6dcf8fcf0aa95b3549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744" y="842963"/>
            <a:ext cx="4762500" cy="53340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 rot="21432590">
            <a:off x="2336553" y="2809826"/>
            <a:ext cx="4056192" cy="3498671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</a:bodyPr>
          <a:lstStyle/>
          <a:p>
            <a:pPr algn="ctr"/>
            <a:r>
              <a:rPr lang="pt-BR" sz="5400" b="1" i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Lucidacalligrapp"/>
              </a:rPr>
              <a:t>As rosas e a vida</a:t>
            </a:r>
            <a:endParaRPr lang="pt-BR" sz="5400" b="1" i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Lucidacalligrapp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490883" y="624577"/>
            <a:ext cx="62622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0000"/>
                  </a:solidFill>
                </a:ln>
                <a:latin typeface="Lucidacalligrapp"/>
              </a:rPr>
              <a:t>Autoria: Dorotéia Gomes</a:t>
            </a:r>
          </a:p>
          <a:p>
            <a:endParaRPr lang="pt-BR" sz="2800" b="1" dirty="0">
              <a:ln>
                <a:solidFill>
                  <a:srgbClr val="FF0000"/>
                </a:solidFill>
              </a:ln>
              <a:latin typeface="Lucidacalligrapp"/>
            </a:endParaRPr>
          </a:p>
        </p:txBody>
      </p:sp>
      <p:sp>
        <p:nvSpPr>
          <p:cNvPr id="11" name="CaixaDeTexto 10"/>
          <p:cNvSpPr txBox="1"/>
          <p:nvPr/>
        </p:nvSpPr>
        <p:spPr>
          <a:xfrm rot="19048190">
            <a:off x="6345382" y="4190998"/>
            <a:ext cx="45545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FORMATAÇÃO : DOROTÉIA  GOMES</a:t>
            </a:r>
            <a:endParaRPr lang="pt-B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 rot="19138501">
            <a:off x="233110" y="866224"/>
            <a:ext cx="394142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latin typeface="Lucida Calligraphy" panose="03010101010101010101" pitchFamily="66" charset="0"/>
              </a:rPr>
              <a:t>Música: </a:t>
            </a:r>
            <a:r>
              <a:rPr lang="pt-BR" sz="2000" b="1" dirty="0" err="1" smtClean="0">
                <a:latin typeface="Lucida Calligraphy" panose="03010101010101010101" pitchFamily="66" charset="0"/>
              </a:rPr>
              <a:t>Pout</a:t>
            </a:r>
            <a:r>
              <a:rPr lang="pt-BR" sz="2000" b="1" dirty="0" smtClean="0">
                <a:latin typeface="Lucida Calligraphy" panose="03010101010101010101" pitchFamily="66" charset="0"/>
              </a:rPr>
              <a:t> </a:t>
            </a:r>
            <a:r>
              <a:rPr lang="pt-BR" sz="2000" b="1" dirty="0" err="1" smtClean="0">
                <a:latin typeface="Lucida Calligraphy" panose="03010101010101010101" pitchFamily="66" charset="0"/>
              </a:rPr>
              <a:t>Pourri</a:t>
            </a:r>
            <a:r>
              <a:rPr lang="pt-BR" sz="2000" b="1" dirty="0" smtClean="0">
                <a:latin typeface="Lucida Calligraphy" panose="03010101010101010101" pitchFamily="66" charset="0"/>
              </a:rPr>
              <a:t> de </a:t>
            </a:r>
            <a:r>
              <a:rPr lang="pt-BR" sz="2000" b="1" dirty="0" err="1" smtClean="0">
                <a:latin typeface="Lucida Calligraphy" panose="03010101010101010101" pitchFamily="66" charset="0"/>
              </a:rPr>
              <a:t>Carimbó</a:t>
            </a:r>
            <a:endParaRPr lang="pt-BR" sz="2000" b="1" dirty="0" smtClean="0">
              <a:latin typeface="Lucida Calligraphy" panose="03010101010101010101" pitchFamily="66" charset="0"/>
            </a:endParaRPr>
          </a:p>
          <a:p>
            <a:pPr algn="ctr"/>
            <a:r>
              <a:rPr lang="pt-BR" sz="2000" b="1" dirty="0" smtClean="0">
                <a:latin typeface="Lucida Calligraphy" panose="03010101010101010101" pitchFamily="66" charset="0"/>
              </a:rPr>
              <a:t>Minha Homenagem à Belém do Pará.</a:t>
            </a:r>
          </a:p>
          <a:p>
            <a:pPr algn="ctr"/>
            <a:r>
              <a:rPr lang="pt-BR" sz="2000" b="1" dirty="0" smtClean="0">
                <a:latin typeface="Lucida Calligraphy" panose="03010101010101010101" pitchFamily="66" charset="0"/>
              </a:rPr>
              <a:t> </a:t>
            </a:r>
            <a:r>
              <a:rPr lang="pt-BR" sz="2000" b="1" dirty="0" err="1" smtClean="0">
                <a:latin typeface="Lucida Calligraphy" panose="03010101010101010101" pitchFamily="66" charset="0"/>
              </a:rPr>
              <a:t>Carimbó</a:t>
            </a:r>
            <a:r>
              <a:rPr lang="pt-BR" sz="2000" b="1" dirty="0" smtClean="0">
                <a:latin typeface="Lucida Calligraphy" panose="03010101010101010101" pitchFamily="66" charset="0"/>
              </a:rPr>
              <a:t>, agora  Patrimônio Cultural Brasileiro</a:t>
            </a:r>
            <a:endParaRPr lang="pt-BR" sz="20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20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42000">
        <p14:gallery dir="l"/>
        <p:sndAc>
          <p:stSnd>
            <p:snd r:embed="rId2" name="Pot pourri de carimbó   canto de car.wav"/>
          </p:stSnd>
        </p:sndAc>
      </p:transition>
    </mc:Choice>
    <mc:Fallback xmlns="">
      <p:transition spd="slow" advClick="0" advTm="42000">
        <p:fade/>
        <p:sndAc>
          <p:stSnd>
            <p:snd r:embed="rId6" name="Pot pourri de carimbó   canto de c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2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2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500"/>
                            </p:stCondLst>
                            <p:childTnLst>
                              <p:par>
                                <p:cTn id="3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99" y="188259"/>
            <a:ext cx="11851341" cy="6669741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12191999" cy="6857999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0" name="Espaço Reservado para Conteúdo 9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861" y="0"/>
            <a:ext cx="12227861" cy="6858000"/>
          </a:xfrm>
        </p:spPr>
      </p:pic>
      <p:sp>
        <p:nvSpPr>
          <p:cNvPr id="11" name="CaixaDeTexto 10"/>
          <p:cNvSpPr txBox="1"/>
          <p:nvPr/>
        </p:nvSpPr>
        <p:spPr>
          <a:xfrm>
            <a:off x="692727" y="48906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>
              <a:latin typeface="Lucidacalligrapp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649941" y="900545"/>
            <a:ext cx="6291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800" b="1" dirty="0">
              <a:solidFill>
                <a:schemeClr val="bg1"/>
              </a:solidFill>
              <a:latin typeface="Lucidacalligrapp"/>
            </a:endParaRP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861" y="0"/>
            <a:ext cx="12227860" cy="6858000"/>
          </a:xfrm>
          <a:prstGeom prst="rect">
            <a:avLst/>
          </a:prstGeom>
        </p:spPr>
      </p:pic>
      <p:sp>
        <p:nvSpPr>
          <p:cNvPr id="14" name="Retângulo 13"/>
          <p:cNvSpPr/>
          <p:nvPr/>
        </p:nvSpPr>
        <p:spPr>
          <a:xfrm>
            <a:off x="997527" y="900545"/>
            <a:ext cx="46689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800" b="1" dirty="0">
              <a:solidFill>
                <a:schemeClr val="bg1"/>
              </a:solidFill>
              <a:latin typeface="Lucidacalligrapp"/>
            </a:endParaRPr>
          </a:p>
        </p:txBody>
      </p:sp>
      <p:sp>
        <p:nvSpPr>
          <p:cNvPr id="15" name="Retângulo 14"/>
          <p:cNvSpPr/>
          <p:nvPr/>
        </p:nvSpPr>
        <p:spPr>
          <a:xfrm rot="10800000" flipV="1">
            <a:off x="-99221" y="0"/>
            <a:ext cx="2325909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 smtClean="0">
                <a:solidFill>
                  <a:schemeClr val="tx1"/>
                </a:solidFill>
                <a:latin typeface="Lucida Calligraphy" panose="03010101010101010101" pitchFamily="66" charset="0"/>
              </a:rPr>
              <a:t>As rosas que lindas e cheirosas!</a:t>
            </a:r>
          </a:p>
          <a:p>
            <a:pPr algn="ctr"/>
            <a:endParaRPr lang="pt-BR" sz="2400" b="1" dirty="0" smtClean="0">
              <a:solidFill>
                <a:schemeClr val="tx1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1"/>
                </a:solidFill>
                <a:latin typeface="Lucida Calligraphy" panose="03010101010101010101" pitchFamily="66" charset="0"/>
              </a:rPr>
              <a:t>No jardim vislumbram com sua beleza e aroma.</a:t>
            </a:r>
          </a:p>
          <a:p>
            <a:pPr algn="ctr"/>
            <a:endParaRPr lang="pt-BR" sz="2400" b="1" dirty="0" smtClean="0">
              <a:solidFill>
                <a:schemeClr val="tx1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1"/>
                </a:solidFill>
                <a:latin typeface="Lucida Calligraphy" panose="03010101010101010101" pitchFamily="66" charset="0"/>
              </a:rPr>
              <a:t>Cuja efemeridade nos mostram o encanto do momento.</a:t>
            </a:r>
            <a:endParaRPr lang="pt-BR" sz="2400" b="1" dirty="0">
              <a:solidFill>
                <a:schemeClr val="tx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16590">
            <a:off x="2751212" y="1177854"/>
            <a:ext cx="3076575" cy="3081482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03552" flipH="1">
            <a:off x="5138992" y="1031980"/>
            <a:ext cx="3076575" cy="3091824"/>
          </a:xfrm>
          <a:prstGeom prst="rect">
            <a:avLst/>
          </a:prstGeom>
        </p:spPr>
      </p:pic>
      <p:pic>
        <p:nvPicPr>
          <p:cNvPr id="18" name="Espaço Reservado para Conteúdo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499" y="2668312"/>
            <a:ext cx="2424929" cy="2021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1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26000">
        <p14:pan dir="u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750"/>
                            </p:stCondLst>
                            <p:childTnLst>
                              <p:par>
                                <p:cTn id="26" presetID="50" presetClass="exit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750"/>
                            </p:stCondLst>
                            <p:childTnLst>
                              <p:par>
                                <p:cTn id="32" presetID="5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750"/>
                            </p:stCondLst>
                            <p:childTnLst>
                              <p:par>
                                <p:cTn id="3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975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35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9550"/>
                            </p:stCondLst>
                            <p:childTnLst>
                              <p:par>
                                <p:cTn id="68" presetID="2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550"/>
                            </p:stCondLst>
                            <p:childTnLst>
                              <p:par>
                                <p:cTn id="73" presetID="2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1550"/>
                            </p:stCondLst>
                            <p:childTnLst>
                              <p:par>
                                <p:cTn id="78" presetID="2" presetClass="entr" presetSubtype="1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0"/>
            <a:ext cx="12192001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0"/>
            <a:ext cx="12191998" cy="7069016"/>
          </a:xfrm>
          <a:prstGeom prst="rect">
            <a:avLst/>
          </a:prstGeom>
        </p:spPr>
      </p:pic>
      <p:pic>
        <p:nvPicPr>
          <p:cNvPr id="9" name="Espaço Reservado para Conteúdo 8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7069016"/>
          </a:xfr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" y="0"/>
            <a:ext cx="6289966" cy="706901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9965" y="0"/>
            <a:ext cx="5902035" cy="7069016"/>
          </a:xfrm>
          <a:prstGeom prst="rect">
            <a:avLst/>
          </a:prstGeom>
        </p:spPr>
      </p:pic>
      <p:sp>
        <p:nvSpPr>
          <p:cNvPr id="12" name="CaixaDeTexto 11"/>
          <p:cNvSpPr txBox="1"/>
          <p:nvPr/>
        </p:nvSpPr>
        <p:spPr>
          <a:xfrm>
            <a:off x="318654" y="1"/>
            <a:ext cx="84374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Lucida Calligraphy" panose="03010101010101010101" pitchFamily="66" charset="0"/>
              </a:rPr>
              <a:t>São tênues, assim como a vida.</a:t>
            </a:r>
          </a:p>
          <a:p>
            <a:r>
              <a:rPr lang="pt-BR" sz="2800" b="1" dirty="0" smtClean="0">
                <a:latin typeface="Lucida Calligraphy" panose="03010101010101010101" pitchFamily="66" charset="0"/>
              </a:rPr>
              <a:t>As pétalas caem, as folhas murcham.</a:t>
            </a:r>
          </a:p>
          <a:p>
            <a:endParaRPr lang="pt-BR" sz="2800" b="1" dirty="0">
              <a:latin typeface="Lucida Calligraphy" panose="03010101010101010101" pitchFamily="66" charset="0"/>
            </a:endParaRPr>
          </a:p>
          <a:p>
            <a:endParaRPr lang="pt-BR" sz="2800" b="1" dirty="0">
              <a:latin typeface="Lucida Calligraphy" panose="03010101010101010101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318654" y="1094509"/>
            <a:ext cx="1126374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3200" dirty="0"/>
          </a:p>
        </p:txBody>
      </p:sp>
      <p:sp>
        <p:nvSpPr>
          <p:cNvPr id="3" name="Retângulo 2"/>
          <p:cNvSpPr/>
          <p:nvPr/>
        </p:nvSpPr>
        <p:spPr>
          <a:xfrm>
            <a:off x="90055" y="1457016"/>
            <a:ext cx="3814482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latin typeface="Lucida Calligraphy" panose="03010101010101010101" pitchFamily="66" charset="0"/>
              </a:rPr>
              <a:t>A vida assim como a rosa é frágil.</a:t>
            </a:r>
          </a:p>
          <a:p>
            <a:pPr algn="ctr"/>
            <a:r>
              <a:rPr lang="pt-BR" sz="2400" b="1" dirty="0">
                <a:latin typeface="Lucida Calligraphy" panose="03010101010101010101" pitchFamily="66" charset="0"/>
              </a:rPr>
              <a:t>Viver é conviver com o </a:t>
            </a:r>
            <a:r>
              <a:rPr lang="pt-BR" sz="2400" b="1" dirty="0" smtClean="0">
                <a:latin typeface="Lucida Calligraphy" panose="03010101010101010101" pitchFamily="66" charset="0"/>
              </a:rPr>
              <a:t>transitório.</a:t>
            </a:r>
            <a:endParaRPr lang="pt-BR" sz="2400" b="1" dirty="0"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>
                <a:latin typeface="Lucida Calligraphy" panose="03010101010101010101" pitchFamily="66" charset="0"/>
              </a:rPr>
              <a:t>Não dá para modificar a rosa efêmera em uma rosa </a:t>
            </a:r>
            <a:r>
              <a:rPr lang="pt-BR" sz="2400" b="1" dirty="0" smtClean="0">
                <a:latin typeface="Lucida Calligraphy" panose="03010101010101010101" pitchFamily="66" charset="0"/>
              </a:rPr>
              <a:t>eterna.</a:t>
            </a:r>
            <a:endParaRPr lang="pt-BR" sz="2400" b="1" dirty="0"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>
                <a:latin typeface="Lucida Calligraphy" panose="03010101010101010101" pitchFamily="66" charset="0"/>
              </a:rPr>
              <a:t>A vida é breve, efêmera e única.</a:t>
            </a:r>
          </a:p>
          <a:p>
            <a:endParaRPr lang="pt-BR" sz="2400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02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0" advClick="0" advTm="46000">
        <p14:gallery dir="l"/>
        <p:sndAc>
          <p:stSnd>
            <p:snd r:embed="rId2" name="Fruta Quente   Canto de Carimbó.wav"/>
          </p:stSnd>
        </p:sndAc>
      </p:transition>
    </mc:Choice>
    <mc:Fallback xmlns="">
      <p:transition spd="slow" advClick="0" advTm="46000">
        <p:fade/>
        <p:sndAc>
          <p:stSnd>
            <p:snd r:embed="rId6" name="Fruta Quente   Canto de Carimbó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0"/>
                            </p:stCondLst>
                            <p:childTnLst>
                              <p:par>
                                <p:cTn id="53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0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8400"/>
                            </p:stCondLst>
                            <p:childTnLst>
                              <p:par>
                                <p:cTn id="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2300"/>
                            </p:stCondLst>
                            <p:childTnLst>
                              <p:par>
                                <p:cTn id="78" presetID="41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8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2800"/>
                            </p:stCondLst>
                            <p:childTnLst>
                              <p:par>
                                <p:cTn id="86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4600"/>
                            </p:stCondLst>
                            <p:childTnLst>
                              <p:par>
                                <p:cTn id="91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36550"/>
                            </p:stCondLst>
                            <p:childTnLst>
                              <p:par>
                                <p:cTn id="96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9300"/>
                            </p:stCondLst>
                            <p:childTnLst>
                              <p:par>
                                <p:cTn id="101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" y="0"/>
            <a:ext cx="12192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-1"/>
            <a:ext cx="12192001" cy="6980349"/>
          </a:xfrm>
          <a:prstGeom prst="rect">
            <a:avLst/>
          </a:prstGeom>
        </p:spPr>
      </p:pic>
      <p:pic>
        <p:nvPicPr>
          <p:cNvPr id="12" name="Espaço Reservado para Conteúdo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9274" y="0"/>
            <a:ext cx="12330545" cy="6980348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-1" y="4211782"/>
            <a:ext cx="793865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Assim como as rosas,</a:t>
            </a:r>
          </a:p>
          <a:p>
            <a:r>
              <a:rPr lang="pt-BR" sz="28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E</a:t>
            </a:r>
            <a:r>
              <a:rPr lang="pt-BR" sz="28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nfeitemos nossas vidas.</a:t>
            </a:r>
          </a:p>
          <a:p>
            <a:r>
              <a:rPr lang="pt-BR" sz="28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Espalhemos nossos aromas.</a:t>
            </a:r>
          </a:p>
          <a:p>
            <a:r>
              <a:rPr lang="pt-BR" sz="28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Coroemos de rosas nossas existências.</a:t>
            </a:r>
          </a:p>
          <a:p>
            <a:endParaRPr lang="pt-BR" sz="2800" b="1" dirty="0">
              <a:solidFill>
                <a:schemeClr val="bg1"/>
              </a:solidFill>
              <a:latin typeface="Lucidacalligrapp"/>
            </a:endParaRPr>
          </a:p>
        </p:txBody>
      </p:sp>
    </p:spTree>
    <p:extLst>
      <p:ext uri="{BB962C8B-B14F-4D97-AF65-F5344CB8AC3E}">
        <p14:creationId xmlns:p14="http://schemas.microsoft.com/office/powerpoint/2010/main" val="402387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Click="0" advTm="35000">
        <p14:pan dir="r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250"/>
                            </p:stCondLst>
                            <p:childTnLst>
                              <p:par>
                                <p:cTn id="23" presetID="20" presetClass="entr" presetSubtype="0" repeatCount="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425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55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1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700"/>
                            </p:stCondLst>
                            <p:childTnLst>
                              <p:par>
                                <p:cTn id="5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91173" y="107576"/>
            <a:ext cx="4658124" cy="1505839"/>
          </a:xfrm>
        </p:spPr>
        <p:txBody>
          <a:bodyPr>
            <a:normAutofit/>
          </a:bodyPr>
          <a:lstStyle/>
          <a:p>
            <a:pPr algn="ctr"/>
            <a: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música “</a:t>
            </a:r>
            <a:r>
              <a:rPr lang="pt-BR" sz="27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Pout</a:t>
            </a:r>
            <a: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pt-BR" sz="27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Pourri</a:t>
            </a:r>
            <a: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b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de </a:t>
            </a:r>
            <a:r>
              <a:rPr lang="pt-BR" sz="27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Carimbó</a:t>
            </a:r>
            <a: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”</a:t>
            </a:r>
            <a:br>
              <a:rPr lang="pt-BR" sz="27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</a:br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endParaRPr lang="pt-BR" sz="24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64" y="0"/>
            <a:ext cx="3537397" cy="2421228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4101354" y="1339403"/>
            <a:ext cx="35229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Minha homenagem à </a:t>
            </a:r>
            <a:r>
              <a:rPr lang="pt-BR" sz="24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Belém do Pará.</a:t>
            </a:r>
          </a:p>
          <a:p>
            <a:pPr algn="ctr"/>
            <a:endParaRPr lang="pt-BR" b="1" dirty="0" smtClean="0">
              <a:solidFill>
                <a:srgbClr val="FFFF00"/>
              </a:solidFill>
              <a:latin typeface="Lucida Calligraphy" panose="030101010101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FFFF00"/>
                </a:solidFill>
                <a:latin typeface="Lucida Calligraphy" panose="03010101010101010101" pitchFamily="66" charset="0"/>
              </a:rPr>
              <a:t>CARIMBÓ</a:t>
            </a:r>
            <a:endParaRPr lang="pt-BR" sz="2400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  <a:p>
            <a:pPr algn="ctr"/>
            <a:endParaRPr lang="pt-BR" b="1" dirty="0">
              <a:solidFill>
                <a:srgbClr val="FFFF0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224270" y="281403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b="1" dirty="0">
              <a:latin typeface="Lucida Calligraphy" panose="03010101010101010101" pitchFamily="66" charset="0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3593206" y="4294347"/>
            <a:ext cx="4275786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Criado no século XVII por negros africanos do nordeste do Pará e com influências indígena e ibérica, o </a:t>
            </a:r>
            <a:r>
              <a:rPr lang="pt-BR" b="1" dirty="0" err="1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carimbó</a:t>
            </a:r>
            <a:r>
              <a:rPr lang="pt-BR" b="1" dirty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 é uma das mais tradicionais expressões culturais do estado do Pará e da região amazônica brasileira</a:t>
            </a:r>
            <a:r>
              <a:rPr lang="pt-BR" b="1" dirty="0" smtClean="0">
                <a:solidFill>
                  <a:schemeClr val="bg1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Retângulo 2"/>
          <p:cNvSpPr/>
          <p:nvPr/>
        </p:nvSpPr>
        <p:spPr>
          <a:xfrm>
            <a:off x="3657118" y="2936383"/>
            <a:ext cx="4537748" cy="101438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Lucida Calligraphy" panose="03010101010101010101" pitchFamily="66" charset="0"/>
                <a:ea typeface="Calibri" panose="020F0502020204030204" pitchFamily="34" charset="0"/>
                <a:cs typeface="Arial" panose="020B0604020202020204" pitchFamily="34" charset="0"/>
              </a:rPr>
              <a:t>Agora Patrimônio Cultural Brasileiro</a:t>
            </a:r>
            <a:endParaRPr lang="pt-BR" sz="28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Lucida Calligraphy" panose="030101010101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Espaço Reservado para Conteúdo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4" y="3679346"/>
            <a:ext cx="3393197" cy="3178654"/>
          </a:xfrm>
        </p:spPr>
      </p:pic>
      <p:pic>
        <p:nvPicPr>
          <p:cNvPr id="13" name="Imagem 1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0185"/>
          <a:stretch/>
        </p:blipFill>
        <p:spPr>
          <a:xfrm>
            <a:off x="619868" y="-232"/>
            <a:ext cx="2355259" cy="3490682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6285" y="2506662"/>
            <a:ext cx="384225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99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7000"/>
    </mc:Choice>
    <mc:Fallback xmlns="">
      <p:transition spd="slow" advClick="0" advTm="3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7 -0.01 0.014 -0.021 0.021 -0.035 C 0.04 -0.075 0.045 -0.114 0.031 -0.12 C 0.017 -0.127 -0.01 -0.099 -0.029 -0.059 C -0.039 -0.038 -0.045 -0.018 -0.047 -0.003 C -0.05 0.009 -0.051 0.021 -0.051 0.035 C -0.051 0.08 -0.038 0.117 -0.023 0.117 C -0.008 0.117 0.005 0.08 0.005 0.035 C 0.005 0.014 0.002 -0.006 -0.003 -0.02 C -0.005 -0.032 -0.01 -0.045 -0.016 -0.058 C -0.036 -0.099 -0.063 -0.127 -0.077 -0.12 C -0.091 -0.113 -0.086 -0.075 -0.066 -0.034 C -0.058 -0.015 -0.047 0.001 -0.036 0.012 C -0.028 0.022 -0.019 0.031 -0.007 0.04 C 0.029 0.069 0.065 0.082 0.075 0.07 C 0.084 0.058 0.064 0.025 0.028 -0.003 C 0.013 -0.015 -0.003 -0.024 -0.016 -0.03 C -0.028 -0.036 -0.043 -0.041 -0.059 -0.044 C -0.103 -0.054 -0.141 -0.051 -0.144 -0.035 C -0.148 -0.02 -0.115 0 -0.071 0.01 C -0.051 0.014 -0.032 0.016 -0.017 0.015 C -0.004 0.015 0.01 0.013 0.025 0.01 C 0.069 0 0.102 -0.021 0.098 -0.036 C 0.095 -0.051 0.057 -0.055 0.013 -0.045 C -0.008 -0.04 -0.027 -0.033 -0.04 -0.025 C -0.051 -0.019 -0.062 -0.012 -0.074 -0.003 C -0.109 0.026 -0.13 0.058 -0.12 0.07 C -0.111 0.082 -0.074 0.069 -0.039 0.041 C -0.022 0.027 -0.008 0.013 0 0 Z" pathEditMode="relative" ptsTypes="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46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6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4" descr="http://img2.uploadhouse.com/fileuploads/19075/19075162a90ab322a7e3b40c2871b13e4e322eb5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412264" cy="687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5412264" y="18212"/>
            <a:ext cx="6779736" cy="685799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endParaRPr lang="pt-BR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970494" y="319406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atin typeface="Lucida Calligraphy" panose="03010101010101010101" pitchFamily="66" charset="0"/>
              </a:rPr>
              <a:t>As rosas e a vida </a:t>
            </a:r>
            <a:r>
              <a:rPr lang="pt-BR" sz="1400" b="1" dirty="0" smtClean="0">
                <a:latin typeface="Lucida Calligraphy" panose="03010101010101010101" pitchFamily="66" charset="0"/>
              </a:rPr>
              <a:t>Dorotéia Gomes (</a:t>
            </a:r>
            <a:r>
              <a:rPr lang="pt-BR" sz="1400" b="1" dirty="0" err="1" smtClean="0">
                <a:latin typeface="Lucida Calligraphy" panose="03010101010101010101" pitchFamily="66" charset="0"/>
              </a:rPr>
              <a:t>Doró</a:t>
            </a:r>
            <a:r>
              <a:rPr lang="pt-BR" sz="1400" b="1" dirty="0" smtClean="0">
                <a:latin typeface="Lucida Calligraphy" panose="03010101010101010101" pitchFamily="66" charset="0"/>
              </a:rPr>
              <a:t>)</a:t>
            </a:r>
            <a:endParaRPr lang="pt-BR" sz="1400" b="1" dirty="0">
              <a:latin typeface="Lucida Calligraphy" panose="030101010101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5412265" y="1126377"/>
            <a:ext cx="67797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Lucida Calligraphy" panose="03010101010101010101" pitchFamily="66" charset="0"/>
              </a:rPr>
              <a:t>As rosas que lindas e cheirosas!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No jardim vislumbram com sua beleza e aroma.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Cuja efemeridade nos mostram o encanto do momento</a:t>
            </a:r>
            <a:endParaRPr lang="pt-BR" b="1" dirty="0">
              <a:latin typeface="Lucida Calligraphy" panose="030101010101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526742" y="2184644"/>
            <a:ext cx="58270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Lucida Calligraphy" panose="03010101010101010101" pitchFamily="66" charset="0"/>
              </a:rPr>
              <a:t>São tênues, assim como a vida.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As pétalas caem, as folhas murcham</a:t>
            </a:r>
            <a:endParaRPr lang="pt-BR" b="1" dirty="0">
              <a:latin typeface="Lucida Calligraphy" panose="030101010101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flipH="1">
            <a:off x="5526742" y="2849186"/>
            <a:ext cx="62039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b="1" dirty="0" smtClean="0">
              <a:latin typeface="Lucida Calligraphy" panose="03010101010101010101" pitchFamily="66" charset="0"/>
            </a:endParaRPr>
          </a:p>
          <a:p>
            <a:r>
              <a:rPr lang="pt-BR" b="1" dirty="0" smtClean="0">
                <a:latin typeface="Lucida Calligraphy" panose="03010101010101010101" pitchFamily="66" charset="0"/>
              </a:rPr>
              <a:t>A vida assim como a rosa é frágil.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Viver é conviver com o transitório. </a:t>
            </a:r>
          </a:p>
          <a:p>
            <a:r>
              <a:rPr lang="pt-BR" b="1" dirty="0">
                <a:latin typeface="Lucida Calligraphy" panose="03010101010101010101" pitchFamily="66" charset="0"/>
              </a:rPr>
              <a:t>N</a:t>
            </a:r>
            <a:r>
              <a:rPr lang="pt-BR" b="1" dirty="0" smtClean="0">
                <a:latin typeface="Lucida Calligraphy" panose="03010101010101010101" pitchFamily="66" charset="0"/>
              </a:rPr>
              <a:t>ão dá para modificar a rosa efêmera em uma rosa eterna.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A vida é breve, efêmera e única.</a:t>
            </a:r>
          </a:p>
          <a:p>
            <a:endParaRPr lang="pt-BR" b="1" dirty="0">
              <a:latin typeface="Lucida Calligraphy" panose="03010101010101010101" pitchFamily="66" charset="0"/>
            </a:endParaRPr>
          </a:p>
          <a:p>
            <a:endParaRPr lang="pt-BR" b="1" dirty="0" smtClean="0">
              <a:latin typeface="Lucida Calligraphy" panose="03010101010101010101" pitchFamily="66" charset="0"/>
            </a:endParaRPr>
          </a:p>
          <a:p>
            <a:endParaRPr lang="pt-BR" b="1" dirty="0">
              <a:latin typeface="Lucida Calligraphy" panose="03010101010101010101" pitchFamily="66" charset="0"/>
            </a:endParaRPr>
          </a:p>
          <a:p>
            <a:endParaRPr lang="pt-BR" b="1" dirty="0" smtClean="0">
              <a:latin typeface="Lucida Calligraphy" panose="03010101010101010101" pitchFamily="66" charset="0"/>
            </a:endParaRPr>
          </a:p>
          <a:p>
            <a:endParaRPr lang="pt-BR" b="1" dirty="0">
              <a:latin typeface="Lucida Calligraphy" panose="03010101010101010101" pitchFamily="66" charset="0"/>
            </a:endParaRPr>
          </a:p>
          <a:p>
            <a:endParaRPr lang="pt-BR" b="1" dirty="0">
              <a:latin typeface="Lucida Calligraphy" panose="03010101010101010101" pitchFamily="66" charset="0"/>
            </a:endParaRPr>
          </a:p>
          <a:p>
            <a:endParaRPr lang="pt-BR" b="1" dirty="0" smtClean="0">
              <a:latin typeface="Lucida Calligraphy" panose="03010101010101010101" pitchFamily="66" charset="0"/>
            </a:endParaRPr>
          </a:p>
          <a:p>
            <a:endParaRPr lang="pt-BR" b="1" dirty="0">
              <a:latin typeface="Lucida Calligraphy" panose="030101010101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26741" y="4894729"/>
            <a:ext cx="55401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Lucida Calligraphy" panose="03010101010101010101" pitchFamily="66" charset="0"/>
              </a:rPr>
              <a:t>Assim como as rosas,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Enfeitemos nossas vidas.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Espalhemos nossos aromas.</a:t>
            </a:r>
          </a:p>
          <a:p>
            <a:r>
              <a:rPr lang="pt-BR" b="1" dirty="0" smtClean="0">
                <a:latin typeface="Lucida Calligraphy" panose="03010101010101010101" pitchFamily="66" charset="0"/>
              </a:rPr>
              <a:t>Coroemos de rosas nossas existências.</a:t>
            </a:r>
            <a:endParaRPr lang="pt-BR" b="1" dirty="0"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7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4000">
        <p14:flip dir="l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5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25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15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75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65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150"/>
                            </p:stCondLst>
                            <p:childTnLst>
                              <p:par>
                                <p:cTn id="5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650"/>
                            </p:stCondLst>
                            <p:childTnLst>
                              <p:par>
                                <p:cTn id="6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6250"/>
                            </p:stCondLst>
                            <p:childTnLst>
                              <p:par>
                                <p:cTn id="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9350"/>
                            </p:stCondLst>
                            <p:childTnLst>
                              <p:par>
                                <p:cTn id="7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2550"/>
                            </p:stCondLst>
                            <p:childTnLst>
                              <p:par>
                                <p:cTn id="7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" y="-67469"/>
            <a:ext cx="12191998" cy="745374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469"/>
            <a:ext cx="12192000" cy="6925469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166256" y="1440873"/>
            <a:ext cx="750916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Texto: As rosas e a vida.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Autoria: Dorotéia Gomes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Imagens: internet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Formatação: Dorotéia Gomes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Imagens: Internet</a:t>
            </a:r>
          </a:p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Pout</a:t>
            </a:r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</a:t>
            </a:r>
            <a:r>
              <a:rPr lang="pt-BR" sz="20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Pourri</a:t>
            </a:r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 de </a:t>
            </a:r>
            <a:r>
              <a:rPr lang="pt-BR" sz="2000" b="1" dirty="0" err="1" smtClean="0">
                <a:solidFill>
                  <a:schemeClr val="bg1"/>
                </a:solidFill>
                <a:latin typeface="Lucida Calligraphy" panose="03010101010101010101" pitchFamily="66" charset="0"/>
              </a:rPr>
              <a:t>Carimbó</a:t>
            </a:r>
            <a:endParaRPr lang="pt-BR" sz="2000" b="1" dirty="0" smtClean="0">
              <a:solidFill>
                <a:schemeClr val="bg1"/>
              </a:solidFill>
              <a:latin typeface="Lucida Calligraphy" panose="03010101010101010101" pitchFamily="66" charset="0"/>
            </a:endParaRPr>
          </a:p>
          <a:p>
            <a:r>
              <a:rPr lang="pt-BR" sz="20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doroteiagomes06@gmail.com</a:t>
            </a:r>
          </a:p>
          <a:p>
            <a:r>
              <a:rPr lang="pt-BR" sz="2400" b="1" dirty="0" smtClean="0">
                <a:solidFill>
                  <a:schemeClr val="bg1"/>
                </a:solidFill>
                <a:latin typeface="Lucidacalligrapp"/>
                <a:hlinkClick r:id="rId4"/>
              </a:rPr>
              <a:t>www.doroteiagomes.recantodasletras.combr</a:t>
            </a:r>
            <a:endParaRPr lang="pt-BR" sz="2400" b="1" dirty="0" smtClean="0">
              <a:solidFill>
                <a:schemeClr val="bg1"/>
              </a:solidFill>
              <a:latin typeface="Lucidacalligrapp"/>
            </a:endParaRPr>
          </a:p>
          <a:p>
            <a:endParaRPr lang="pt-BR" sz="2400" b="1" dirty="0" smtClean="0">
              <a:solidFill>
                <a:schemeClr val="bg1"/>
              </a:solidFill>
              <a:latin typeface="Lucidacalligrapp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latin typeface="Lucidacalligrapp"/>
              </a:rPr>
              <a:t> </a:t>
            </a:r>
            <a:r>
              <a:rPr lang="pt-BR" sz="2400" b="1" dirty="0" smtClean="0">
                <a:solidFill>
                  <a:schemeClr val="bg1"/>
                </a:solidFill>
                <a:latin typeface="Lucidacalligrapp"/>
                <a:hlinkClick r:id="rId5"/>
              </a:rPr>
              <a:t>www.sergrasan.com/doroteiagomesslides</a:t>
            </a:r>
            <a:endParaRPr lang="pt-BR" sz="2400" b="1" dirty="0" smtClean="0">
              <a:solidFill>
                <a:schemeClr val="bg1"/>
              </a:solidFill>
              <a:latin typeface="Lucidacalligrapp"/>
            </a:endParaRPr>
          </a:p>
          <a:p>
            <a:endParaRPr lang="pt-BR" sz="2400" b="1" dirty="0" smtClean="0">
              <a:solidFill>
                <a:schemeClr val="bg1"/>
              </a:solidFill>
              <a:latin typeface="Lucidacalligrapp"/>
            </a:endParaRPr>
          </a:p>
          <a:p>
            <a:endParaRPr lang="pt-BR" sz="2400" b="1" dirty="0">
              <a:solidFill>
                <a:schemeClr val="bg1"/>
              </a:solidFill>
              <a:latin typeface="Lucidacalligrapp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627418" y="7758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081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3000">
        <p14:pan dir="u"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 ROSAS E A VIDA BY DOROTÉIA GOMES</Template>
  <TotalTime>16</TotalTime>
  <Words>320</Words>
  <Application>Microsoft Office PowerPoint</Application>
  <PresentationFormat>Widescreen</PresentationFormat>
  <Paragraphs>69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Lucida Calligraphy</vt:lpstr>
      <vt:lpstr>Lucidacalligrapp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música “Pout Pourri  de Carimbó”  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2014-09-25T01:40:22Z</dcterms:created>
  <dcterms:modified xsi:type="dcterms:W3CDTF">2014-09-25T01:56:30Z</dcterms:modified>
</cp:coreProperties>
</file>