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68" r:id="rId2"/>
  </p:sldMasterIdLst>
  <p:notesMasterIdLst>
    <p:notesMasterId r:id="rId14"/>
  </p:notesMasterIdLst>
  <p:sldIdLst>
    <p:sldId id="267" r:id="rId3"/>
    <p:sldId id="257" r:id="rId4"/>
    <p:sldId id="268" r:id="rId5"/>
    <p:sldId id="269" r:id="rId6"/>
    <p:sldId id="260" r:id="rId7"/>
    <p:sldId id="261" r:id="rId8"/>
    <p:sldId id="262" r:id="rId9"/>
    <p:sldId id="270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HrQBZBRM9Rf04nZSyGxGw==" hashData="2UEIjSH0u6ZjDV/RlPW8sYhjhPhKkqCvs1ZV7Jr/7W/gLTmTfmx9yAybYRTeLil41bsLL1SybOAVYfkVhl1wY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76800" autoAdjust="0"/>
  </p:normalViewPr>
  <p:slideViewPr>
    <p:cSldViewPr>
      <p:cViewPr varScale="1">
        <p:scale>
          <a:sx n="81" d="100"/>
          <a:sy n="81" d="100"/>
        </p:scale>
        <p:origin x="102" y="6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BB4E2-DBBC-45E3-A381-5851CDDC2517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07C7B1-2493-41BD-9BC3-C722BD499C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814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7C7B1-2493-41BD-9BC3-C722BD499C09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7764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1" name="Oval 55"/>
          <p:cNvSpPr>
            <a:spLocks noChangeArrowheads="1"/>
          </p:cNvSpPr>
          <p:nvPr/>
        </p:nvSpPr>
        <p:spPr bwMode="auto">
          <a:xfrm>
            <a:off x="5638800" y="54102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9" name="Oval 53"/>
          <p:cNvSpPr>
            <a:spLocks noChangeArrowheads="1"/>
          </p:cNvSpPr>
          <p:nvPr/>
        </p:nvSpPr>
        <p:spPr bwMode="auto">
          <a:xfrm>
            <a:off x="3352800" y="34290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5" name="Oval 49"/>
          <p:cNvSpPr>
            <a:spLocks noChangeArrowheads="1"/>
          </p:cNvSpPr>
          <p:nvPr/>
        </p:nvSpPr>
        <p:spPr bwMode="auto">
          <a:xfrm>
            <a:off x="4572000" y="36576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4" name="Oval 48"/>
          <p:cNvSpPr>
            <a:spLocks noChangeArrowheads="1"/>
          </p:cNvSpPr>
          <p:nvPr/>
        </p:nvSpPr>
        <p:spPr bwMode="auto">
          <a:xfrm>
            <a:off x="4419600" y="35052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6" name="Oval 50"/>
          <p:cNvSpPr>
            <a:spLocks noChangeArrowheads="1"/>
          </p:cNvSpPr>
          <p:nvPr/>
        </p:nvSpPr>
        <p:spPr bwMode="auto">
          <a:xfrm>
            <a:off x="5791200" y="33528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7" name="Oval 41"/>
          <p:cNvSpPr>
            <a:spLocks noChangeArrowheads="1"/>
          </p:cNvSpPr>
          <p:nvPr/>
        </p:nvSpPr>
        <p:spPr bwMode="auto">
          <a:xfrm>
            <a:off x="4419600" y="19812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8" name="Oval 22"/>
          <p:cNvSpPr>
            <a:spLocks noChangeArrowheads="1"/>
          </p:cNvSpPr>
          <p:nvPr/>
        </p:nvSpPr>
        <p:spPr bwMode="auto">
          <a:xfrm>
            <a:off x="1524000" y="15240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9" name="Oval 23"/>
          <p:cNvSpPr>
            <a:spLocks noChangeArrowheads="1"/>
          </p:cNvSpPr>
          <p:nvPr/>
        </p:nvSpPr>
        <p:spPr bwMode="auto">
          <a:xfrm>
            <a:off x="1676400" y="16764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1" name="Oval 25"/>
          <p:cNvSpPr>
            <a:spLocks noChangeArrowheads="1"/>
          </p:cNvSpPr>
          <p:nvPr/>
        </p:nvSpPr>
        <p:spPr bwMode="auto">
          <a:xfrm>
            <a:off x="1981200" y="19812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2" name="Oval 26"/>
          <p:cNvSpPr>
            <a:spLocks noChangeArrowheads="1"/>
          </p:cNvSpPr>
          <p:nvPr/>
        </p:nvSpPr>
        <p:spPr bwMode="auto">
          <a:xfrm>
            <a:off x="2133600" y="21336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1447800" y="3124200"/>
            <a:ext cx="990600" cy="12192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 algn="ctr"/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 algn="ctr">
            <a:solidFill>
              <a:srgbClr val="000080"/>
            </a:solidFill>
          </a:ln>
        </p:spPr>
        <p:txBody>
          <a:bodyPr anchor="ctr"/>
          <a:lstStyle>
            <a:lvl1pPr marL="0" indent="0" algn="ctr">
              <a:spcBef>
                <a:spcPct val="0"/>
              </a:spcBef>
              <a:buFontTx/>
              <a:buNone/>
              <a:defRPr sz="440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152400" y="1524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304800" y="3048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457200" y="4572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>
            <a:off x="762000" y="7620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>
            <a:off x="1066800" y="10668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7" name="Oval 21"/>
          <p:cNvSpPr>
            <a:spLocks noChangeArrowheads="1"/>
          </p:cNvSpPr>
          <p:nvPr/>
        </p:nvSpPr>
        <p:spPr bwMode="auto">
          <a:xfrm>
            <a:off x="1371600" y="13716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0" name="Oval 24"/>
          <p:cNvSpPr>
            <a:spLocks noChangeArrowheads="1"/>
          </p:cNvSpPr>
          <p:nvPr/>
        </p:nvSpPr>
        <p:spPr bwMode="auto">
          <a:xfrm>
            <a:off x="1828800" y="18288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3" name="Oval 27"/>
          <p:cNvSpPr>
            <a:spLocks noChangeArrowheads="1"/>
          </p:cNvSpPr>
          <p:nvPr/>
        </p:nvSpPr>
        <p:spPr bwMode="auto">
          <a:xfrm>
            <a:off x="1752600" y="8382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4" name="Oval 28"/>
          <p:cNvSpPr>
            <a:spLocks noChangeArrowheads="1"/>
          </p:cNvSpPr>
          <p:nvPr/>
        </p:nvSpPr>
        <p:spPr bwMode="auto">
          <a:xfrm>
            <a:off x="1905000" y="9906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6" name="Oval 30"/>
          <p:cNvSpPr>
            <a:spLocks noChangeArrowheads="1"/>
          </p:cNvSpPr>
          <p:nvPr/>
        </p:nvSpPr>
        <p:spPr bwMode="auto">
          <a:xfrm>
            <a:off x="2743200" y="3048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7" name="Oval 31"/>
          <p:cNvSpPr>
            <a:spLocks noChangeArrowheads="1"/>
          </p:cNvSpPr>
          <p:nvPr/>
        </p:nvSpPr>
        <p:spPr bwMode="auto">
          <a:xfrm>
            <a:off x="2895600" y="4572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9" name="Oval 33"/>
          <p:cNvSpPr>
            <a:spLocks noChangeArrowheads="1"/>
          </p:cNvSpPr>
          <p:nvPr/>
        </p:nvSpPr>
        <p:spPr bwMode="auto">
          <a:xfrm>
            <a:off x="3200400" y="7620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0" name="Oval 34"/>
          <p:cNvSpPr>
            <a:spLocks noChangeArrowheads="1"/>
          </p:cNvSpPr>
          <p:nvPr/>
        </p:nvSpPr>
        <p:spPr bwMode="auto">
          <a:xfrm>
            <a:off x="3352800" y="9144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2" name="Oval 36"/>
          <p:cNvSpPr>
            <a:spLocks noChangeArrowheads="1"/>
          </p:cNvSpPr>
          <p:nvPr/>
        </p:nvSpPr>
        <p:spPr bwMode="auto">
          <a:xfrm>
            <a:off x="3657600" y="12192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3" name="Oval 37"/>
          <p:cNvSpPr>
            <a:spLocks noChangeArrowheads="1"/>
          </p:cNvSpPr>
          <p:nvPr/>
        </p:nvSpPr>
        <p:spPr bwMode="auto">
          <a:xfrm>
            <a:off x="3810000" y="13716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4" name="Oval 38"/>
          <p:cNvSpPr>
            <a:spLocks noChangeArrowheads="1"/>
          </p:cNvSpPr>
          <p:nvPr/>
        </p:nvSpPr>
        <p:spPr bwMode="auto">
          <a:xfrm>
            <a:off x="3962400" y="15240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2" name="Oval 56"/>
          <p:cNvSpPr>
            <a:spLocks noChangeArrowheads="1"/>
          </p:cNvSpPr>
          <p:nvPr/>
        </p:nvSpPr>
        <p:spPr bwMode="auto">
          <a:xfrm>
            <a:off x="5943600" y="57150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4" name="Oval 58"/>
          <p:cNvSpPr>
            <a:spLocks noChangeArrowheads="1"/>
          </p:cNvSpPr>
          <p:nvPr/>
        </p:nvSpPr>
        <p:spPr bwMode="auto">
          <a:xfrm>
            <a:off x="6324600" y="60960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5" name="Oval 59"/>
          <p:cNvSpPr>
            <a:spLocks noChangeArrowheads="1"/>
          </p:cNvSpPr>
          <p:nvPr/>
        </p:nvSpPr>
        <p:spPr bwMode="auto">
          <a:xfrm>
            <a:off x="6629400" y="6400800"/>
            <a:ext cx="2286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6" name="Oval 60"/>
          <p:cNvSpPr>
            <a:spLocks noChangeArrowheads="1"/>
          </p:cNvSpPr>
          <p:nvPr/>
        </p:nvSpPr>
        <p:spPr bwMode="auto">
          <a:xfrm>
            <a:off x="8534400" y="0"/>
            <a:ext cx="6096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7" name="Oval 61"/>
          <p:cNvSpPr>
            <a:spLocks noChangeArrowheads="1"/>
          </p:cNvSpPr>
          <p:nvPr/>
        </p:nvSpPr>
        <p:spPr bwMode="auto">
          <a:xfrm>
            <a:off x="8534400" y="990600"/>
            <a:ext cx="6096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8" name="Oval 62"/>
          <p:cNvSpPr>
            <a:spLocks noChangeArrowheads="1"/>
          </p:cNvSpPr>
          <p:nvPr/>
        </p:nvSpPr>
        <p:spPr bwMode="auto">
          <a:xfrm>
            <a:off x="8534400" y="1981200"/>
            <a:ext cx="6096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9" name="Oval 63"/>
          <p:cNvSpPr>
            <a:spLocks noChangeArrowheads="1"/>
          </p:cNvSpPr>
          <p:nvPr/>
        </p:nvSpPr>
        <p:spPr bwMode="auto">
          <a:xfrm>
            <a:off x="8534400" y="2971800"/>
            <a:ext cx="6096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40042E-6 L 0.58333 -3.40042E-6 " pathEditMode="relative" ptsTypes="AA">
                                      <p:cBhvr>
                                        <p:cTn id="6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33400" y="19050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724400" y="19050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86550" y="274638"/>
            <a:ext cx="2076450" cy="61563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76950" cy="61563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 shadeToTitle="1">
        <a:gradFill rotWithShape="0">
          <a:gsLst>
            <a:gs pos="0">
              <a:srgbClr val="5F5F5F"/>
            </a:gs>
            <a:gs pos="100000">
              <a:srgbClr val="5F5F5F">
                <a:gamma/>
                <a:shade val="46275"/>
                <a:invGamma/>
              </a:srgb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8534400" y="0"/>
            <a:ext cx="6096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8534400" y="990600"/>
            <a:ext cx="6096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8534400" y="1981200"/>
            <a:ext cx="6096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8534400" y="2971800"/>
            <a:ext cx="6096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solidFill>
            <a:srgbClr val="FFFFCC"/>
          </a:solidFill>
          <a:ln w="3810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905000"/>
            <a:ext cx="8229600" cy="4525963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D9F18F9B-1203-4015-BA55-2038C2E28A55}" type="datetimeFigureOut">
              <a:rPr lang="pt-BR" smtClean="0"/>
              <a:t>14/11/2013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F20BE918-F469-4C50-97A0-665234A2581B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31.gif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52736"/>
            <a:ext cx="9144000" cy="512306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6" y="1052736"/>
            <a:ext cx="9164506" cy="512306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116632"/>
            <a:ext cx="94330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u="sng" dirty="0">
                <a:solidFill>
                  <a:srgbClr val="FF0000"/>
                </a:solidFill>
                <a:latin typeface="Algerian" pitchFamily="82" charset="0"/>
              </a:rPr>
              <a:t>APRENDI COM O PASSAR DO TEMPO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816" y="6196788"/>
            <a:ext cx="1224136" cy="66121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07504" y="6313796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b="1" dirty="0">
                <a:latin typeface="Algerian" pitchFamily="82" charset="0"/>
                <a:cs typeface="Aharoni" pitchFamily="2" charset="-79"/>
              </a:rPr>
              <a:t>SIDNEI CALHEIROS </a:t>
            </a:r>
            <a:r>
              <a:rPr lang="pt-BR" sz="1400" b="1" dirty="0">
                <a:solidFill>
                  <a:srgbClr val="FFFF00"/>
                </a:solidFill>
                <a:latin typeface="Algerian" pitchFamily="82" charset="0"/>
                <a:cs typeface="Aharoni" pitchFamily="2" charset="-79"/>
              </a:rPr>
              <a:t>(Aprendiz</a:t>
            </a:r>
            <a:r>
              <a:rPr lang="pt-BR" sz="1400" b="1" dirty="0">
                <a:solidFill>
                  <a:srgbClr val="FFFF00"/>
                </a:solidFill>
              </a:rPr>
              <a:t>)</a:t>
            </a:r>
          </a:p>
          <a:p>
            <a:r>
              <a:rPr lang="pt-BR" sz="1400" b="1" dirty="0">
                <a:latin typeface="Aharoni" pitchFamily="2" charset="-79"/>
                <a:cs typeface="Aharoni" pitchFamily="2" charset="-79"/>
              </a:rPr>
              <a:t>sidnei.cafe@hotmail.com</a:t>
            </a:r>
          </a:p>
        </p:txBody>
      </p:sp>
      <p:sp>
        <p:nvSpPr>
          <p:cNvPr id="7" name="Retângulo 6"/>
          <p:cNvSpPr/>
          <p:nvPr/>
        </p:nvSpPr>
        <p:spPr>
          <a:xfrm>
            <a:off x="5580113" y="6300974"/>
            <a:ext cx="4067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b="1" dirty="0">
                <a:latin typeface="Algerian" pitchFamily="82" charset="0"/>
              </a:rPr>
              <a:t>DOROTÉIA GOMES </a:t>
            </a:r>
            <a:r>
              <a:rPr lang="pt-BR" sz="1400" b="1" dirty="0">
                <a:solidFill>
                  <a:srgbClr val="FFFF00"/>
                </a:solidFill>
                <a:latin typeface="Algerian" pitchFamily="82" charset="0"/>
              </a:rPr>
              <a:t>(Orientadora)</a:t>
            </a:r>
          </a:p>
          <a:p>
            <a:r>
              <a:rPr lang="pt-BR" sz="1400" dirty="0">
                <a:latin typeface="Aharoni" pitchFamily="2" charset="-79"/>
                <a:cs typeface="Aharoni" pitchFamily="2" charset="-79"/>
              </a:rPr>
              <a:t>doroteiagomes06@gmail.com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283969" y="6176523"/>
            <a:ext cx="1252422" cy="66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50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>
        <p:sndAc>
          <p:stSnd loop="1">
            <p:snd r:embed="rId2" name="Billy Joel   Honesty.wav"/>
          </p:stSnd>
        </p:sndAc>
      </p:transition>
    </mc:Choice>
    <mc:Fallback xmlns="">
      <p:transition spd="slow" advClick="0" advTm="24000">
        <p:sndAc>
          <p:stSnd loop="1">
            <p:snd r:embed="rId7" name="Billy Joel   Hones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8.33333E-7 0.02801 C 0.00833 0.01389 0.01684 -0.00116 0.02535 -0.02037 C 0.04792 -0.07523 0.05399 -0.12824 0.03733 -0.13658 C 0.02049 -0.14653 -0.01198 -0.10764 -0.03472 -0.05371 C -0.04688 -0.02454 -0.05399 0.00301 -0.0566 0.02361 C -0.06007 0.04051 -0.06111 0.05717 -0.06111 0.07639 C -0.06111 0.13842 -0.04566 0.19004 -0.02743 0.19004 C -0.00955 0.19004 0.00608 0.13842 0.00608 0.07639 C 0.00608 0.04722 0.0026 0.01944 -0.00347 0.00023 C -0.00608 -0.01644 -0.01198 -0.03426 -0.01927 -0.05232 C -0.04323 -0.10764 -0.0757 -0.14653 -0.09254 -0.13658 C -0.1092 -0.12685 -0.10313 -0.07523 -0.07917 -0.01921 C -0.06962 0.00694 -0.0566 0.0294 -0.04323 0.04467 C -0.03351 0.05856 -0.02274 0.07083 -0.00833 0.08356 C 0.0349 0.12338 0.07795 0.14097 0.0901 0.12477 C 0.10104 0.10833 0.07708 0.0625 0.03368 0.02361 C 0.01562 0.00694 -0.00347 -0.00533 -0.01927 -0.01366 C -0.03351 -0.02222 -0.05174 -0.02871 -0.07083 -0.03287 C -0.12361 -0.04653 -0.16927 -0.04259 -0.17274 -0.02037 C -0.1776 0.00023 -0.13802 0.02801 -0.08524 0.0419 C -0.06111 0.04722 -0.03837 0.05023 -0.02049 0.04884 C -0.00469 0.04884 0.01198 0.04606 0.03003 0.0419 C 0.08281 0.02801 0.12257 -0.00116 0.11753 -0.02222 C 0.11406 -0.04259 0.0684 -0.04838 0.01562 -0.03426 C -0.00955 -0.02755 -0.03247 -0.01806 -0.04792 -0.00671 C -0.06111 0.00162 -0.07448 0.01111 -0.08889 0.02361 C -0.13108 0.06389 -0.15625 0.10833 -0.1441 0.12477 C -0.13316 0.14097 -0.08889 0.12338 -0.04688 0.08472 C -0.02656 0.06528 -0.00955 0.04606 8.33333E-7 0.02801 Z " pathEditMode="relative" rAng="0" ptsTypes="AAAAAAAAAAAAAAAAAAAAAAAAAAA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600"/>
                            </p:stCondLst>
                            <p:childTnLst>
                              <p:par>
                                <p:cTn id="1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6" y="0"/>
            <a:ext cx="5616624" cy="68580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652121" y="188640"/>
            <a:ext cx="349188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Certo dia, um professor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Entrou </a:t>
            </a:r>
            <a:r>
              <a:rPr lang="pt-BR" sz="2000" b="1" dirty="0">
                <a:solidFill>
                  <a:srgbClr val="FFFF00"/>
                </a:solidFill>
                <a:latin typeface="Algerian" pitchFamily="82" charset="0"/>
              </a:rPr>
              <a:t>n</a:t>
            </a:r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a sala de aula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E disse aos alunos para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Se prepararem para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Uma prova relâmpago.</a:t>
            </a:r>
          </a:p>
          <a:p>
            <a:pPr algn="ctr"/>
            <a:endParaRPr lang="pt-BR" sz="2000" b="1" dirty="0">
              <a:solidFill>
                <a:srgbClr val="FFFF00"/>
              </a:solidFill>
              <a:latin typeface="Algerian" pitchFamily="82" charset="0"/>
            </a:endParaRPr>
          </a:p>
          <a:p>
            <a:pPr algn="ctr"/>
            <a:endParaRPr lang="pt-BR" sz="2000" b="1" dirty="0" smtClean="0">
              <a:solidFill>
                <a:srgbClr val="FFFF00"/>
              </a:solidFill>
              <a:latin typeface="Algerian" pitchFamily="82" charset="0"/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Todos se sentiram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Assustados com o 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Teste que viria.</a:t>
            </a:r>
          </a:p>
          <a:p>
            <a:pPr algn="ctr"/>
            <a:endParaRPr lang="pt-BR" sz="2000" b="1" dirty="0">
              <a:solidFill>
                <a:srgbClr val="FFFF00"/>
              </a:solidFill>
              <a:latin typeface="Algerian" pitchFamily="82" charset="0"/>
            </a:endParaRPr>
          </a:p>
          <a:p>
            <a:pPr algn="ctr"/>
            <a:endParaRPr lang="pt-BR" sz="2000" b="1" dirty="0" smtClean="0">
              <a:solidFill>
                <a:srgbClr val="FFFF00"/>
              </a:solidFill>
              <a:latin typeface="Algerian" pitchFamily="82" charset="0"/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O professor entregou,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Então, a folha com a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Prova virada para baixo,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lgerian" pitchFamily="82" charset="0"/>
              </a:rPr>
              <a:t>Como era de costume...</a:t>
            </a:r>
            <a:endParaRPr lang="pt-BR" sz="2000" b="1" dirty="0">
              <a:solidFill>
                <a:srgbClr val="FFFF00"/>
              </a:solidFill>
              <a:latin typeface="Algerian" pitchFamily="82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8144" y="5513175"/>
            <a:ext cx="3096344" cy="122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67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5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5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3208" y="-297"/>
            <a:ext cx="10510415" cy="685859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957">
            <a:off x="909281" y="609164"/>
            <a:ext cx="7577087" cy="547260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618">
            <a:off x="1865807" y="1223956"/>
            <a:ext cx="5647959" cy="415514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618">
            <a:off x="2329951" y="1481167"/>
            <a:ext cx="4484098" cy="364072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0068">
            <a:off x="2913437" y="1839042"/>
            <a:ext cx="3445505" cy="2833363"/>
          </a:xfrm>
          <a:prstGeom prst="rect">
            <a:avLst/>
          </a:prstGeom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575555" y="0"/>
            <a:ext cx="7992888" cy="1201741"/>
          </a:xfrm>
          <a:prstGeom prst="rect">
            <a:avLst/>
          </a:prstGeom>
          <a:gradFill rotWithShape="1">
            <a:gsLst>
              <a:gs pos="33000">
                <a:srgbClr val="7030A0"/>
              </a:gs>
              <a:gs pos="87000">
                <a:srgbClr val="FF0000"/>
              </a:gs>
              <a:gs pos="68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ctr"/>
            <a:r>
              <a:rPr lang="pt-BR" sz="2000" b="1" dirty="0">
                <a:solidFill>
                  <a:srgbClr val="FFFF00"/>
                </a:solidFill>
                <a:latin typeface="Algerian" pitchFamily="82" charset="0"/>
                <a:cs typeface="Aharoni" pitchFamily="2" charset="-79"/>
              </a:rPr>
              <a:t>Quando puderam ver, para surpresa de todos ,não havia</a:t>
            </a:r>
          </a:p>
          <a:p>
            <a:pPr algn="ctr"/>
            <a:r>
              <a:rPr lang="pt-BR" sz="2000" b="1" dirty="0">
                <a:solidFill>
                  <a:srgbClr val="FFFF00"/>
                </a:solidFill>
                <a:latin typeface="Algerian" pitchFamily="82" charset="0"/>
                <a:cs typeface="Aharoni" pitchFamily="2" charset="-79"/>
              </a:rPr>
              <a:t>uma só pergunta ou texto, apenas um ponto negro no</a:t>
            </a:r>
          </a:p>
          <a:p>
            <a:pPr algn="ctr"/>
            <a:r>
              <a:rPr lang="pt-BR" sz="2000" b="1" dirty="0">
                <a:solidFill>
                  <a:srgbClr val="FFFF00"/>
                </a:solidFill>
                <a:latin typeface="Algerian" pitchFamily="82" charset="0"/>
                <a:cs typeface="Aharoni" pitchFamily="2" charset="-79"/>
              </a:rPr>
              <a:t>meio da folha.</a:t>
            </a:r>
          </a:p>
        </p:txBody>
      </p:sp>
      <p:sp>
        <p:nvSpPr>
          <p:cNvPr id="9" name="Elipse 8"/>
          <p:cNvSpPr/>
          <p:nvPr/>
        </p:nvSpPr>
        <p:spPr>
          <a:xfrm>
            <a:off x="4572000" y="5157192"/>
            <a:ext cx="1152128" cy="124735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10" name="Oval 6" descr="pat021"/>
          <p:cNvSpPr>
            <a:spLocks noChangeArrowheads="1"/>
          </p:cNvSpPr>
          <p:nvPr/>
        </p:nvSpPr>
        <p:spPr bwMode="auto">
          <a:xfrm>
            <a:off x="1691680" y="4376165"/>
            <a:ext cx="7356382" cy="2315067"/>
          </a:xfrm>
          <a:prstGeom prst="ellipse">
            <a:avLst/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PencilSketch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123825" cmpd="tri">
            <a:pattFill prst="sphere">
              <a:fgClr>
                <a:schemeClr val="tx1"/>
              </a:fgClr>
              <a:bgClr>
                <a:srgbClr val="865900"/>
              </a:bgClr>
            </a:patt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0" algn="ctr">
              <a:buNone/>
            </a:pPr>
            <a:r>
              <a:rPr lang="pt-BR" b="1" dirty="0">
                <a:solidFill>
                  <a:schemeClr val="bg1"/>
                </a:solidFill>
                <a:latin typeface="Algerian" pitchFamily="82" charset="0"/>
                <a:cs typeface="Aharoni" pitchFamily="2" charset="-79"/>
              </a:rPr>
              <a:t>O professor, analisando a expressão de todos disse:</a:t>
            </a:r>
          </a:p>
          <a:p>
            <a:pPr lvl="0" algn="ctr">
              <a:buNone/>
            </a:pPr>
            <a:endParaRPr lang="pt-BR" b="1" dirty="0">
              <a:solidFill>
                <a:schemeClr val="bg1"/>
              </a:solidFill>
              <a:latin typeface="Algerian" pitchFamily="82" charset="0"/>
              <a:cs typeface="Aharoni" pitchFamily="2" charset="-79"/>
            </a:endParaRPr>
          </a:p>
          <a:p>
            <a:pPr lvl="0" algn="ctr">
              <a:buNone/>
            </a:pPr>
            <a:r>
              <a:rPr lang="pt-BR" b="1" dirty="0">
                <a:solidFill>
                  <a:schemeClr val="bg1"/>
                </a:solidFill>
                <a:latin typeface="Algerian" pitchFamily="82" charset="0"/>
                <a:cs typeface="Aharoni" pitchFamily="2" charset="-79"/>
              </a:rPr>
              <a:t>Agora vocês vão escrever um texto sobre o que</a:t>
            </a:r>
          </a:p>
          <a:p>
            <a:pPr lvl="0" algn="ctr">
              <a:buNone/>
            </a:pPr>
            <a:r>
              <a:rPr lang="pt-BR" b="1" dirty="0">
                <a:solidFill>
                  <a:schemeClr val="bg1"/>
                </a:solidFill>
                <a:latin typeface="Algerian" pitchFamily="82" charset="0"/>
                <a:cs typeface="Aharoni" pitchFamily="2" charset="-79"/>
              </a:rPr>
              <a:t>Está vendo.</a:t>
            </a:r>
          </a:p>
        </p:txBody>
      </p:sp>
    </p:spTree>
    <p:extLst>
      <p:ext uri="{BB962C8B-B14F-4D97-AF65-F5344CB8AC3E}">
        <p14:creationId xmlns:p14="http://schemas.microsoft.com/office/powerpoint/2010/main" val="240690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618 -0.4037 C -0.48871 -0.4206 -0.46128 -0.43611 -0.45174 -0.43611 C -0.3908 -0.43611 -0.32847 -0.18009 -0.32847 0.07709 C -0.32847 -0.05277 -0.29739 -0.18009 -0.26788 -0.18009 C -0.23663 -0.18009 -0.20677 -0.05069 -0.20677 0.07709 C -0.20677 0.0132 -0.19114 -0.05277 -0.17569 -0.05277 C -0.16007 -0.05277 -0.14444 0.01088 -0.14444 0.07709 C -0.14444 0.04375 -0.13646 0.0132 -0.12899 0.0132 C -0.12083 0.0132 -0.11319 0.04584 -0.11319 0.07709 C -0.11319 0.05996 -0.10903 0.04375 -0.10521 0.04375 C -0.10312 0.04375 -0.09722 0.06042 -0.09722 0.07709 C -0.09722 0.06875 -0.09566 0.05996 -0.0934 0.05996 C -0.0934 0.06158 -0.08941 0.06829 -0.08941 0.07709 C -0.08941 0.07223 -0.08941 0.06875 -0.08733 0.06875 C -0.08733 0.07037 -0.08542 0.07292 -0.08542 0.07709 C -0.08542 0.07454 -0.08542 0.07223 -0.08542 0.07037 C -0.08351 0.07037 -0.08351 0.07223 -0.08351 0.07454 C -0.08108 0.07454 -0.08108 0.07292 -0.08108 0.07037 C -0.07882 0.07037 -0.07882 0.07223 -0.07882 0.07454 " pathEditMode="relative" rAng="0" ptsTypes="AAAAAAAAAAAAAAAAAAA">
                                      <p:cBhvr>
                                        <p:cTn id="6" dur="5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68" y="2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750"/>
                            </p:stCondLst>
                            <p:childTnLst>
                              <p:par>
                                <p:cTn id="8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04722 -0.3638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-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75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750"/>
                            </p:stCondLst>
                            <p:childTnLst>
                              <p:par>
                                <p:cTn id="1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45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95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0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6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8300"/>
                            </p:stCondLst>
                            <p:childTnLst>
                              <p:par>
                                <p:cTn id="7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2900"/>
                            </p:stCondLst>
                            <p:childTnLst>
                              <p:par>
                                <p:cTn id="8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9" grpId="1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6"/>
            <a:ext cx="9144000" cy="685785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851" y="-99392"/>
            <a:ext cx="9152851" cy="6957392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98887" y="0"/>
            <a:ext cx="8537374" cy="1196752"/>
          </a:xfrm>
          <a:prstGeom prst="rect">
            <a:avLst/>
          </a:prstGeom>
          <a:gradFill rotWithShape="1">
            <a:gsLst>
              <a:gs pos="70000">
                <a:srgbClr val="BB5614"/>
              </a:gs>
              <a:gs pos="71000">
                <a:srgbClr val="DD811E"/>
              </a:gs>
              <a:gs pos="21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755576" y="0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atin typeface="Arial Black" pitchFamily="34" charset="0"/>
              </a:rPr>
              <a:t>TODOS OS ALUNOS, CONFUSOS, COMEÇARAM A</a:t>
            </a:r>
          </a:p>
          <a:p>
            <a:r>
              <a:rPr lang="pt-BR" b="1" dirty="0">
                <a:latin typeface="Arial Black" pitchFamily="34" charset="0"/>
              </a:rPr>
              <a:t>DIFÍCIL TAREFA. TERMINADO O TEMPO, O PROFESSOR</a:t>
            </a:r>
          </a:p>
          <a:p>
            <a:r>
              <a:rPr lang="pt-BR" b="1" dirty="0">
                <a:latin typeface="Arial Black" pitchFamily="34" charset="0"/>
              </a:rPr>
              <a:t>RECOLHEU AS FOLHAS, COLOCOU-SE NA FRENTE DA</a:t>
            </a:r>
          </a:p>
          <a:p>
            <a:r>
              <a:rPr lang="pt-BR" b="1" dirty="0">
                <a:latin typeface="Arial Black" pitchFamily="34" charset="0"/>
              </a:rPr>
              <a:t>TURMA E COMEÇOU A LER AS REDAÇÕES EM VOZ ALTA</a:t>
            </a:r>
            <a:r>
              <a:rPr lang="pt-BR" dirty="0">
                <a:latin typeface="Arial Black" panose="020B0A040201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565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7452321" y="1340768"/>
            <a:ext cx="169168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Todos,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Sem exceção,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Definiram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O ponto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Negro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Tentando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Dar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Explicações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Por sua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Presença 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No centro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Da folha.</a:t>
            </a:r>
          </a:p>
          <a:p>
            <a:endParaRPr lang="pt-BR" b="1" i="1" dirty="0">
              <a:solidFill>
                <a:srgbClr val="FFFF00"/>
              </a:solidFill>
              <a:latin typeface="Algerian" pitchFamily="82" charset="0"/>
            </a:endParaRP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Após ler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Todas, com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A sala em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Silêncio,</a:t>
            </a:r>
          </a:p>
          <a:p>
            <a:r>
              <a:rPr lang="pt-BR" b="1" i="1" dirty="0" smtClean="0">
                <a:solidFill>
                  <a:srgbClr val="FFFF00"/>
                </a:solidFill>
                <a:latin typeface="Algerian" pitchFamily="82" charset="0"/>
              </a:rPr>
              <a:t>Ele disse</a:t>
            </a:r>
            <a:r>
              <a:rPr lang="pt-BR" dirty="0">
                <a:solidFill>
                  <a:srgbClr val="FFFF00"/>
                </a:solidFill>
              </a:rPr>
              <a:t>:</a:t>
            </a:r>
            <a:endParaRPr lang="pt-BR" dirty="0" smtClean="0">
              <a:solidFill>
                <a:srgbClr val="FFFF00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524328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1" y="332656"/>
            <a:ext cx="6984775" cy="626469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584684"/>
            <a:ext cx="6336704" cy="568863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872716"/>
            <a:ext cx="5832648" cy="511256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1232756"/>
            <a:ext cx="475252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4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2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0"/>
                            </p:stCondLst>
                            <p:childTnLst>
                              <p:par>
                                <p:cTn id="3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900"/>
                            </p:stCondLst>
                            <p:childTnLst>
                              <p:par>
                                <p:cTn id="3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5496" y="115581"/>
            <a:ext cx="9001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latin typeface="Algerian" pitchFamily="82" charset="0"/>
              </a:rPr>
              <a:t>Esse teste não será para nota, apenas serve de aprendizado</a:t>
            </a:r>
          </a:p>
          <a:p>
            <a:r>
              <a:rPr lang="pt-BR" sz="2000" b="1" dirty="0">
                <a:latin typeface="Algerian" pitchFamily="82" charset="0"/>
              </a:rPr>
              <a:t>p</a:t>
            </a:r>
            <a:r>
              <a:rPr lang="pt-BR" sz="2000" b="1" dirty="0" smtClean="0">
                <a:latin typeface="Algerian" pitchFamily="82" charset="0"/>
              </a:rPr>
              <a:t>ara todos nós. Ninguém falou sobre a folha em branco.</a:t>
            </a:r>
          </a:p>
          <a:p>
            <a:r>
              <a:rPr lang="pt-BR" sz="2000" b="1" dirty="0" smtClean="0">
                <a:latin typeface="Algerian" pitchFamily="82" charset="0"/>
              </a:rPr>
              <a:t>Todos centralizaram suas atenções no ponto negro</a:t>
            </a:r>
            <a:r>
              <a:rPr lang="pt-BR" sz="2000" dirty="0" smtClean="0">
                <a:latin typeface="Algerian" pitchFamily="82" charset="0"/>
              </a:rPr>
              <a:t>.</a:t>
            </a: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08243"/>
            <a:ext cx="879716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29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156175" y="0"/>
            <a:ext cx="2808313" cy="5205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ASSIM ACONTECE EM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NOSSAS VIDAS.</a:t>
            </a:r>
          </a:p>
          <a:p>
            <a:pPr algn="ctr"/>
            <a:endParaRPr lang="pt-BR" b="1" dirty="0"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TEMOS UMA FOLHA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EM BRANCO INTEIRA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PARA OBSERVAR,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APROVEITAR, MAS</a:t>
            </a:r>
          </a:p>
          <a:p>
            <a:pPr algn="ctr"/>
            <a:endParaRPr lang="pt-BR" b="1" dirty="0"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SEMPRE NOS  CENTRALIZAMOS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NOS PONTOS NEGROS.</a:t>
            </a:r>
          </a:p>
          <a:p>
            <a:pPr algn="ctr"/>
            <a:endParaRPr lang="pt-BR" b="1" dirty="0"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A VIDA É UM PRESENTE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DE DEUS, DADO A CADA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UM DE NÓS COM EXTREMO</a:t>
            </a: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lgerian" pitchFamily="82" charset="0"/>
              </a:rPr>
              <a:t>CARINHO E CUIDADO.</a:t>
            </a:r>
          </a:p>
          <a:p>
            <a:pPr algn="ctr"/>
            <a:endParaRPr lang="pt-BR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156176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156176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3" y="0"/>
            <a:ext cx="6143203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944" y="3231483"/>
            <a:ext cx="2419350" cy="1944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13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7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45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C 0.004 -0.0081 0.01806 -0.01597 0.02292 -0.01597 C 0.054 -0.01597 0.08594 0.10903 0.08594 0.23403 C 0.08594 0.17107 0.10191 0.10903 0.11702 0.10903 C 0.13299 0.10903 0.14809 0.17199 0.14809 0.23403 C 0.14809 0.20301 0.15608 0.17107 0.16407 0.17107 C 0.17205 0.17107 0.18004 0.20209 0.18004 0.23403 C 0.18004 0.21806 0.18403 0.20301 0.18802 0.20301 C 0.19202 0.20301 0.19601 0.21898 0.19601 0.23403 C 0.19601 0.22593 0.19809 0.21806 0.2 0.21806 C 0.20105 0.21806 0.204 0.22616 0.204 0.23403 C 0.204 0.2301 0.20504 0.22593 0.20608 0.22593 C 0.20608 0.22685 0.20816 0.22986 0.20816 0.23403 C 0.20816 0.23195 0.20816 0.2301 0.2092 0.2301 C 0.2092 0.23102 0.21025 0.23218 0.21025 0.23403 C 0.21025 0.2331 0.21025 0.23195 0.21025 0.23102 C 0.21129 0.23102 0.21129 0.23195 0.21129 0.2331 C 0.21233 0.2331 0.21233 0.23218 0.21233 0.23102 C 0.21337 0.23102 0.21337 0.23195 0.21337 0.2331 " pathEditMode="relative" rAng="0" ptsTypes="AAAAAAAAAAAAAAAAAAA">
                                      <p:cBhvr>
                                        <p:cTn id="35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60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8760"/>
            <a:ext cx="9144000" cy="432048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8760"/>
            <a:ext cx="9144000" cy="432048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827584" y="116632"/>
            <a:ext cx="741682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i="1" dirty="0">
                <a:solidFill>
                  <a:srgbClr val="FFFF00"/>
                </a:solidFill>
                <a:latin typeface="Algerian" pitchFamily="82" charset="0"/>
              </a:rPr>
              <a:t>Temos motivo para comemorarmos sempre.</a:t>
            </a:r>
          </a:p>
          <a:p>
            <a:r>
              <a:rPr lang="pt-BR" b="1" i="1" dirty="0">
                <a:solidFill>
                  <a:srgbClr val="FFFF00"/>
                </a:solidFill>
                <a:latin typeface="Algerian" pitchFamily="82" charset="0"/>
              </a:rPr>
              <a:t>A </a:t>
            </a:r>
            <a:r>
              <a:rPr lang="pt-BR" sz="2000" b="1" i="1" dirty="0">
                <a:solidFill>
                  <a:srgbClr val="FFFF00"/>
                </a:solidFill>
                <a:latin typeface="Algerian" pitchFamily="82" charset="0"/>
              </a:rPr>
              <a:t>natureza</a:t>
            </a:r>
            <a:r>
              <a:rPr lang="pt-BR" b="1" i="1" dirty="0">
                <a:solidFill>
                  <a:srgbClr val="FFFF00"/>
                </a:solidFill>
                <a:latin typeface="Algerian" pitchFamily="82" charset="0"/>
              </a:rPr>
              <a:t> que se renova, os amigos que se</a:t>
            </a:r>
          </a:p>
          <a:p>
            <a:r>
              <a:rPr lang="pt-BR" b="1" i="1" dirty="0">
                <a:solidFill>
                  <a:srgbClr val="FFFF00"/>
                </a:solidFill>
                <a:latin typeface="Algerian" pitchFamily="82" charset="0"/>
              </a:rPr>
              <a:t>fazem presentes, o emprego que nos dá sustento,</a:t>
            </a:r>
          </a:p>
          <a:p>
            <a:r>
              <a:rPr lang="pt-BR" b="1" i="1" dirty="0">
                <a:solidFill>
                  <a:srgbClr val="FFFF00"/>
                </a:solidFill>
                <a:latin typeface="Algerian" pitchFamily="82" charset="0"/>
              </a:rPr>
              <a:t>os milagres que diariamente presenciamos</a:t>
            </a:r>
            <a:r>
              <a:rPr lang="pt-BR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6" name="Retângulo 5"/>
          <p:cNvSpPr/>
          <p:nvPr/>
        </p:nvSpPr>
        <p:spPr>
          <a:xfrm>
            <a:off x="323528" y="5661248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lgerian" pitchFamily="82" charset="0"/>
              </a:rPr>
              <a:t>No entanto, insistimos em olhar apenas para o ponto negro.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lgerian" pitchFamily="82" charset="0"/>
              </a:rPr>
              <a:t>O problema de saúde que nos preocupa, a falta de dinheiro,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lgerian" pitchFamily="82" charset="0"/>
              </a:rPr>
              <a:t>o relacionamento difícil com um familiar, a decepção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lgerian" pitchFamily="82" charset="0"/>
              </a:rPr>
              <a:t>com um amigo.</a:t>
            </a:r>
          </a:p>
        </p:txBody>
      </p:sp>
    </p:spTree>
    <p:extLst>
      <p:ext uri="{BB962C8B-B14F-4D97-AF65-F5344CB8AC3E}">
        <p14:creationId xmlns:p14="http://schemas.microsoft.com/office/powerpoint/2010/main" val="144039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"/>
    </mc:Choice>
    <mc:Fallback xmlns="">
      <p:transition spd="slow"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-1" y="980728"/>
            <a:ext cx="2972263" cy="546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OS PONTO NEGROS</a:t>
            </a:r>
          </a:p>
          <a:p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SÃO MÍNIMOS EM</a:t>
            </a:r>
          </a:p>
          <a:p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COMPARAÇÃO COM</a:t>
            </a:r>
          </a:p>
          <a:p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TUDO AQUILO QUE</a:t>
            </a:r>
          </a:p>
          <a:p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TEMOS DIARIAMENTE.</a:t>
            </a:r>
          </a:p>
          <a:p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PENSE NISSO.</a:t>
            </a:r>
          </a:p>
          <a:p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TIRE OS OLHOS</a:t>
            </a:r>
          </a:p>
          <a:p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DOS PONTOS NEGROS</a:t>
            </a:r>
          </a:p>
          <a:p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DA SUA VIDA!!!</a:t>
            </a:r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0"/>
            <a:ext cx="6300192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0"/>
            <a:ext cx="6300192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2" y="-56762"/>
            <a:ext cx="2892769" cy="1092374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65304"/>
            <a:ext cx="2843808" cy="78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688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000"/>
    </mc:Choice>
    <mc:Fallback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2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6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7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004048" y="116632"/>
            <a:ext cx="38884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latin typeface="Algerian" pitchFamily="82" charset="0"/>
              </a:rPr>
              <a:t>   </a:t>
            </a:r>
          </a:p>
          <a:p>
            <a:pPr algn="ctr"/>
            <a:r>
              <a:rPr lang="pt-BR" dirty="0">
                <a:solidFill>
                  <a:srgbClr val="FFFF00"/>
                </a:solidFill>
              </a:rPr>
              <a:t> </a:t>
            </a:r>
            <a:r>
              <a:rPr lang="pt-BR" dirty="0" smtClean="0">
                <a:solidFill>
                  <a:srgbClr val="FFFF00"/>
                </a:solidFill>
              </a:rPr>
              <a:t>              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5" y="0"/>
            <a:ext cx="9144000" cy="695739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427984" y="910372"/>
            <a:ext cx="44644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latin typeface="Algerian" pitchFamily="82" charset="0"/>
              </a:rPr>
              <a:t>Aproveite cada benção, cada momento</a:t>
            </a:r>
          </a:p>
          <a:p>
            <a:pPr algn="ctr"/>
            <a:r>
              <a:rPr lang="pt-BR" dirty="0">
                <a:latin typeface="Algerian" pitchFamily="82" charset="0"/>
              </a:rPr>
              <a:t>que DEUS lhe dá.</a:t>
            </a:r>
          </a:p>
          <a:p>
            <a:pPr algn="ctr"/>
            <a:r>
              <a:rPr lang="pt-BR" dirty="0">
                <a:latin typeface="Algerian" pitchFamily="82" charset="0"/>
              </a:rPr>
              <a:t>Creia que, se hoje a folha tem mais pontos</a:t>
            </a:r>
          </a:p>
          <a:p>
            <a:pPr algn="ctr"/>
            <a:r>
              <a:rPr lang="pt-BR" dirty="0">
                <a:latin typeface="Algerian" pitchFamily="82" charset="0"/>
              </a:rPr>
              <a:t>negros, amanhã ela poderá estar mais</a:t>
            </a:r>
          </a:p>
          <a:p>
            <a:pPr algn="ctr"/>
            <a:r>
              <a:rPr lang="pt-BR" dirty="0">
                <a:latin typeface="Algerian" pitchFamily="82" charset="0"/>
              </a:rPr>
              <a:t>branca.</a:t>
            </a:r>
          </a:p>
          <a:p>
            <a:pPr algn="ctr"/>
            <a:endParaRPr lang="pt-BR" dirty="0">
              <a:latin typeface="Algerian" pitchFamily="82" charset="0"/>
            </a:endParaRPr>
          </a:p>
          <a:p>
            <a:pPr algn="ctr"/>
            <a:r>
              <a:rPr lang="pt-BR" dirty="0">
                <a:latin typeface="Algerian" pitchFamily="82" charset="0"/>
              </a:rPr>
              <a:t>        Tenha essa certeza, tranquilize-se</a:t>
            </a:r>
          </a:p>
          <a:p>
            <a:pPr algn="ctr"/>
            <a:r>
              <a:rPr lang="pt-BR" dirty="0">
                <a:latin typeface="Algerian" pitchFamily="82" charset="0"/>
              </a:rPr>
              <a:t>e seja muito</a:t>
            </a:r>
          </a:p>
          <a:p>
            <a:pPr algn="ctr"/>
            <a:r>
              <a:rPr lang="pt-BR" sz="3600" u="sng" dirty="0">
                <a:solidFill>
                  <a:srgbClr val="FFFF00"/>
                </a:solidFill>
                <a:latin typeface="Algerian" pitchFamily="82" charset="0"/>
              </a:rPr>
              <a:t>F E L I Z</a:t>
            </a:r>
            <a:r>
              <a:rPr lang="pt-BR" dirty="0">
                <a:solidFill>
                  <a:srgbClr val="FFFF00"/>
                </a:solidFill>
                <a:latin typeface="Algerian" pitchFamily="82" charset="0"/>
              </a:rPr>
              <a:t>!!!</a:t>
            </a:r>
          </a:p>
          <a:p>
            <a:pPr algn="ctr"/>
            <a:r>
              <a:rPr lang="pt-BR" dirty="0">
                <a:solidFill>
                  <a:schemeClr val="bg1"/>
                </a:solidFill>
                <a:latin typeface="Algerian" pitchFamily="82" charset="0"/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16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7092280" y="1412776"/>
            <a:ext cx="2051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b="1" dirty="0" smtClean="0">
              <a:solidFill>
                <a:srgbClr val="FFFF00"/>
              </a:solidFill>
            </a:endParaRPr>
          </a:p>
          <a:p>
            <a:pPr algn="ctr"/>
            <a:endParaRPr lang="pt-BR" b="1" dirty="0">
              <a:solidFill>
                <a:srgbClr val="FFFF00"/>
              </a:solidFill>
            </a:endParaRPr>
          </a:p>
          <a:p>
            <a:pPr algn="ctr"/>
            <a:endParaRPr lang="pt-BR" b="1" dirty="0" smtClean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804248" y="188640"/>
            <a:ext cx="233975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A cada novo dia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DEUS nos dá uma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  <a:latin typeface="Algerian" pitchFamily="82" charset="0"/>
              </a:rPr>
              <a:t>p</a:t>
            </a:r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ágina em branco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  <a:latin typeface="Algerian" pitchFamily="82" charset="0"/>
              </a:rPr>
              <a:t>n</a:t>
            </a:r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o livro de nossas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  <a:latin typeface="Algerian" pitchFamily="82" charset="0"/>
              </a:rPr>
              <a:t>v</a:t>
            </a:r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idas.</a:t>
            </a:r>
          </a:p>
          <a:p>
            <a:pPr algn="ctr"/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O que colocamos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  <a:latin typeface="Algerian" pitchFamily="82" charset="0"/>
              </a:rPr>
              <a:t>n</a:t>
            </a:r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ela, é por nossa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  <a:latin typeface="Algerian" pitchFamily="82" charset="0"/>
              </a:rPr>
              <a:t>c</a:t>
            </a:r>
            <a:r>
              <a:rPr lang="pt-BR" sz="2000" b="1" dirty="0" smtClean="0">
                <a:solidFill>
                  <a:srgbClr val="FF0000"/>
                </a:solidFill>
                <a:latin typeface="Algerian" pitchFamily="82" charset="0"/>
              </a:rPr>
              <a:t>onta.</a:t>
            </a:r>
          </a:p>
          <a:p>
            <a:pPr algn="ctr"/>
            <a:endParaRPr lang="pt-BR" sz="2000" b="1" dirty="0"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Algerian" pitchFamily="82" charset="0"/>
              </a:rPr>
              <a:t>“</a:t>
            </a:r>
            <a:r>
              <a:rPr lang="pt-BR" sz="1600" b="1" u="sng" dirty="0" smtClean="0">
                <a:solidFill>
                  <a:schemeClr val="bg1"/>
                </a:solidFill>
                <a:latin typeface="Algerian" pitchFamily="82" charset="0"/>
              </a:rPr>
              <a:t>Chico Xavier</a:t>
            </a:r>
            <a:r>
              <a:rPr lang="pt-BR" sz="1600" b="1" dirty="0" smtClean="0">
                <a:solidFill>
                  <a:schemeClr val="bg1"/>
                </a:solidFill>
                <a:latin typeface="Algerian" pitchFamily="82" charset="0"/>
              </a:rPr>
              <a:t>”</a:t>
            </a:r>
            <a:endParaRPr lang="pt-BR" sz="1600" b="1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0" y="5661248"/>
            <a:ext cx="3796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lgerian" pitchFamily="82" charset="0"/>
              </a:rPr>
              <a:t>SIDNEI CALHEIROS (Aprendiz)</a:t>
            </a:r>
          </a:p>
          <a:p>
            <a:r>
              <a:rPr lang="pt-BR" b="1" dirty="0">
                <a:solidFill>
                  <a:srgbClr val="FFFF00"/>
                </a:solidFill>
                <a:latin typeface="Arial Rounded MT Bold" pitchFamily="34" charset="0"/>
              </a:rPr>
              <a:t>s</a:t>
            </a:r>
            <a:r>
              <a:rPr lang="pt-BR" b="1" dirty="0" smtClean="0">
                <a:solidFill>
                  <a:srgbClr val="FFFF00"/>
                </a:solidFill>
                <a:latin typeface="Arial Rounded MT Bold" pitchFamily="34" charset="0"/>
              </a:rPr>
              <a:t>idnei.cafe@hotmail.com</a:t>
            </a:r>
            <a:endParaRPr lang="pt-BR" b="1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364089" y="5757158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Algerian" pitchFamily="82" charset="0"/>
              </a:rPr>
              <a:t>DOROTÉIA GOMES (Orientadora)</a:t>
            </a:r>
          </a:p>
          <a:p>
            <a:r>
              <a:rPr lang="pt-BR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doroteiagomes06@gmail.com</a:t>
            </a:r>
            <a:endParaRPr lang="pt-BR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132" y="5709203"/>
            <a:ext cx="1889956" cy="119675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76257" cy="566124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6876256" cy="5709203"/>
          </a:xfrm>
          <a:prstGeom prst="rect">
            <a:avLst/>
          </a:prstGeom>
        </p:spPr>
      </p:pic>
      <p:pic>
        <p:nvPicPr>
          <p:cNvPr id="11" name="Picture 2" descr="x43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195736" y="1565828"/>
            <a:ext cx="1170382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876256" cy="5709203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897621"/>
            <a:ext cx="936104" cy="661212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8140" y="4897621"/>
            <a:ext cx="936104" cy="632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83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9000"/>
    </mc:Choice>
    <mc:Fallback xmlns="">
      <p:transition spd="slow" advClick="0" advTm="4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4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17893 C 0.00486 -0.18449 0.02205 -0.18958 0.02813 -0.18958 C 0.06632 -0.18958 0.10556 -0.10486 0.10556 -0.0199 C 0.10556 -0.06273 0.12518 -0.10486 0.14375 -0.10486 C 0.16337 -0.10486 0.18195 -0.06226 0.18195 -0.0199 C 0.18195 -0.0412 0.19167 -0.06273 0.20157 -0.06273 C 0.21129 -0.06273 0.22118 -0.04166 0.22118 -0.0199 C 0.22118 -0.03078 0.22604 -0.0412 0.23091 -0.0412 C 0.23577 -0.0412 0.2408 -0.03032 0.2408 -0.0199 C 0.2408 -0.02569 0.24323 -0.03078 0.24566 -0.03078 C 0.24688 -0.03078 0.25052 -0.02546 0.25052 -0.0199 C 0.25052 -0.02268 0.25191 -0.02569 0.25313 -0.02569 C 0.25313 -0.025 0.25573 -0.02291 0.25573 -0.0199 C 0.25573 -0.02152 0.25573 -0.02268 0.25695 -0.02268 C 0.25695 -0.02222 0.25816 -0.02129 0.25816 -0.0199 C 0.25816 -0.0206 0.25816 -0.02152 0.25816 -0.02222 C 0.25955 -0.02222 0.25955 -0.02152 0.25955 -0.0206 C 0.26077 -0.0206 0.26077 -0.02129 0.26077 -0.02222 C 0.26216 -0.02222 0.26216 -0.02152 0.26216 -0.0206 " pathEditMode="relative" rAng="0" ptsTypes="AAAAAAAAAAAAAAAAAAA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4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400"/>
                            </p:stCondLst>
                            <p:childTnLst>
                              <p:par>
                                <p:cTn id="3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onalizar design">
  <a:themeElements>
    <a:clrScheme name="Personalizar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ar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sonalizar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APRENDI COM O PASSAR DO TEMPO</Template>
  <TotalTime>28</TotalTime>
  <Words>452</Words>
  <Application>Microsoft Office PowerPoint</Application>
  <PresentationFormat>Apresentação na tela (4:3)</PresentationFormat>
  <Paragraphs>122</Paragraphs>
  <Slides>11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3" baseType="lpstr">
      <vt:lpstr>Aharoni</vt:lpstr>
      <vt:lpstr>Algerian</vt:lpstr>
      <vt:lpstr>Arial</vt:lpstr>
      <vt:lpstr>Arial Black</vt:lpstr>
      <vt:lpstr>Arial Rounded MT Bold</vt:lpstr>
      <vt:lpstr>Calibri</vt:lpstr>
      <vt:lpstr>Corbel</vt:lpstr>
      <vt:lpstr>Tahoma</vt:lpstr>
      <vt:lpstr>Times New Roman</vt:lpstr>
      <vt:lpstr>Tunga</vt:lpstr>
      <vt:lpstr>Personalizar design</vt:lpstr>
      <vt:lpstr>Mylar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dc:description>DOROTÉIA GOMES</dc:description>
  <cp:lastModifiedBy>User</cp:lastModifiedBy>
  <cp:revision>3</cp:revision>
  <dcterms:created xsi:type="dcterms:W3CDTF">2013-11-14T16:51:54Z</dcterms:created>
  <dcterms:modified xsi:type="dcterms:W3CDTF">2013-11-14T17:20:12Z</dcterms:modified>
  <cp:category>REFLEXÃO</cp:category>
</cp:coreProperties>
</file>