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1" r:id="rId3"/>
    <p:sldId id="257" r:id="rId4"/>
    <p:sldId id="266" r:id="rId5"/>
    <p:sldId id="258" r:id="rId6"/>
    <p:sldId id="263" r:id="rId7"/>
    <p:sldId id="259" r:id="rId8"/>
    <p:sldId id="264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99" d="100"/>
          <a:sy n="99" d="100"/>
        </p:scale>
        <p:origin x="78" y="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B286B-8557-4208-84FB-947D1A045E81}" type="datetimeFigureOut">
              <a:rPr lang="pt-BR" smtClean="0"/>
              <a:t>15/01/2021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9ABE4-D589-47BE-B4DF-398505145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1550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B286B-8557-4208-84FB-947D1A045E81}" type="datetimeFigureOut">
              <a:rPr lang="pt-BR" smtClean="0"/>
              <a:t>15/01/2021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9ABE4-D589-47BE-B4DF-398505145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0679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B286B-8557-4208-84FB-947D1A045E81}" type="datetimeFigureOut">
              <a:rPr lang="pt-BR" smtClean="0"/>
              <a:t>15/01/2021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9ABE4-D589-47BE-B4DF-398505145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6649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B286B-8557-4208-84FB-947D1A045E81}" type="datetimeFigureOut">
              <a:rPr lang="pt-BR" smtClean="0"/>
              <a:t>15/01/2021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9ABE4-D589-47BE-B4DF-398505145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5924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B286B-8557-4208-84FB-947D1A045E81}" type="datetimeFigureOut">
              <a:rPr lang="pt-BR" smtClean="0"/>
              <a:t>15/01/2021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9ABE4-D589-47BE-B4DF-398505145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91209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B286B-8557-4208-84FB-947D1A045E81}" type="datetimeFigureOut">
              <a:rPr lang="pt-BR" smtClean="0"/>
              <a:t>15/01/2021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9ABE4-D589-47BE-B4DF-398505145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7000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B286B-8557-4208-84FB-947D1A045E81}" type="datetimeFigureOut">
              <a:rPr lang="pt-BR" smtClean="0"/>
              <a:t>15/01/2021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9ABE4-D589-47BE-B4DF-398505145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382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B286B-8557-4208-84FB-947D1A045E81}" type="datetimeFigureOut">
              <a:rPr lang="pt-BR" smtClean="0"/>
              <a:t>15/01/2021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9ABE4-D589-47BE-B4DF-398505145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8772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B286B-8557-4208-84FB-947D1A045E81}" type="datetimeFigureOut">
              <a:rPr lang="pt-BR" smtClean="0"/>
              <a:t>15/01/2021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9ABE4-D589-47BE-B4DF-398505145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2087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B286B-8557-4208-84FB-947D1A045E81}" type="datetimeFigureOut">
              <a:rPr lang="pt-BR" smtClean="0"/>
              <a:t>15/01/2021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9ABE4-D589-47BE-B4DF-398505145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64730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B286B-8557-4208-84FB-947D1A045E81}" type="datetimeFigureOut">
              <a:rPr lang="pt-BR" smtClean="0"/>
              <a:t>15/01/2021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9ABE4-D589-47BE-B4DF-398505145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7019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3B286B-8557-4208-84FB-947D1A045E81}" type="datetimeFigureOut">
              <a:rPr lang="pt-BR" smtClean="0"/>
              <a:t>15/01/2021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99ABE4-D589-47BE-B4DF-398505145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5373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O-CRIAÇÃO… | Imagens inspiradoras, Animação digital, Críticas sociais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10513" y="-74664"/>
            <a:ext cx="4057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32"/>
          <p:cNvSpPr>
            <a:spLocks noEditPoints="1" noChangeArrowheads="1"/>
          </p:cNvSpPr>
          <p:nvPr/>
        </p:nvSpPr>
        <p:spPr bwMode="auto">
          <a:xfrm>
            <a:off x="19284" y="16872"/>
            <a:ext cx="3968254" cy="3500438"/>
          </a:xfrm>
          <a:custGeom>
            <a:avLst/>
            <a:gdLst>
              <a:gd name="G0" fmla="+- 0 0 0"/>
              <a:gd name="G1" fmla="+- 2784 0 0"/>
              <a:gd name="G2" fmla="+- 21600 0 3722"/>
              <a:gd name="G3" fmla="*/ 3722 1 2"/>
              <a:gd name="G4" fmla="+- 21600 0 G3"/>
              <a:gd name="G5" fmla="+- 3722 0 0"/>
              <a:gd name="G6" fmla="+- 21600 0 2784"/>
              <a:gd name="G7" fmla="*/ 2784 1 2"/>
              <a:gd name="G8" fmla="+- 21600 0 G7"/>
              <a:gd name="T0" fmla="*/ 10800 w 21600"/>
              <a:gd name="T1" fmla="*/ 0 h 21600"/>
              <a:gd name="T2" fmla="*/ 0 w 21600"/>
              <a:gd name="T3" fmla="*/ 10800 h 21600"/>
              <a:gd name="T4" fmla="*/ 1392 w 21600"/>
              <a:gd name="T5" fmla="*/ 20208 h 21600"/>
              <a:gd name="T6" fmla="*/ 19739 w 21600"/>
              <a:gd name="T7" fmla="*/ 186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0 w 21600"/>
              <a:gd name="T13" fmla="*/ 0 h 21600"/>
              <a:gd name="T14" fmla="*/ G2 w 21600"/>
              <a:gd name="T15" fmla="*/ G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0" y="21600"/>
                </a:lnTo>
                <a:lnTo>
                  <a:pt x="2784" y="18816"/>
                </a:lnTo>
                <a:lnTo>
                  <a:pt x="2784" y="3722"/>
                </a:lnTo>
                <a:lnTo>
                  <a:pt x="17878" y="3722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chemeClr val="tx1"/>
              </a:gs>
              <a:gs pos="50000">
                <a:srgbClr val="CC0000"/>
              </a:gs>
              <a:gs pos="100000">
                <a:schemeClr val="tx1"/>
              </a:gs>
            </a:gsLst>
            <a:lin ang="2700000" scaled="1"/>
          </a:gradFill>
          <a:ln w="57150" cmpd="thinThick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118948"/>
            <a:ext cx="8985504" cy="6739052"/>
          </a:xfrm>
          <a:prstGeom prst="rect">
            <a:avLst/>
          </a:prstGeom>
          <a:noFill/>
          <a:ln w="101600" cmpd="tri">
            <a:solidFill>
              <a:srgbClr val="CC0000"/>
            </a:solidFill>
            <a:miter lim="800000"/>
            <a:headEnd/>
            <a:tailEnd/>
          </a:ln>
          <a:effectLst>
            <a:outerShdw dist="107763" dir="18900000" algn="ctr" rotWithShape="0">
              <a:srgbClr val="FF33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5" name="PubHalfFrame"/>
          <p:cNvSpPr>
            <a:spLocks noEditPoints="1" noChangeArrowheads="1"/>
          </p:cNvSpPr>
          <p:nvPr/>
        </p:nvSpPr>
        <p:spPr bwMode="auto">
          <a:xfrm rot="10800000">
            <a:off x="-370637" y="3351294"/>
            <a:ext cx="4057650" cy="3429000"/>
          </a:xfrm>
          <a:custGeom>
            <a:avLst/>
            <a:gdLst>
              <a:gd name="G0" fmla="+- 0 0 0"/>
              <a:gd name="G1" fmla="+- 2565 0 0"/>
              <a:gd name="G2" fmla="+- 21600 0 3499"/>
              <a:gd name="G3" fmla="*/ 3499 1 2"/>
              <a:gd name="G4" fmla="+- 21600 0 G3"/>
              <a:gd name="G5" fmla="+- 3499 0 0"/>
              <a:gd name="G6" fmla="+- 21600 0 2565"/>
              <a:gd name="G7" fmla="*/ 2565 1 2"/>
              <a:gd name="G8" fmla="+- 21600 0 G7"/>
              <a:gd name="T0" fmla="*/ 10800 w 21600"/>
              <a:gd name="T1" fmla="*/ 0 h 21600"/>
              <a:gd name="T2" fmla="*/ 0 w 21600"/>
              <a:gd name="T3" fmla="*/ 10800 h 21600"/>
              <a:gd name="T4" fmla="*/ 1283 w 21600"/>
              <a:gd name="T5" fmla="*/ 20317 h 21600"/>
              <a:gd name="T6" fmla="*/ 19850 w 21600"/>
              <a:gd name="T7" fmla="*/ 175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0 w 21600"/>
              <a:gd name="T13" fmla="*/ 0 h 21600"/>
              <a:gd name="T14" fmla="*/ G2 w 21600"/>
              <a:gd name="T15" fmla="*/ G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0" y="21600"/>
                </a:lnTo>
                <a:lnTo>
                  <a:pt x="2565" y="19035"/>
                </a:lnTo>
                <a:lnTo>
                  <a:pt x="2565" y="3499"/>
                </a:lnTo>
                <a:lnTo>
                  <a:pt x="18101" y="3499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chemeClr val="tx1"/>
              </a:gs>
              <a:gs pos="50000">
                <a:srgbClr val="CC0000"/>
              </a:gs>
              <a:gs pos="100000">
                <a:schemeClr val="tx1"/>
              </a:gs>
            </a:gsLst>
            <a:lin ang="18900000" scaled="1"/>
          </a:gradFill>
          <a:ln w="57150" cmpd="thickThin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-49297" y="64744"/>
            <a:ext cx="8966221" cy="6847460"/>
          </a:xfrm>
          <a:prstGeom prst="rect">
            <a:avLst/>
          </a:prstGeom>
          <a:noFill/>
          <a:ln w="241300" cmpd="tri">
            <a:solidFill>
              <a:srgbClr val="B4B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3687014" y="514350"/>
            <a:ext cx="4954067" cy="3326130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pt-BR" sz="5400" b="1" i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Garamond" panose="02020404030301010803" pitchFamily="18" charset="0"/>
              </a:rPr>
              <a:t>O </a:t>
            </a:r>
            <a:r>
              <a:rPr lang="pt-BR" sz="5400" i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Garamond" panose="02020404030301010803" pitchFamily="18" charset="0"/>
              </a:rPr>
              <a:t>PODER</a:t>
            </a:r>
          </a:p>
          <a:p>
            <a:pPr algn="ctr"/>
            <a:r>
              <a:rPr lang="pt-BR" sz="5400" i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Garamond" panose="02020404030301010803" pitchFamily="18" charset="0"/>
              </a:rPr>
              <a:t>DO</a:t>
            </a:r>
          </a:p>
          <a:p>
            <a:pPr algn="ctr"/>
            <a:r>
              <a:rPr lang="pt-BR" sz="5400" i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Garamond" panose="02020404030301010803" pitchFamily="18" charset="0"/>
              </a:rPr>
              <a:t>PENSAMENTO</a:t>
            </a:r>
            <a:endParaRPr lang="pt-BR" sz="5400" i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4813358" y="4242816"/>
            <a:ext cx="37210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Dorotéia</a:t>
            </a:r>
            <a:endParaRPr lang="pt-BR" sz="3200" b="1" i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t-BR" sz="32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Gomes</a:t>
            </a:r>
          </a:p>
          <a:p>
            <a:pPr algn="ctr"/>
            <a:r>
              <a:rPr lang="pt-BR" sz="32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SLIDES</a:t>
            </a:r>
            <a:endParaRPr lang="pt-BR" sz="32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audio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460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000">
        <p14:prism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4" grpId="0" animBg="1"/>
      <p:bldP spid="4" grpId="1" animBg="1"/>
      <p:bldP spid="6" grpId="0" animBg="1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 FÍSICA QUÂNTICA PROVA QUE É O SEU PENSAMENTO QUE CRIA A SUA REALIDADE GIF  | Gfycat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630" y="330040"/>
            <a:ext cx="3520440" cy="611165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0"/>
          <p:cNvSpPr>
            <a:spLocks noChangeArrowheads="1"/>
          </p:cNvSpPr>
          <p:nvPr/>
        </p:nvSpPr>
        <p:spPr bwMode="auto">
          <a:xfrm>
            <a:off x="80010" y="0"/>
            <a:ext cx="9144000" cy="6858000"/>
          </a:xfrm>
          <a:prstGeom prst="rect">
            <a:avLst/>
          </a:prstGeom>
          <a:noFill/>
          <a:ln w="241300" cmpd="tri">
            <a:solidFill>
              <a:srgbClr val="B4B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" name="Retângulo 1"/>
          <p:cNvSpPr/>
          <p:nvPr/>
        </p:nvSpPr>
        <p:spPr>
          <a:xfrm>
            <a:off x="4377690" y="754380"/>
            <a:ext cx="432054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i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 maior instrumento de poder </a:t>
            </a:r>
          </a:p>
          <a:p>
            <a:pPr algn="ctr"/>
            <a:r>
              <a:rPr lang="pt-BR" sz="4800" i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de que se tem notícia</a:t>
            </a:r>
          </a:p>
          <a:p>
            <a:pPr algn="ctr"/>
            <a:r>
              <a:rPr lang="pt-BR" sz="4800" i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se encontra dentro de nós: </a:t>
            </a:r>
          </a:p>
          <a:p>
            <a:pPr algn="ctr"/>
            <a:r>
              <a:rPr lang="pt-BR" sz="4800" i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 nosso pensamento. </a:t>
            </a:r>
            <a:endParaRPr lang="pt-BR" sz="4800" i="1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9029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3000">
        <p14:prism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erapia Quântica – KELLY SAWAYA – TERAPEUTA INTEGRATIV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0668" y="121920"/>
            <a:ext cx="4311198" cy="6736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41300" cmpd="tri">
            <a:solidFill>
              <a:srgbClr val="B4B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" name="Retângulo 1"/>
          <p:cNvSpPr/>
          <p:nvPr/>
        </p:nvSpPr>
        <p:spPr>
          <a:xfrm>
            <a:off x="4149090" y="121920"/>
            <a:ext cx="476631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i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Como a eletricidade,</a:t>
            </a:r>
          </a:p>
          <a:p>
            <a:pPr algn="ctr"/>
            <a:endParaRPr lang="pt-BR" sz="4000" i="1" dirty="0" smtClean="0">
              <a:solidFill>
                <a:schemeClr val="bg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t-BR" sz="4000" i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 pensamento </a:t>
            </a:r>
          </a:p>
          <a:p>
            <a:pPr algn="ctr"/>
            <a:endParaRPr lang="pt-BR" sz="4000" i="1" dirty="0" smtClean="0">
              <a:solidFill>
                <a:schemeClr val="bg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t-BR" sz="4000" i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produz resultados </a:t>
            </a:r>
          </a:p>
          <a:p>
            <a:pPr algn="ctr"/>
            <a:endParaRPr lang="pt-BR" sz="4000" i="1" dirty="0" smtClean="0">
              <a:solidFill>
                <a:schemeClr val="bg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t-BR" sz="4000" i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de acordo com </a:t>
            </a:r>
          </a:p>
          <a:p>
            <a:pPr algn="ctr"/>
            <a:endParaRPr lang="pt-BR" sz="4000" i="1" dirty="0" smtClean="0">
              <a:solidFill>
                <a:schemeClr val="bg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t-BR" sz="4000" i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 uso que se faz dele. </a:t>
            </a:r>
            <a:endParaRPr lang="pt-BR" sz="4000" i="1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0317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>
        <p14:ferris dir="l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Magia do Caos: Caos Quântico | Wicca &amp; Bruxaria Ami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0668" y="0"/>
            <a:ext cx="4762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41300" cmpd="tri">
            <a:solidFill>
              <a:srgbClr val="B4B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" name="Retângulo 1"/>
          <p:cNvSpPr/>
          <p:nvPr/>
        </p:nvSpPr>
        <p:spPr>
          <a:xfrm>
            <a:off x="4691832" y="308610"/>
            <a:ext cx="430357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i="1" dirty="0" smtClean="0">
                <a:solidFill>
                  <a:schemeClr val="bg1"/>
                </a:solidFill>
                <a:latin typeface="Garamond" panose="02020404030301010803" pitchFamily="18" charset="0"/>
              </a:rPr>
              <a:t>Ao tomar consciência </a:t>
            </a:r>
          </a:p>
          <a:p>
            <a:pPr algn="ctr"/>
            <a:r>
              <a:rPr lang="pt-BR" sz="4400" i="1" dirty="0" smtClean="0">
                <a:solidFill>
                  <a:schemeClr val="bg1"/>
                </a:solidFill>
                <a:latin typeface="Garamond" panose="02020404030301010803" pitchFamily="18" charset="0"/>
              </a:rPr>
              <a:t>do poder do pensamento,</a:t>
            </a:r>
          </a:p>
          <a:p>
            <a:pPr algn="ctr"/>
            <a:r>
              <a:rPr lang="pt-BR" sz="4400" i="1" dirty="0" smtClean="0">
                <a:solidFill>
                  <a:schemeClr val="bg1"/>
                </a:solidFill>
                <a:latin typeface="Garamond" panose="02020404030301010803" pitchFamily="18" charset="0"/>
              </a:rPr>
              <a:t> conquistamos a chave para abrir as portas que levam à realização dos nossos desejos mais profundos.</a:t>
            </a:r>
            <a:endParaRPr lang="pt-BR" sz="4400" i="1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1010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3000">
        <p14:prism dir="u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OMO A FÍSICA QUÂNTICA AGE SOBRE NOSSAS VIDAS | | Luz das Estrela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58878" cy="69287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41300" cmpd="tri">
            <a:solidFill>
              <a:srgbClr val="B4B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" name="Retângulo 1"/>
          <p:cNvSpPr/>
          <p:nvPr/>
        </p:nvSpPr>
        <p:spPr>
          <a:xfrm>
            <a:off x="4629150" y="228600"/>
            <a:ext cx="4240530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i="1" dirty="0" smtClean="0">
                <a:solidFill>
                  <a:schemeClr val="bg1"/>
                </a:solidFill>
                <a:latin typeface="Garamond" panose="02020404030301010803" pitchFamily="18" charset="0"/>
              </a:rPr>
              <a:t>Depois de Einstein e da física quântica, não há como negar que, em  essência,</a:t>
            </a:r>
          </a:p>
          <a:p>
            <a:pPr algn="ctr"/>
            <a:r>
              <a:rPr lang="pt-BR" sz="3600" i="1" dirty="0" smtClean="0">
                <a:solidFill>
                  <a:schemeClr val="bg1"/>
                </a:solidFill>
                <a:latin typeface="Garamond" panose="02020404030301010803" pitchFamily="18" charset="0"/>
              </a:rPr>
              <a:t>  </a:t>
            </a:r>
          </a:p>
          <a:p>
            <a:pPr algn="ctr"/>
            <a:r>
              <a:rPr lang="pt-BR" sz="3600" i="1" u="sng" dirty="0" smtClean="0">
                <a:solidFill>
                  <a:schemeClr val="bg1"/>
                </a:solidFill>
                <a:latin typeface="Garamond" panose="02020404030301010803" pitchFamily="18" charset="0"/>
              </a:rPr>
              <a:t>SOMOS ENERGIA.</a:t>
            </a:r>
          </a:p>
          <a:p>
            <a:pPr algn="ctr"/>
            <a:r>
              <a:rPr lang="pt-BR" sz="3600" i="1" dirty="0" smtClean="0">
                <a:solidFill>
                  <a:schemeClr val="bg1"/>
                </a:solidFill>
                <a:latin typeface="Garamond" panose="02020404030301010803" pitchFamily="18" charset="0"/>
              </a:rPr>
              <a:t> </a:t>
            </a:r>
          </a:p>
          <a:p>
            <a:pPr algn="ctr"/>
            <a:r>
              <a:rPr lang="pt-BR" sz="3200" i="1" dirty="0" smtClean="0">
                <a:solidFill>
                  <a:schemeClr val="bg1"/>
                </a:solidFill>
                <a:latin typeface="Garamond" panose="02020404030301010803" pitchFamily="18" charset="0"/>
              </a:rPr>
              <a:t>É essa energia se consubstancia </a:t>
            </a:r>
          </a:p>
          <a:p>
            <a:pPr algn="ctr"/>
            <a:r>
              <a:rPr lang="pt-BR" sz="3200" i="1" dirty="0" smtClean="0">
                <a:solidFill>
                  <a:schemeClr val="bg1"/>
                </a:solidFill>
                <a:latin typeface="Garamond" panose="02020404030301010803" pitchFamily="18" charset="0"/>
              </a:rPr>
              <a:t>na matéria,</a:t>
            </a:r>
          </a:p>
          <a:p>
            <a:pPr algn="ctr"/>
            <a:r>
              <a:rPr lang="pt-BR" sz="3200" i="1" dirty="0" smtClean="0">
                <a:solidFill>
                  <a:schemeClr val="bg1"/>
                </a:solidFill>
                <a:latin typeface="Garamond" panose="02020404030301010803" pitchFamily="18" charset="0"/>
              </a:rPr>
              <a:t>se transformando </a:t>
            </a:r>
          </a:p>
          <a:p>
            <a:pPr algn="ctr"/>
            <a:r>
              <a:rPr lang="pt-BR" sz="3200" i="1" dirty="0" smtClean="0">
                <a:solidFill>
                  <a:schemeClr val="bg1"/>
                </a:solidFill>
                <a:latin typeface="Garamond" panose="02020404030301010803" pitchFamily="18" charset="0"/>
              </a:rPr>
              <a:t>em corpo, mente, emoção</a:t>
            </a:r>
            <a:endParaRPr lang="pt-BR" sz="3200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1899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3000">
        <p14:prism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Uma Nova Rotação no Cérebro Quântico (Atualidade) | by Elton Wade | Medium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8934"/>
            <a:ext cx="9052560" cy="6617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0"/>
          <p:cNvSpPr>
            <a:spLocks noChangeArrowheads="1"/>
          </p:cNvSpPr>
          <p:nvPr/>
        </p:nvSpPr>
        <p:spPr bwMode="auto">
          <a:xfrm>
            <a:off x="114301" y="411480"/>
            <a:ext cx="8938259" cy="6275070"/>
          </a:xfrm>
          <a:prstGeom prst="rect">
            <a:avLst/>
          </a:prstGeom>
          <a:noFill/>
          <a:ln w="241300" cmpd="tri">
            <a:solidFill>
              <a:srgbClr val="B4B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560070" y="902970"/>
            <a:ext cx="260604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4000" i="1" dirty="0" smtClean="0">
                <a:solidFill>
                  <a:prstClr val="white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Se temos bons pensamentos </a:t>
            </a:r>
          </a:p>
          <a:p>
            <a:pPr lvl="0" algn="ctr"/>
            <a:r>
              <a:rPr lang="pt-BR" sz="4000" i="1" dirty="0" smtClean="0">
                <a:solidFill>
                  <a:prstClr val="white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e nos mantemos em sintonia </a:t>
            </a:r>
          </a:p>
          <a:p>
            <a:pPr lvl="0" algn="ctr"/>
            <a:r>
              <a:rPr lang="pt-BR" sz="4000" i="1" dirty="0" smtClean="0">
                <a:solidFill>
                  <a:prstClr val="white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com as correntes vibratórias </a:t>
            </a:r>
            <a:endParaRPr lang="pt-BR" sz="4000" i="1" dirty="0">
              <a:solidFill>
                <a:prstClr val="white"/>
              </a:solidFill>
              <a:latin typeface="Garamond" panose="02020404030301010803" pitchFamily="18" charset="0"/>
              <a:cs typeface="Arial" panose="020B0604020202020204" pitchFamily="34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5589270" y="1634489"/>
            <a:ext cx="309753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600" i="1" dirty="0" smtClean="0">
                <a:solidFill>
                  <a:prstClr val="white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carregadas de energia positiva,</a:t>
            </a:r>
          </a:p>
          <a:p>
            <a:pPr lvl="0" algn="ctr"/>
            <a:r>
              <a:rPr lang="pt-BR" sz="3600" i="1" dirty="0" smtClean="0">
                <a:solidFill>
                  <a:prstClr val="white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nos tornamos capazes de realizar </a:t>
            </a:r>
          </a:p>
          <a:p>
            <a:pPr lvl="0" algn="ctr"/>
            <a:r>
              <a:rPr lang="pt-BR" sz="3600" i="1" dirty="0" smtClean="0">
                <a:solidFill>
                  <a:prstClr val="white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as ações que nos levarão à felicidade. </a:t>
            </a:r>
            <a:endParaRPr lang="pt-BR" sz="3600" i="1" dirty="0">
              <a:solidFill>
                <a:prstClr val="white"/>
              </a:solidFill>
              <a:latin typeface="Garamond" panose="02020404030301010803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001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4000">
        <p14:prism dir="d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9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41300" cmpd="tri">
            <a:solidFill>
              <a:srgbClr val="B4B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" name="Retângulo 1"/>
          <p:cNvSpPr/>
          <p:nvPr/>
        </p:nvSpPr>
        <p:spPr>
          <a:xfrm>
            <a:off x="354330" y="422910"/>
            <a:ext cx="339471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i="1" dirty="0" smtClean="0">
                <a:solidFill>
                  <a:schemeClr val="bg1"/>
                </a:solidFill>
                <a:latin typeface="Garamond" panose="02020404030301010803" pitchFamily="18" charset="0"/>
              </a:rPr>
              <a:t>Assim como a gravidade </a:t>
            </a:r>
          </a:p>
          <a:p>
            <a:pPr algn="ctr"/>
            <a:r>
              <a:rPr lang="pt-BR" sz="3600" i="1" dirty="0" smtClean="0">
                <a:solidFill>
                  <a:schemeClr val="bg1"/>
                </a:solidFill>
                <a:latin typeface="Garamond" panose="02020404030301010803" pitchFamily="18" charset="0"/>
              </a:rPr>
              <a:t>atrai os corpos para </a:t>
            </a:r>
          </a:p>
          <a:p>
            <a:pPr algn="ctr"/>
            <a:r>
              <a:rPr lang="pt-BR" sz="3600" i="1" dirty="0" smtClean="0">
                <a:solidFill>
                  <a:schemeClr val="bg1"/>
                </a:solidFill>
                <a:latin typeface="Garamond" panose="02020404030301010803" pitchFamily="18" charset="0"/>
              </a:rPr>
              <a:t>o centro da Terra, </a:t>
            </a:r>
          </a:p>
          <a:p>
            <a:pPr algn="ctr"/>
            <a:r>
              <a:rPr lang="pt-BR" sz="3600" i="1" dirty="0" smtClean="0">
                <a:solidFill>
                  <a:schemeClr val="bg1"/>
                </a:solidFill>
                <a:latin typeface="Garamond" panose="02020404030301010803" pitchFamily="18" charset="0"/>
              </a:rPr>
              <a:t>os nossos pensamentos </a:t>
            </a:r>
          </a:p>
          <a:p>
            <a:pPr algn="ctr"/>
            <a:r>
              <a:rPr lang="pt-BR" sz="3600" i="1" dirty="0" smtClean="0">
                <a:solidFill>
                  <a:schemeClr val="bg1"/>
                </a:solidFill>
                <a:latin typeface="Garamond" panose="02020404030301010803" pitchFamily="18" charset="0"/>
              </a:rPr>
              <a:t>têm o poder de atrair </a:t>
            </a:r>
          </a:p>
          <a:p>
            <a:pPr algn="ctr"/>
            <a:r>
              <a:rPr lang="pt-BR" sz="3600" i="1" dirty="0" smtClean="0">
                <a:solidFill>
                  <a:schemeClr val="bg1"/>
                </a:solidFill>
                <a:latin typeface="Garamond" panose="02020404030301010803" pitchFamily="18" charset="0"/>
              </a:rPr>
              <a:t>para nós aquelas </a:t>
            </a:r>
          </a:p>
          <a:p>
            <a:pPr algn="ctr"/>
            <a:r>
              <a:rPr lang="pt-BR" sz="3600" i="1" dirty="0" smtClean="0">
                <a:solidFill>
                  <a:schemeClr val="bg1"/>
                </a:solidFill>
                <a:latin typeface="Garamond" panose="02020404030301010803" pitchFamily="18" charset="0"/>
              </a:rPr>
              <a:t>realidades que desejamos viver.</a:t>
            </a:r>
            <a:endParaRPr lang="pt-BR" sz="3600" i="1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  <p:pic>
        <p:nvPicPr>
          <p:cNvPr id="7" name="Picture 2" descr="Física Quântica e Você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125060"/>
            <a:ext cx="4336330" cy="6228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1405463"/>
      </p:ext>
    </p:extLst>
  </p:cSld>
  <p:clrMapOvr>
    <a:masterClrMapping/>
  </p:clrMapOvr>
  <p:transition spd="slow" advTm="1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914400" y="365760"/>
            <a:ext cx="581787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i="1" dirty="0" smtClean="0">
                <a:solidFill>
                  <a:schemeClr val="bg1"/>
                </a:solidFill>
                <a:latin typeface="Garamond" panose="02020404030301010803" pitchFamily="18" charset="0"/>
              </a:rPr>
              <a:t>O universo funciona como um espelho </a:t>
            </a:r>
          </a:p>
          <a:p>
            <a:pPr algn="ctr"/>
            <a:r>
              <a:rPr lang="pt-BR" sz="4400" i="1" dirty="0" smtClean="0">
                <a:solidFill>
                  <a:schemeClr val="bg1"/>
                </a:solidFill>
                <a:latin typeface="Garamond" panose="02020404030301010803" pitchFamily="18" charset="0"/>
              </a:rPr>
              <a:t>e tudo aquilo que transmitimos, </a:t>
            </a:r>
          </a:p>
          <a:p>
            <a:pPr algn="ctr"/>
            <a:r>
              <a:rPr lang="pt-BR" sz="4400" i="1" dirty="0" smtClean="0">
                <a:solidFill>
                  <a:schemeClr val="bg1"/>
                </a:solidFill>
                <a:latin typeface="Garamond" panose="02020404030301010803" pitchFamily="18" charset="0"/>
              </a:rPr>
              <a:t>retorna para nós </a:t>
            </a:r>
            <a:r>
              <a:rPr lang="pt-BR" sz="4400" i="1" dirty="0" smtClean="0">
                <a:solidFill>
                  <a:schemeClr val="bg1"/>
                </a:solidFill>
                <a:latin typeface="Garamond" panose="02020404030301010803" pitchFamily="18" charset="0"/>
              </a:rPr>
              <a:t>amplificado</a:t>
            </a:r>
            <a:r>
              <a:rPr lang="pt-BR" sz="4000" i="1" dirty="0" smtClean="0">
                <a:solidFill>
                  <a:schemeClr val="bg1"/>
                </a:solidFill>
                <a:latin typeface="Garamond" panose="02020404030301010803" pitchFamily="18" charset="0"/>
              </a:rPr>
              <a:t>.</a:t>
            </a:r>
          </a:p>
          <a:p>
            <a:pPr algn="ctr"/>
            <a:r>
              <a:rPr lang="pt-BR" sz="1200" b="1" i="1" dirty="0" err="1" smtClean="0">
                <a:solidFill>
                  <a:srgbClr val="FFFFCC"/>
                </a:solidFill>
                <a:latin typeface="Comic Sans MS" panose="030F0702030302020204" pitchFamily="66" charset="0"/>
              </a:rPr>
              <a:t>AutorJAEL</a:t>
            </a:r>
            <a:r>
              <a:rPr lang="pt-BR" sz="1200" b="1" i="1" dirty="0" smtClean="0">
                <a:solidFill>
                  <a:srgbClr val="FFFFCC"/>
                </a:solidFill>
                <a:latin typeface="Comic Sans MS" panose="030F0702030302020204" pitchFamily="66" charset="0"/>
              </a:rPr>
              <a:t> </a:t>
            </a:r>
            <a:r>
              <a:rPr lang="pt-BR" sz="1200" b="1" i="1" dirty="0">
                <a:solidFill>
                  <a:srgbClr val="FFFFCC"/>
                </a:solidFill>
                <a:latin typeface="Comic Sans MS" panose="030F0702030302020204" pitchFamily="66" charset="0"/>
              </a:rPr>
              <a:t>KLEIN COARACY</a:t>
            </a:r>
          </a:p>
          <a:p>
            <a:pPr algn="ctr"/>
            <a:endParaRPr lang="pt-BR" sz="4000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  <p:sp>
        <p:nvSpPr>
          <p:cNvPr id="3" name="Rectangle 2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41300" cmpd="tri">
            <a:solidFill>
              <a:srgbClr val="B4B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9222" name="Picture 6" descr="FÍSICA - [ Vídeo ]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820" y="4046220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4892040" y="4046220"/>
            <a:ext cx="37719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200" b="1" i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Dorotéia</a:t>
            </a:r>
            <a:endParaRPr lang="pt-BR" sz="3200" b="1" i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pt-BR" sz="3200" b="1" i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Gomes</a:t>
            </a:r>
          </a:p>
          <a:p>
            <a:pPr lvl="0" algn="ctr"/>
            <a:r>
              <a:rPr lang="pt-BR" sz="3200" b="1" i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SLIDES</a:t>
            </a:r>
            <a:endParaRPr lang="pt-BR" sz="3200" b="1" i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3003082" y="4417996"/>
            <a:ext cx="26084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i="1" dirty="0" smtClean="0">
                <a:solidFill>
                  <a:schemeClr val="bg1"/>
                </a:solidFill>
              </a:rPr>
              <a:t>Muita Paz</a:t>
            </a:r>
          </a:p>
          <a:p>
            <a:r>
              <a:rPr lang="pt-BR" sz="3200" i="1" dirty="0" smtClean="0">
                <a:solidFill>
                  <a:schemeClr val="bg1"/>
                </a:solidFill>
              </a:rPr>
              <a:t>Muita Luz</a:t>
            </a:r>
            <a:endParaRPr lang="pt-BR" sz="3200" i="1" dirty="0">
              <a:solidFill>
                <a:schemeClr val="bg1"/>
              </a:solidFill>
            </a:endParaRPr>
          </a:p>
        </p:txBody>
      </p:sp>
      <p:pic>
        <p:nvPicPr>
          <p:cNvPr id="12" name="Picture 6" descr="FÍSICA - [ Vídeo ]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6570" y="1046412"/>
            <a:ext cx="2045970" cy="1829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2676055" y="6299954"/>
            <a:ext cx="2490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rgbClr val="FFFF00"/>
                </a:solidFill>
              </a:rPr>
              <a:t>WWW.SERGRASAN.COM</a:t>
            </a:r>
            <a:endParaRPr lang="pt-B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6145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4000">
        <p14:prism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95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75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500"/>
                            </p:stCondLst>
                            <p:childTnLst>
                              <p:par>
                                <p:cTn id="58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227</TotalTime>
  <Words>198</Words>
  <Application>Microsoft Office PowerPoint</Application>
  <PresentationFormat>Apresentação na tela (4:3)</PresentationFormat>
  <Paragraphs>53</Paragraphs>
  <Slides>8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Garamond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18</cp:revision>
  <dcterms:created xsi:type="dcterms:W3CDTF">2020-09-28T00:42:41Z</dcterms:created>
  <dcterms:modified xsi:type="dcterms:W3CDTF">2021-01-15T17:36:09Z</dcterms:modified>
</cp:coreProperties>
</file>