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57" r:id="rId4"/>
    <p:sldId id="262" r:id="rId5"/>
    <p:sldId id="263" r:id="rId6"/>
    <p:sldId id="264" r:id="rId7"/>
    <p:sldId id="259" r:id="rId8"/>
    <p:sldId id="260" r:id="rId9"/>
    <p:sldId id="261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kLnkDDIK8T4Y94VSG0c9g==" hashData="HBDvO/sXoLOuIZLH9ISbbGHWo4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174C"/>
    <a:srgbClr val="7B9E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7695F-D278-469E-B196-03FCF81F46CE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263607-C534-4B5D-9F20-EE8FC58972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2222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63607-C534-4B5D-9F20-EE8FC5897266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4103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63607-C534-4B5D-9F20-EE8FC5897266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7501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348B-7B0A-4EC4-9321-A5DB02E64961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F830-F37A-4ED8-BAAE-653CD57B2E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261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348B-7B0A-4EC4-9321-A5DB02E64961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F830-F37A-4ED8-BAAE-653CD57B2E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275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348B-7B0A-4EC4-9321-A5DB02E64961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F830-F37A-4ED8-BAAE-653CD57B2E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988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348B-7B0A-4EC4-9321-A5DB02E64961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F830-F37A-4ED8-BAAE-653CD57B2E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3464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348B-7B0A-4EC4-9321-A5DB02E64961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F830-F37A-4ED8-BAAE-653CD57B2E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33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348B-7B0A-4EC4-9321-A5DB02E64961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F830-F37A-4ED8-BAAE-653CD57B2E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806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348B-7B0A-4EC4-9321-A5DB02E64961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F830-F37A-4ED8-BAAE-653CD57B2E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217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348B-7B0A-4EC4-9321-A5DB02E64961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F830-F37A-4ED8-BAAE-653CD57B2E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764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348B-7B0A-4EC4-9321-A5DB02E64961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F830-F37A-4ED8-BAAE-653CD57B2E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082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348B-7B0A-4EC4-9321-A5DB02E64961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F830-F37A-4ED8-BAAE-653CD57B2E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284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348B-7B0A-4EC4-9321-A5DB02E64961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F830-F37A-4ED8-BAAE-653CD57B2E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276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B348B-7B0A-4EC4-9321-A5DB02E64961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C8F830-F37A-4ED8-BAAE-653CD57B2E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64108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doroteiagomes06@gmail.com" TargetMode="External"/><Relationship Id="rId4" Type="http://schemas.openxmlformats.org/officeDocument/2006/relationships/hyperlink" Target="http://www.sergrasan.com/doroteiagom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ocuments\COMBATENDO O FOGO\IMAGENS COMBATENDO O FOGO\Slid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67315"/>
            <a:ext cx="5595797" cy="3600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COMBATENDO O FOGO\IMAGENS COMBATENDO O FOGO\Slide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5085184"/>
            <a:ext cx="9144000" cy="17728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DoubleWave1">
              <a:avLst/>
            </a:prstTxWarp>
            <a:scene3d>
              <a:camera prst="perspectiveAbove"/>
              <a:lightRig rig="threePt" dir="t"/>
            </a:scene3d>
          </a:bodyPr>
          <a:lstStyle/>
          <a:p>
            <a:pPr algn="ctr"/>
            <a:r>
              <a:rPr lang="pt-BR" sz="28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Castellar" pitchFamily="18" charset="0"/>
              </a:rPr>
              <a:t>COMBATENDO </a:t>
            </a:r>
            <a:r>
              <a:rPr lang="pt-BR" sz="28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Castellar" pitchFamily="18" charset="0"/>
              </a:rPr>
              <a:t>O FOGO</a:t>
            </a:r>
          </a:p>
          <a:p>
            <a:pPr algn="ctr"/>
            <a:r>
              <a:rPr lang="pt-BR" sz="28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Castellar" pitchFamily="18" charset="0"/>
              </a:rPr>
              <a:t>DOROTÉIA GOMES</a:t>
            </a:r>
            <a:endParaRPr lang="pt-BR" sz="2800" b="1" dirty="0">
              <a:ln>
                <a:solidFill>
                  <a:srgbClr val="00B05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stellar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16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>
        <p:sndAc>
          <p:stSnd loop="1">
            <p:snd r:embed="rId2" name="emoçoes detalhes roberto carlos lyri 2.wav"/>
          </p:stSnd>
        </p:sndAc>
      </p:transition>
    </mc:Choice>
    <mc:Fallback xmlns="">
      <p:transition spd="slow" advClick="0" advTm="24000">
        <p:sndAc>
          <p:stSnd loop="1">
            <p:snd r:embed="rId5" name="emoçoes detalhes roberto carlos lyri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1"/>
                            </p:stCondLst>
                            <p:childTnLst>
                              <p:par>
                                <p:cTn id="19" presetID="4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501"/>
                            </p:stCondLst>
                            <p:childTnLst>
                              <p:par>
                                <p:cTn id="25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3568" y="2574549"/>
            <a:ext cx="8229600" cy="4525963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3074" name="Picture 2" descr="C:\Users\Usuario\Documents\COMBATENDO O FOGO\IMAGENS COMBATENDO O FOGO\Slid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7272808" cy="429309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ocuments\COMBATENDO O FOGO\IMAGENS COMBATENDO O FOGO\Slide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4837530"/>
            <a:ext cx="9144000" cy="202046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2">
              <a:avLst/>
            </a:prstTxWarp>
          </a:bodyPr>
          <a:lstStyle/>
          <a:p>
            <a:pPr algn="ctr"/>
            <a:r>
              <a:rPr lang="pt-BR" sz="2000" b="1" dirty="0" smtClean="0">
                <a:latin typeface="BatangChe" pitchFamily="49" charset="-127"/>
                <a:ea typeface="BatangChe" pitchFamily="49" charset="-127"/>
              </a:rPr>
              <a:t>Somos </a:t>
            </a:r>
            <a:r>
              <a:rPr lang="pt-BR" sz="2000" b="1" dirty="0">
                <a:latin typeface="BatangChe" pitchFamily="49" charset="-127"/>
                <a:ea typeface="BatangChe" pitchFamily="49" charset="-127"/>
              </a:rPr>
              <a:t>seres carregados de emoções, </a:t>
            </a:r>
          </a:p>
          <a:p>
            <a:pPr algn="ctr"/>
            <a:r>
              <a:rPr lang="pt-BR" sz="2000" b="1" dirty="0">
                <a:latin typeface="BatangChe" pitchFamily="49" charset="-127"/>
                <a:ea typeface="BatangChe" pitchFamily="49" charset="-127"/>
              </a:rPr>
              <a:t>e muito do nosso bem-estar está diretamente relacionado </a:t>
            </a:r>
          </a:p>
          <a:p>
            <a:pPr algn="ctr"/>
            <a:r>
              <a:rPr lang="pt-BR" sz="2000" b="1" dirty="0">
                <a:latin typeface="BatangChe" pitchFamily="49" charset="-127"/>
                <a:ea typeface="BatangChe" pitchFamily="49" charset="-127"/>
              </a:rPr>
              <a:t>com o modo como lidamos com nossos sentimentos, </a:t>
            </a:r>
          </a:p>
          <a:p>
            <a:pPr algn="ctr"/>
            <a:r>
              <a:rPr lang="pt-BR" sz="2000" b="1" dirty="0">
                <a:latin typeface="BatangChe" pitchFamily="49" charset="-127"/>
                <a:ea typeface="BatangChe" pitchFamily="49" charset="-127"/>
              </a:rPr>
              <a:t>como nos posicionamos em relação à eles </a:t>
            </a:r>
          </a:p>
          <a:p>
            <a:pPr algn="ctr"/>
            <a:r>
              <a:rPr lang="pt-BR" sz="2000" b="1" dirty="0">
                <a:latin typeface="BatangChe" pitchFamily="49" charset="-127"/>
                <a:ea typeface="BatangChe" pitchFamily="49" charset="-127"/>
              </a:rPr>
              <a:t>e com quais atitudes tomamos em determinadas circunstâncias. </a:t>
            </a:r>
          </a:p>
        </p:txBody>
      </p:sp>
      <p:pic>
        <p:nvPicPr>
          <p:cNvPr id="7" name="Picture 3" descr="C:\Users\Usuario\Documents\COMBATENDO O FOGO\IMAGENS COMBATENDO O FOGO\Slide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Usuario\Documents\COMBATENDO O FOGO\IMAGENS COMBATENDO O FOGO\Slide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102860"/>
            <a:ext cx="4572000" cy="473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56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25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Scale>
                                      <p:cBhvr>
                                        <p:cTn id="15" dur="625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25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2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5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500"/>
                            </p:stCondLst>
                            <p:childTnLst>
                              <p:par>
                                <p:cTn id="4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600"/>
                            </p:stCondLst>
                            <p:childTnLst>
                              <p:par>
                                <p:cTn id="4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ocuments\COMBATENDO O FOGO\IMAGENS COMBATENDO O FOGO\Slide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49348"/>
            <a:ext cx="5544616" cy="456382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ocuments\COMBATENDO O FOGO\IMAGENS COMBATENDO O FOGO\Slide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08" y="-35416"/>
            <a:ext cx="9337536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ocuments\COMBATENDO O FOGO\IMAGENS COMBATENDO O FOGO\Slide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5489" y="0"/>
            <a:ext cx="9579489" cy="261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Usuario\Documents\COMBATENDO O FOGO\IMAGENS COMBATENDO O FOGO\Slide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-435489" y="2492896"/>
            <a:ext cx="9579489" cy="277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5230296"/>
            <a:ext cx="9144000" cy="15922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Deflate">
              <a:avLst/>
            </a:prstTxWarp>
          </a:bodyPr>
          <a:lstStyle/>
          <a:p>
            <a:pPr algn="ctr"/>
            <a:r>
              <a:rPr lang="pt-BR" dirty="0" smtClean="0"/>
              <a:t>  </a:t>
            </a:r>
            <a:r>
              <a:rPr lang="pt-BR" sz="2000" b="1" dirty="0" smtClean="0">
                <a:latin typeface="Baskerville Old Face" pitchFamily="18" charset="0"/>
              </a:rPr>
              <a:t>Costumo </a:t>
            </a:r>
            <a:r>
              <a:rPr lang="pt-BR" sz="2000" b="1" dirty="0">
                <a:latin typeface="Baskerville Old Face" pitchFamily="18" charset="0"/>
              </a:rPr>
              <a:t>dizer que ante um forte incêndio, </a:t>
            </a:r>
          </a:p>
          <a:p>
            <a:pPr algn="ctr"/>
            <a:r>
              <a:rPr lang="pt-BR" sz="2000" b="1" dirty="0">
                <a:latin typeface="Baskerville Old Face" pitchFamily="18" charset="0"/>
              </a:rPr>
              <a:t>é natural que a primeira atitude das pessoas </a:t>
            </a:r>
          </a:p>
          <a:p>
            <a:pPr algn="ctr"/>
            <a:r>
              <a:rPr lang="pt-BR" sz="2000" b="1" dirty="0">
                <a:latin typeface="Baskerville Old Face" pitchFamily="18" charset="0"/>
              </a:rPr>
              <a:t>seja simplesmente sair correndo a fim de escaparem das chamas. </a:t>
            </a:r>
          </a:p>
          <a:p>
            <a:pPr algn="ctr"/>
            <a:r>
              <a:rPr lang="pt-BR" sz="2000" b="1" dirty="0" smtClean="0">
                <a:latin typeface="Baskerville Old Face" pitchFamily="18" charset="0"/>
              </a:rPr>
              <a:t> </a:t>
            </a:r>
            <a:r>
              <a:rPr lang="pt-BR" sz="2000" b="1" dirty="0">
                <a:latin typeface="Baskerville Old Face" pitchFamily="18" charset="0"/>
              </a:rPr>
              <a:t>Poucos serão os que terão a atitude de combater o fogo. </a:t>
            </a:r>
          </a:p>
        </p:txBody>
      </p:sp>
    </p:spTree>
    <p:extLst>
      <p:ext uri="{BB962C8B-B14F-4D97-AF65-F5344CB8AC3E}">
        <p14:creationId xmlns:p14="http://schemas.microsoft.com/office/powerpoint/2010/main" val="103797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122" name="Picture 2" descr="C:\Users\Usuario\Documents\COMBATENDO O FOGO\IMAGENS COMBATENDO O FOGO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20688"/>
            <a:ext cx="7056784" cy="417646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uario\Documents\COMBATENDO O FOGO\IMAGENS COMBATENDO O FOGO\Slide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uario\Documents\COMBATENDO O FOGO\IMAGENS COMBATENDO O FOGO\Slide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88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Usuario\Documents\COMBATENDO O FOGO\IMAGENS COMBATENDO O FOGO\Slide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839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Usuario\Documents\COMBATENDO O FOGO\IMAGENS COMBATENDO O FOGO\Slide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7200"/>
            <a:ext cx="8686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Usuario\Documents\COMBATENDO O FOGO\IMAGENS COMBATENDO O FOGO\Slide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09600"/>
            <a:ext cx="8534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39552" y="5157192"/>
            <a:ext cx="6768752" cy="1323439"/>
          </a:xfrm>
          <a:prstGeom prst="rect">
            <a:avLst/>
          </a:prstGeom>
        </p:spPr>
        <p:txBody>
          <a:bodyPr wrap="square">
            <a:prstTxWarp prst="textWave1">
              <a:avLst/>
            </a:prstTxWarp>
            <a:spAutoFit/>
          </a:bodyPr>
          <a:lstStyle/>
          <a:p>
            <a:pPr algn="ctr"/>
            <a:r>
              <a:rPr lang="pt-BR" sz="2000" b="1" dirty="0">
                <a:latin typeface="Baskerville Old Face" pitchFamily="18" charset="0"/>
              </a:rPr>
              <a:t>Ocorre que se você simplesmente correr, </a:t>
            </a:r>
          </a:p>
          <a:p>
            <a:pPr algn="ctr"/>
            <a:r>
              <a:rPr lang="pt-BR" sz="2000" b="1" dirty="0">
                <a:latin typeface="Baskerville Old Face" pitchFamily="18" charset="0"/>
              </a:rPr>
              <a:t>você poderá perder tudo o que tem </a:t>
            </a:r>
          </a:p>
          <a:p>
            <a:pPr algn="ctr"/>
            <a:r>
              <a:rPr lang="pt-BR" sz="2000" b="1" dirty="0">
                <a:latin typeface="Baskerville Old Face" pitchFamily="18" charset="0"/>
              </a:rPr>
              <a:t>e sofrer as </a:t>
            </a:r>
            <a:r>
              <a:rPr lang="pt-BR" sz="2000" b="1" dirty="0" err="1">
                <a:latin typeface="Baskerville Old Face" pitchFamily="18" charset="0"/>
              </a:rPr>
              <a:t>conseqüências</a:t>
            </a:r>
            <a:r>
              <a:rPr lang="pt-BR" sz="2000" b="1" dirty="0">
                <a:latin typeface="Baskerville Old Face" pitchFamily="18" charset="0"/>
              </a:rPr>
              <a:t> do desastre depois. </a:t>
            </a:r>
          </a:p>
          <a:p>
            <a:pPr algn="ctr"/>
            <a:r>
              <a:rPr lang="pt-BR" sz="2000" b="1" dirty="0">
                <a:latin typeface="Baskerville Old Face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7812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29000">
        <p:fade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5000" fill="hold"/>
                                        <p:tgtEl>
                                          <p:spTgt spid="51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300"/>
                            </p:stCondLst>
                            <p:childTnLst>
                              <p:par>
                                <p:cTn id="5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900"/>
                            </p:stCondLst>
                            <p:childTnLst>
                              <p:par>
                                <p:cTn id="7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2700"/>
                            </p:stCondLst>
                            <p:childTnLst>
                              <p:par>
                                <p:cTn id="8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2" descr="C:\Users\Usuario\Documents\COMBATENDO O FOGO\IMAGENS COMBATENDO O FOGO\Slid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007" y="332656"/>
            <a:ext cx="6480720" cy="424847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Usuario\Documents\COMBATENDO O FOGO\IMAGENS COMBATENDO O FOGO\Slide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COMBATENDO O FOGO\IMAGENS COMBATENDO O FOGO\Slide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COMBATENDO O FOGO\IMAGENS COMBATENDO O FOGO\Slide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-18296" y="3573016"/>
            <a:ext cx="9162296" cy="3594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51520" y="116632"/>
            <a:ext cx="4032448" cy="1754326"/>
          </a:xfrm>
          <a:prstGeom prst="rect">
            <a:avLst/>
          </a:prstGeom>
        </p:spPr>
        <p:txBody>
          <a:bodyPr wrap="square">
            <a:prstTxWarp prst="textWave2">
              <a:avLst/>
            </a:prstTxWarp>
            <a:spAutoFit/>
          </a:bodyPr>
          <a:lstStyle/>
          <a:p>
            <a:pPr algn="ctr"/>
            <a:r>
              <a:rPr lang="pt-BR" b="1" dirty="0">
                <a:latin typeface="Arial Rounded MT Bold" pitchFamily="34" charset="0"/>
              </a:rPr>
              <a:t>Mas se você resolver combater o fogo, </a:t>
            </a:r>
          </a:p>
          <a:p>
            <a:pPr algn="ctr"/>
            <a:r>
              <a:rPr lang="pt-BR" b="1" dirty="0">
                <a:latin typeface="Arial Rounded MT Bold" pitchFamily="34" charset="0"/>
              </a:rPr>
              <a:t>mesmo que isto seja arriscado, </a:t>
            </a:r>
          </a:p>
          <a:p>
            <a:pPr algn="ctr"/>
            <a:r>
              <a:rPr lang="pt-BR" b="1" dirty="0">
                <a:latin typeface="Arial Rounded MT Bold" pitchFamily="34" charset="0"/>
              </a:rPr>
              <a:t>você poderá preservar o que tem </a:t>
            </a:r>
          </a:p>
          <a:p>
            <a:pPr algn="ctr"/>
            <a:r>
              <a:rPr lang="pt-BR" b="1" dirty="0">
                <a:latin typeface="Arial Rounded MT Bold" pitchFamily="34" charset="0"/>
              </a:rPr>
              <a:t>e não se sentir tão mal após o ocorrido. </a:t>
            </a:r>
          </a:p>
        </p:txBody>
      </p:sp>
    </p:spTree>
    <p:extLst>
      <p:ext uri="{BB962C8B-B14F-4D97-AF65-F5344CB8AC3E}">
        <p14:creationId xmlns:p14="http://schemas.microsoft.com/office/powerpoint/2010/main" val="44289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25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750"/>
                            </p:stCondLst>
                            <p:childTnLst>
                              <p:par>
                                <p:cTn id="31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500"/>
                            </p:stCondLst>
                            <p:childTnLst>
                              <p:par>
                                <p:cTn id="38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8194" name="Picture 2" descr="C:\Users\Usuario\Documents\COMBATENDO O FOGO\IMAGENS COMBATENDO O FOGO\Slide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ocuments\COMBATENDO O FOGO\IMAGENS COMBATENDO O FOGO\Slide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076" y="0"/>
            <a:ext cx="4569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suario\Documents\COMBATENDO O FOGO\IMAGENS COMBATENDO O FOGO\Slide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29344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Usuario\Documents\COMBATENDO O FOGO\IMAGENS COMBATENDO O FOGO\Slide2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34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067944" y="764704"/>
            <a:ext cx="4896544" cy="2031325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  <a:latin typeface="Castellar" pitchFamily="18" charset="0"/>
              </a:rPr>
              <a:t>Semelhante </a:t>
            </a:r>
            <a:r>
              <a:rPr lang="pt-BR" b="1" dirty="0">
                <a:solidFill>
                  <a:srgbClr val="FF0000"/>
                </a:solidFill>
                <a:latin typeface="Castellar" pitchFamily="18" charset="0"/>
              </a:rPr>
              <a:t>coisa ocorre com os problemas. 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Castellar" pitchFamily="18" charset="0"/>
              </a:rPr>
              <a:t>Há pessoas que simplesmente fogem deles, 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Castellar" pitchFamily="18" charset="0"/>
              </a:rPr>
              <a:t>e acabam tendo graves prejuízos. 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Castellar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4560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340968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4098" name="Picture 2" descr="C:\Users\Usuario\Documents\COMBATENDO O FOGO\IMAGENS COMBATENDO O FOGO\Slid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007" y="332656"/>
            <a:ext cx="6480720" cy="410445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ocuments\COMBATENDO O FOGO\IMAGENS COMBATENDO O FOGO\Slide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96" y="0"/>
            <a:ext cx="9150896" cy="494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uario\Documents\COMBATENDO O FOGO\IMAGENS COMBATENDO O FOGO\Slide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96" y="22056"/>
            <a:ext cx="9259416" cy="491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-10264" y="4941168"/>
            <a:ext cx="9154264" cy="191683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TriangleInverted">
              <a:avLst/>
            </a:prstTxWarp>
          </a:bodyPr>
          <a:lstStyle/>
          <a:p>
            <a:pPr algn="ctr"/>
            <a:r>
              <a:rPr lang="pt-BR" dirty="0">
                <a:latin typeface="Cooper Black" pitchFamily="18" charset="0"/>
              </a:rPr>
              <a:t>É preciso perceber que atitudes negativas em relação a problemas, </a:t>
            </a:r>
          </a:p>
          <a:p>
            <a:pPr algn="ctr"/>
            <a:r>
              <a:rPr lang="pt-BR" dirty="0">
                <a:latin typeface="Cooper Black" pitchFamily="18" charset="0"/>
              </a:rPr>
              <a:t>como ser radical demais ou não condicionar um entendimento, </a:t>
            </a:r>
          </a:p>
          <a:p>
            <a:pPr algn="ctr"/>
            <a:r>
              <a:rPr lang="pt-BR" dirty="0">
                <a:latin typeface="Cooper Black" pitchFamily="18" charset="0"/>
              </a:rPr>
              <a:t>também levam a sofrimentos e prejuízos semelhantes. </a:t>
            </a:r>
          </a:p>
          <a:p>
            <a:pPr algn="ctr"/>
            <a:r>
              <a:rPr lang="pt-BR" dirty="0">
                <a:latin typeface="Cooper Black" pitchFamily="18" charset="0"/>
              </a:rPr>
              <a:t>- No caso do incêndio, seria como combater fogo </a:t>
            </a:r>
          </a:p>
          <a:p>
            <a:pPr algn="ctr"/>
            <a:r>
              <a:rPr lang="pt-BR" dirty="0">
                <a:latin typeface="Cooper Black" pitchFamily="18" charset="0"/>
              </a:rPr>
              <a:t>jogando combustível em cima. </a:t>
            </a:r>
          </a:p>
        </p:txBody>
      </p:sp>
    </p:spTree>
    <p:extLst>
      <p:ext uri="{BB962C8B-B14F-4D97-AF65-F5344CB8AC3E}">
        <p14:creationId xmlns:p14="http://schemas.microsoft.com/office/powerpoint/2010/main" val="85318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6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6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Scale>
                                      <p:cBhvr>
                                        <p:cTn id="21" dur="525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250"/>
                            </p:stCondLst>
                            <p:childTnLst>
                              <p:par>
                                <p:cTn id="2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0"/>
                            </p:stCondLst>
                            <p:childTnLst>
                              <p:par>
                                <p:cTn id="3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500"/>
                            </p:stCondLst>
                            <p:childTnLst>
                              <p:par>
                                <p:cTn id="3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200"/>
                            </p:stCondLst>
                            <p:childTnLst>
                              <p:par>
                                <p:cTn id="4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600"/>
                            </p:stCondLst>
                            <p:childTnLst>
                              <p:par>
                                <p:cTn id="5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1484784"/>
            <a:ext cx="8229600" cy="4525963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4" name="Picture 2" descr="C:\Users\Usuario\Documents\COMBATENDO O FOGO\IMAGENS COMBATENDO O FOGO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836712"/>
            <a:ext cx="3528392" cy="381642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Usuario\Documents\COMBATENDO O FOGO\IMAGENS COMBATENDO O FOGO\Slide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COMBATENDO O FOGO\IMAGENS COMBATENDO O FOGO\Slide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0" y="2639184"/>
            <a:ext cx="9144000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COMBATENDO O FOGO\IMAGENS COMBATENDO O FOGO\Slide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46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ocuments\COMBATENDO O FOGO\IMAGENS COMBATENDO O FOGO\Slide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56368" y="0"/>
            <a:ext cx="4587632" cy="46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0" y="4653136"/>
            <a:ext cx="9144000" cy="22048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2">
              <a:avLst/>
            </a:prstTxWarp>
          </a:bodyPr>
          <a:lstStyle/>
          <a:p>
            <a:pPr algn="ctr"/>
            <a:r>
              <a:rPr lang="pt-BR" b="1" dirty="0">
                <a:latin typeface="Elephant" pitchFamily="18" charset="0"/>
              </a:rPr>
              <a:t>Se você decidir encarar seus problemas de frente, </a:t>
            </a:r>
          </a:p>
          <a:p>
            <a:pPr algn="ctr"/>
            <a:r>
              <a:rPr lang="pt-BR" b="1" dirty="0">
                <a:latin typeface="Elephant" pitchFamily="18" charset="0"/>
              </a:rPr>
              <a:t>principalmente os de natureza familiar ou emocional, </a:t>
            </a:r>
          </a:p>
          <a:p>
            <a:pPr algn="ctr"/>
            <a:r>
              <a:rPr lang="pt-BR" b="1" dirty="0">
                <a:latin typeface="Elephant" pitchFamily="18" charset="0"/>
              </a:rPr>
              <a:t>de modo a tentar combater o fogo, </a:t>
            </a:r>
          </a:p>
          <a:p>
            <a:pPr algn="ctr"/>
            <a:r>
              <a:rPr lang="pt-BR" b="1" dirty="0">
                <a:latin typeface="Elephant" pitchFamily="18" charset="0"/>
              </a:rPr>
              <a:t>ao invés de simplesmente fugir ou jogar mais combustível em cima, </a:t>
            </a:r>
          </a:p>
          <a:p>
            <a:pPr algn="ctr"/>
            <a:r>
              <a:rPr lang="pt-BR" b="1" dirty="0">
                <a:latin typeface="Elephant" pitchFamily="18" charset="0"/>
              </a:rPr>
              <a:t>você verá como muitas coisas acabam se resolvendo facilmente, </a:t>
            </a:r>
          </a:p>
          <a:p>
            <a:pPr algn="ctr"/>
            <a:r>
              <a:rPr lang="pt-BR" b="1" dirty="0">
                <a:latin typeface="Elephant" pitchFamily="18" charset="0"/>
              </a:rPr>
              <a:t>verá que conflitos emocionais ocorrem, </a:t>
            </a:r>
          </a:p>
          <a:p>
            <a:pPr algn="ctr"/>
            <a:r>
              <a:rPr lang="pt-BR" b="1" dirty="0">
                <a:latin typeface="Elephant" pitchFamily="18" charset="0"/>
              </a:rPr>
              <a:t>mas que resolvê-los ou não é uma opção sua. </a:t>
            </a:r>
          </a:p>
        </p:txBody>
      </p:sp>
    </p:spTree>
    <p:extLst>
      <p:ext uri="{BB962C8B-B14F-4D97-AF65-F5344CB8AC3E}">
        <p14:creationId xmlns:p14="http://schemas.microsoft.com/office/powerpoint/2010/main" val="310388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2000"/>
    </mc:Choice>
    <mc:Fallback xmlns="">
      <p:transition spd="slow" advClick="0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50"/>
                            </p:stCondLst>
                            <p:childTnLst>
                              <p:par>
                                <p:cTn id="3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300"/>
                            </p:stCondLst>
                            <p:childTnLst>
                              <p:par>
                                <p:cTn id="4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100"/>
                            </p:stCondLst>
                            <p:childTnLst>
                              <p:par>
                                <p:cTn id="5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300"/>
                            </p:stCondLst>
                            <p:childTnLst>
                              <p:par>
                                <p:cTn id="6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8400"/>
                            </p:stCondLst>
                            <p:childTnLst>
                              <p:par>
                                <p:cTn id="7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550"/>
                            </p:stCondLst>
                            <p:childTnLst>
                              <p:par>
                                <p:cTn id="7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2" descr="C:\Users\Usuario\Documents\COMBATENDO O FOGO\IMAGENS COMBATENDO O FOGO\Slid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76672"/>
            <a:ext cx="6480720" cy="446449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Usuario\Documents\COMBATENDO O FOGO\IMAGENS COMBATENDO O FOGO\Slide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94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2078" y="4922552"/>
            <a:ext cx="9131922" cy="193544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Inflate">
              <a:avLst/>
            </a:prstTxWarp>
          </a:bodyPr>
          <a:lstStyle/>
          <a:p>
            <a:pPr algn="ctr"/>
            <a:r>
              <a:rPr lang="pt-BR" b="1" dirty="0">
                <a:latin typeface="Lucida Calligraphy" pitchFamily="66" charset="0"/>
              </a:rPr>
              <a:t>Lembre-se que não somos seres perfeitos, </a:t>
            </a:r>
          </a:p>
          <a:p>
            <a:pPr algn="ctr"/>
            <a:r>
              <a:rPr lang="pt-BR" b="1" dirty="0">
                <a:latin typeface="Lucida Calligraphy" pitchFamily="66" charset="0"/>
              </a:rPr>
              <a:t>e que muitos erros que às vezes cometemos têm a intenção de acertar. </a:t>
            </a:r>
          </a:p>
          <a:p>
            <a:pPr algn="ctr"/>
            <a:r>
              <a:rPr lang="pt-BR" b="1" dirty="0">
                <a:latin typeface="Lucida Calligraphy" pitchFamily="66" charset="0"/>
              </a:rPr>
              <a:t>E, sobretudo, lembre-se que o verdadeiro amor </a:t>
            </a:r>
          </a:p>
          <a:p>
            <a:pPr algn="ctr"/>
            <a:r>
              <a:rPr lang="pt-BR" b="1" dirty="0">
                <a:latin typeface="Lucida Calligraphy" pitchFamily="66" charset="0"/>
              </a:rPr>
              <a:t>não consiste em amar ‘por causa de’, </a:t>
            </a:r>
          </a:p>
          <a:p>
            <a:pPr algn="ctr"/>
            <a:r>
              <a:rPr lang="pt-BR" b="1" dirty="0">
                <a:latin typeface="Lucida Calligraphy" pitchFamily="66" charset="0"/>
              </a:rPr>
              <a:t>mas ‘apesar de’. </a:t>
            </a:r>
          </a:p>
        </p:txBody>
      </p:sp>
    </p:spTree>
    <p:extLst>
      <p:ext uri="{BB962C8B-B14F-4D97-AF65-F5344CB8AC3E}">
        <p14:creationId xmlns:p14="http://schemas.microsoft.com/office/powerpoint/2010/main" val="70991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2000"/>
    </mc:Choice>
    <mc:Fallback xmlns="">
      <p:transition spd="slow" advClick="0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75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75" accel="50000" fill="hold">
                                          <p:stCondLst>
                                            <p:cond delay="3375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75" accel="50000" fill="hold">
                                          <p:stCondLst>
                                            <p:cond delay="3375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6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6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6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75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250"/>
                            </p:stCondLst>
                            <p:childTnLst>
                              <p:par>
                                <p:cTn id="4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375"/>
                            </p:stCondLst>
                            <p:childTnLst>
                              <p:par>
                                <p:cTn id="6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375"/>
                            </p:stCondLst>
                            <p:childTnLst>
                              <p:par>
                                <p:cTn id="8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1250"/>
                            </p:stCondLst>
                            <p:childTnLst>
                              <p:par>
                                <p:cTn id="10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8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9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1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3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5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219" name="Picture 3" descr="C:\Users\Usuario\Documents\COMBATENDO O FOGO\IMAGENS COMBATENDO O FOGO\Slide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Usuario\Documents\COMBATENDO O FOGO\IMAGENS COMBATENDO O FOGO\Slide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56354" y="0"/>
            <a:ext cx="45876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Usuario\Documents\COMBATENDO O FOGO\IMAGENS COMBATENDO O FOGO\Slide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008"/>
            <a:ext cx="9166057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Usuario\Documents\COMBATENDO O FOGO\IMAGENS COMBATENDO O FOGO\Slide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0" y="3429000"/>
            <a:ext cx="91440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67544" y="332656"/>
            <a:ext cx="6390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Aharoni" pitchFamily="2" charset="-79"/>
                <a:cs typeface="Aharoni" pitchFamily="2" charset="-79"/>
              </a:rPr>
              <a:t>No final das contas, você verá que amor, perdão e compreensão </a:t>
            </a:r>
          </a:p>
          <a:p>
            <a:pPr algn="ctr"/>
            <a:r>
              <a:rPr lang="pt-BR" b="1" dirty="0">
                <a:latin typeface="Aharoni" pitchFamily="2" charset="-79"/>
                <a:cs typeface="Aharoni" pitchFamily="2" charset="-79"/>
              </a:rPr>
              <a:t>continuam sendo os promotores sublimes da paz interior </a:t>
            </a:r>
          </a:p>
          <a:p>
            <a:pPr algn="ctr"/>
            <a:r>
              <a:rPr lang="pt-BR" b="1" dirty="0">
                <a:latin typeface="Aharoni" pitchFamily="2" charset="-79"/>
                <a:cs typeface="Aharoni" pitchFamily="2" charset="-79"/>
              </a:rPr>
              <a:t>e da felicidade. </a:t>
            </a:r>
          </a:p>
        </p:txBody>
      </p:sp>
    </p:spTree>
    <p:extLst>
      <p:ext uri="{BB962C8B-B14F-4D97-AF65-F5344CB8AC3E}">
        <p14:creationId xmlns:p14="http://schemas.microsoft.com/office/powerpoint/2010/main" val="1273027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600"/>
                            </p:stCondLst>
                            <p:childTnLst>
                              <p:par>
                                <p:cTn id="4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2" descr="C:\Users\Usuario\Documents\COMBATENDO O FOGO\IMAGENS COMBATENDO O FOGO\Slide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2952328" cy="263691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Usuario\Documents\COMBATENDO O FOGO\IMAGENS COMBATENDO O FOGO\Slide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355976" y="620688"/>
            <a:ext cx="4608512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>
                <a:latin typeface="Lucida Calligraphy" pitchFamily="66" charset="0"/>
              </a:rPr>
              <a:t>Texto: Combatendo o fogo</a:t>
            </a:r>
          </a:p>
          <a:p>
            <a:r>
              <a:rPr lang="pt-BR" sz="2000" b="1" dirty="0">
                <a:latin typeface="Lucida Calligraphy" pitchFamily="66" charset="0"/>
              </a:rPr>
              <a:t>Autor: Augusto Branco</a:t>
            </a:r>
          </a:p>
          <a:p>
            <a:r>
              <a:rPr lang="pt-BR" sz="2000" b="1" dirty="0">
                <a:latin typeface="Lucida Calligraphy" pitchFamily="66" charset="0"/>
              </a:rPr>
              <a:t>Formatação: Dorotéia Gomes</a:t>
            </a:r>
          </a:p>
          <a:p>
            <a:r>
              <a:rPr lang="pt-BR" sz="2000" b="1" dirty="0">
                <a:latin typeface="Lucida Calligraphy" pitchFamily="66" charset="0"/>
              </a:rPr>
              <a:t>Música: </a:t>
            </a:r>
          </a:p>
          <a:p>
            <a:endParaRPr lang="pt-BR" b="1" u="sng" dirty="0" smtClean="0">
              <a:solidFill>
                <a:schemeClr val="bg1"/>
              </a:solidFill>
              <a:hlinkClick r:id="rId4"/>
            </a:endParaRPr>
          </a:p>
          <a:p>
            <a:endParaRPr lang="pt-BR" b="1" u="sng" dirty="0">
              <a:solidFill>
                <a:schemeClr val="bg1"/>
              </a:solidFill>
              <a:hlinkClick r:id="rId4"/>
            </a:endParaRPr>
          </a:p>
          <a:p>
            <a:endParaRPr lang="pt-BR" b="1" u="sng" dirty="0" smtClean="0">
              <a:solidFill>
                <a:schemeClr val="bg1"/>
              </a:solidFill>
              <a:hlinkClick r:id="rId4"/>
            </a:endParaRPr>
          </a:p>
          <a:p>
            <a:endParaRPr lang="pt-BR" b="1" u="sng" dirty="0">
              <a:solidFill>
                <a:schemeClr val="bg1"/>
              </a:solidFill>
              <a:hlinkClick r:id="rId4"/>
            </a:endParaRPr>
          </a:p>
          <a:p>
            <a:endParaRPr lang="pt-BR" b="1" u="sng" dirty="0" smtClean="0">
              <a:solidFill>
                <a:schemeClr val="bg1"/>
              </a:solidFill>
              <a:hlinkClick r:id="rId4"/>
            </a:endParaRPr>
          </a:p>
          <a:p>
            <a:endParaRPr lang="pt-BR" b="1" u="sng" dirty="0">
              <a:solidFill>
                <a:schemeClr val="bg1"/>
              </a:solidFill>
              <a:hlinkClick r:id="rId4"/>
            </a:endParaRPr>
          </a:p>
          <a:p>
            <a:endParaRPr lang="pt-BR" b="1" u="sng" dirty="0" smtClean="0">
              <a:solidFill>
                <a:schemeClr val="bg1"/>
              </a:solidFill>
              <a:hlinkClick r:id="rId4"/>
            </a:endParaRPr>
          </a:p>
          <a:p>
            <a:endParaRPr lang="pt-BR" b="1" u="sng" dirty="0">
              <a:solidFill>
                <a:schemeClr val="bg1"/>
              </a:solidFill>
              <a:hlinkClick r:id="rId4"/>
            </a:endParaRPr>
          </a:p>
          <a:p>
            <a:endParaRPr lang="pt-BR" b="1" u="sng" dirty="0" smtClean="0">
              <a:solidFill>
                <a:schemeClr val="bg1"/>
              </a:solidFill>
              <a:hlinkClick r:id="rId4"/>
            </a:endParaRPr>
          </a:p>
          <a:p>
            <a:endParaRPr lang="pt-BR" b="1" u="sng" dirty="0">
              <a:solidFill>
                <a:schemeClr val="bg1"/>
              </a:solidFill>
              <a:hlinkClick r:id="rId4"/>
            </a:endParaRPr>
          </a:p>
          <a:p>
            <a:endParaRPr lang="pt-BR" b="1" u="sng" dirty="0" smtClean="0">
              <a:solidFill>
                <a:schemeClr val="bg1"/>
              </a:solidFill>
              <a:hlinkClick r:id="rId4"/>
            </a:endParaRPr>
          </a:p>
          <a:p>
            <a:endParaRPr lang="pt-BR" b="1" u="sng" dirty="0">
              <a:solidFill>
                <a:schemeClr val="bg1"/>
              </a:solidFill>
              <a:hlinkClick r:id="rId4"/>
            </a:endParaRPr>
          </a:p>
          <a:p>
            <a:endParaRPr lang="pt-BR" b="1" u="sng" dirty="0" smtClean="0">
              <a:solidFill>
                <a:schemeClr val="bg1"/>
              </a:solidFill>
              <a:hlinkClick r:id="rId4"/>
            </a:endParaRPr>
          </a:p>
          <a:p>
            <a:endParaRPr lang="pt-BR" b="1" u="sng" dirty="0">
              <a:solidFill>
                <a:schemeClr val="bg1"/>
              </a:solidFill>
              <a:hlinkClick r:id="rId4"/>
            </a:endParaRPr>
          </a:p>
          <a:p>
            <a:endParaRPr lang="pt-BR" b="1" u="sng" dirty="0" smtClean="0">
              <a:solidFill>
                <a:schemeClr val="bg1"/>
              </a:solidFill>
              <a:hlinkClick r:id="rId4"/>
            </a:endParaRPr>
          </a:p>
          <a:p>
            <a:r>
              <a:rPr lang="pt-BR" b="1" u="sng" dirty="0" smtClean="0">
                <a:solidFill>
                  <a:schemeClr val="bg1"/>
                </a:solidFill>
                <a:hlinkClick r:id="rId4"/>
              </a:rPr>
              <a:t>www.sergrasan.com/doroteiagomesslides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u="sng" dirty="0">
                <a:solidFill>
                  <a:schemeClr val="bg1"/>
                </a:solidFill>
                <a:hlinkClick r:id="rId5"/>
              </a:rPr>
              <a:t>doroteiagomes06@gmail.com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3228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41000">
        <p14:ripple/>
      </p:transition>
    </mc:Choice>
    <mc:Fallback xmlns="">
      <p:transition spd="slow" advClick="0" advTm="4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4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5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MBATENDO O FOG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COMBATENDO O FOGO</Template>
  <TotalTime>1</TotalTime>
  <Words>352</Words>
  <Application>Microsoft Office PowerPoint</Application>
  <PresentationFormat>Apresentação na tela (4:3)</PresentationFormat>
  <Paragraphs>67</Paragraphs>
  <Slides>11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COMBATENDO O FOGO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2015-02-18T18:38:06Z</dcterms:created>
  <dcterms:modified xsi:type="dcterms:W3CDTF">2015-02-18T18:39:41Z</dcterms:modified>
</cp:coreProperties>
</file>