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9" r:id="rId5"/>
    <p:sldId id="266" r:id="rId6"/>
    <p:sldId id="261" r:id="rId7"/>
    <p:sldId id="268" r:id="rId8"/>
    <p:sldId id="262" r:id="rId9"/>
    <p:sldId id="270" r:id="rId10"/>
    <p:sldId id="273" r:id="rId11"/>
    <p:sldId id="272" r:id="rId12"/>
    <p:sldId id="264" r:id="rId13"/>
    <p:sldId id="263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/BaLWBsdRZ/rt4ocSRyjg" hashData="zCo5xf4Squqg73R18JzJhO7tb0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39D-78BC-43F6-A296-81329299B5D6}" type="datetimeFigureOut">
              <a:rPr lang="pt-BR" smtClean="0"/>
              <a:pPr/>
              <a:t>16/03/2015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2A485-EB55-4CF3-905D-45C62F125A5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7308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39D-78BC-43F6-A296-81329299B5D6}" type="datetimeFigureOut">
              <a:rPr lang="pt-BR" smtClean="0"/>
              <a:pPr/>
              <a:t>16/03/2015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2A485-EB55-4CF3-905D-45C62F125A5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484435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39D-78BC-43F6-A296-81329299B5D6}" type="datetimeFigureOut">
              <a:rPr lang="pt-BR" smtClean="0"/>
              <a:pPr/>
              <a:t>16/03/2015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2A485-EB55-4CF3-905D-45C62F125A5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8516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39D-78BC-43F6-A296-81329299B5D6}" type="datetimeFigureOut">
              <a:rPr lang="pt-BR" smtClean="0"/>
              <a:pPr/>
              <a:t>16/03/2015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2A485-EB55-4CF3-905D-45C62F125A5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614984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39D-78BC-43F6-A296-81329299B5D6}" type="datetimeFigureOut">
              <a:rPr lang="pt-BR" smtClean="0"/>
              <a:pPr/>
              <a:t>16/03/2015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2A485-EB55-4CF3-905D-45C62F125A5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9678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39D-78BC-43F6-A296-81329299B5D6}" type="datetimeFigureOut">
              <a:rPr lang="pt-BR" smtClean="0"/>
              <a:pPr/>
              <a:t>16/03/2015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2A485-EB55-4CF3-905D-45C62F125A5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60129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39D-78BC-43F6-A296-81329299B5D6}" type="datetimeFigureOut">
              <a:rPr lang="pt-BR" smtClean="0"/>
              <a:pPr/>
              <a:t>16/03/2015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2A485-EB55-4CF3-905D-45C62F125A5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65307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39D-78BC-43F6-A296-81329299B5D6}" type="datetimeFigureOut">
              <a:rPr lang="pt-BR" smtClean="0"/>
              <a:pPr/>
              <a:t>16/03/2015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2A485-EB55-4CF3-905D-45C62F125A5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1865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39D-78BC-43F6-A296-81329299B5D6}" type="datetimeFigureOut">
              <a:rPr lang="pt-BR" smtClean="0"/>
              <a:pPr/>
              <a:t>16/03/2015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2A485-EB55-4CF3-905D-45C62F125A5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182431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39D-78BC-43F6-A296-81329299B5D6}" type="datetimeFigureOut">
              <a:rPr lang="pt-BR" smtClean="0"/>
              <a:pPr/>
              <a:t>16/03/2015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2A485-EB55-4CF3-905D-45C62F125A5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80160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939D-78BC-43F6-A296-81329299B5D6}" type="datetimeFigureOut">
              <a:rPr lang="pt-BR" smtClean="0"/>
              <a:pPr/>
              <a:t>16/03/2015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2A485-EB55-4CF3-905D-45C62F125A5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320189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5939D-78BC-43F6-A296-81329299B5D6}" type="datetimeFigureOut">
              <a:rPr lang="pt-BR" smtClean="0"/>
              <a:pPr/>
              <a:t>16/03/2015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2A485-EB55-4CF3-905D-45C62F125A5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74147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doroteigomes06@gmail.com" TargetMode="External"/><Relationship Id="rId5" Type="http://schemas.openxmlformats.org/officeDocument/2006/relationships/hyperlink" Target="http://www.sergrasan.com/doroteiagomesslides" TargetMode="External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A MAIOR SOLIDÃO\IMAGENS A MAIOR SOLIDÃO\Slide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ocuments\A MAIOR SOLIDÃO\IMAGENS A MAIOR SOLIDÃO\Slide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1431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860033" y="1628800"/>
            <a:ext cx="3096344" cy="2232248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r>
              <a:rPr lang="pt-B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gradFill flip="none" rotWithShape="1">
                  <a:gsLst>
                    <a:gs pos="0">
                      <a:schemeClr val="accent6">
                        <a:tint val="15000"/>
                        <a:satMod val="200000"/>
                        <a:shade val="30000"/>
                        <a:satMod val="115000"/>
                      </a:schemeClr>
                    </a:gs>
                    <a:gs pos="50000">
                      <a:schemeClr val="accent6">
                        <a:tint val="15000"/>
                        <a:satMod val="200000"/>
                        <a:shade val="67500"/>
                        <a:satMod val="115000"/>
                      </a:schemeClr>
                    </a:gs>
                    <a:gs pos="100000">
                      <a:schemeClr val="accent6">
                        <a:tint val="15000"/>
                        <a:satMod val="20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man Old Style" pitchFamily="18" charset="0"/>
              </a:rPr>
              <a:t>A MAIOR </a:t>
            </a:r>
          </a:p>
          <a:p>
            <a:endParaRPr lang="pt-BR" sz="3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gradFill flip="none" rotWithShape="1">
                <a:gsLst>
                  <a:gs pos="0">
                    <a:schemeClr val="accent6">
                      <a:tint val="15000"/>
                      <a:satMod val="200000"/>
                      <a:shade val="30000"/>
                      <a:satMod val="115000"/>
                    </a:schemeClr>
                  </a:gs>
                  <a:gs pos="50000">
                    <a:schemeClr val="accent6">
                      <a:tint val="15000"/>
                      <a:satMod val="200000"/>
                      <a:shade val="67500"/>
                      <a:satMod val="115000"/>
                    </a:schemeClr>
                  </a:gs>
                  <a:gs pos="100000">
                    <a:schemeClr val="accent6">
                      <a:tint val="15000"/>
                      <a:satMod val="200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ookman Old Style" pitchFamily="18" charset="0"/>
            </a:endParaRPr>
          </a:p>
          <a:p>
            <a:r>
              <a:rPr lang="pt-B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gradFill flip="none" rotWithShape="1">
                  <a:gsLst>
                    <a:gs pos="0">
                      <a:schemeClr val="accent6">
                        <a:tint val="15000"/>
                        <a:satMod val="200000"/>
                        <a:shade val="30000"/>
                        <a:satMod val="115000"/>
                      </a:schemeClr>
                    </a:gs>
                    <a:gs pos="50000">
                      <a:schemeClr val="accent6">
                        <a:tint val="15000"/>
                        <a:satMod val="200000"/>
                        <a:shade val="67500"/>
                        <a:satMod val="115000"/>
                      </a:schemeClr>
                    </a:gs>
                    <a:gs pos="100000">
                      <a:schemeClr val="accent6">
                        <a:tint val="15000"/>
                        <a:satMod val="20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man Old Style" pitchFamily="18" charset="0"/>
              </a:rPr>
              <a:t>    SOLIDÃO</a:t>
            </a:r>
            <a:endParaRPr lang="pt-BR" sz="3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gradFill flip="none" rotWithShape="1">
                <a:gsLst>
                  <a:gs pos="0">
                    <a:schemeClr val="accent6">
                      <a:tint val="15000"/>
                      <a:satMod val="200000"/>
                      <a:shade val="30000"/>
                      <a:satMod val="115000"/>
                    </a:schemeClr>
                  </a:gs>
                  <a:gs pos="50000">
                    <a:schemeClr val="accent6">
                      <a:tint val="15000"/>
                      <a:satMod val="200000"/>
                      <a:shade val="67500"/>
                      <a:satMod val="115000"/>
                    </a:schemeClr>
                  </a:gs>
                  <a:gs pos="100000">
                    <a:schemeClr val="accent6">
                      <a:tint val="15000"/>
                      <a:satMod val="200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860033" y="4653136"/>
            <a:ext cx="3816424" cy="1077218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pt-BR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BatangChe" pitchFamily="49" charset="-127"/>
                <a:ea typeface="BatangChe" pitchFamily="49" charset="-127"/>
              </a:rPr>
              <a:t>VINICIUS DE MORAES</a:t>
            </a:r>
            <a:endParaRPr lang="pt-BR" sz="32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57158" y="5572140"/>
            <a:ext cx="3856697" cy="461665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AUTOMÁTICO E CLICAR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2388593"/>
      </p:ext>
    </p:extLst>
  </p:cSld>
  <p:clrMapOvr>
    <a:masterClrMapping/>
  </p:clrMapOvr>
  <p:transition spd="slow" advTm="17000">
    <p:fade/>
    <p:sndAc>
      <p:stSnd loop="1">
        <p:snd r:embed="rId2" name="Porto Solidão   Instrumentalwmv[1]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6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A MAIOR SOLIDÃO\IMAGENS A MAIOR SOLIDÃO\Slide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ocuments\A MAIOR SOLIDÃO\IMAGENS A MAIOR SOLIDÃO\Slid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144000" cy="682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404664"/>
            <a:ext cx="63923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solidFill>
                  <a:srgbClr val="FF0000"/>
                </a:solidFill>
                <a:latin typeface="Bookman Old Style" pitchFamily="18" charset="0"/>
              </a:rPr>
              <a:t>A maior solidão é a do ser que não ama. </a:t>
            </a:r>
            <a:endParaRPr lang="pt-BR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430379"/>
      </p:ext>
    </p:extLst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6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cuments\A MAIOR SOLIDÃO\IMAGENS A MAIOR SOLIDÃO\Slide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ocuments\A MAIOR SOLIDÃO\IMAGENS A MAIOR SOLIDÃO\Slide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777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971600" y="764704"/>
            <a:ext cx="5886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latin typeface="Bookman Old Style" pitchFamily="18" charset="0"/>
              </a:rPr>
              <a:t>A maior solidão é a do ser que ausenta, que se defende, que se fecha, que se recusa a participar da vida humana.</a:t>
            </a:r>
            <a:endParaRPr lang="pt-BR" sz="24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6707523"/>
      </p:ext>
    </p:extLst>
  </p:cSld>
  <p:clrMapOvr>
    <a:masterClrMapping/>
  </p:clrMapOvr>
  <p:transition spd="slow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6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0" y="0"/>
            <a:ext cx="9089112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42" name="Picture 2" descr="C:\Users\Usuario\Documents\A MAIOR SOLIDÃO\IMAGENS 2 A MAIOR SOLIDÃO\Slide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2488" y="0"/>
            <a:ext cx="91664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4" name="Triângulo isósceles 3"/>
          <p:cNvSpPr/>
          <p:nvPr/>
        </p:nvSpPr>
        <p:spPr>
          <a:xfrm>
            <a:off x="-32400" y="14144"/>
            <a:ext cx="9121512" cy="6858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5" name="Triângulo retângulo 4"/>
          <p:cNvSpPr/>
          <p:nvPr/>
        </p:nvSpPr>
        <p:spPr>
          <a:xfrm flipV="1">
            <a:off x="-22488" y="-5680"/>
            <a:ext cx="4594488" cy="686368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 dirty="0"/>
          </a:p>
        </p:txBody>
      </p:sp>
      <p:sp useBgFill="1">
        <p:nvSpPr>
          <p:cNvPr id="8" name="Triângulo retângulo 7"/>
          <p:cNvSpPr/>
          <p:nvPr/>
        </p:nvSpPr>
        <p:spPr>
          <a:xfrm rot="5400000" flipV="1">
            <a:off x="3328060" y="1056204"/>
            <a:ext cx="6843856" cy="478802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0" y="-5680"/>
            <a:ext cx="3419872" cy="39047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>
                <a:solidFill>
                  <a:srgbClr val="FF0000"/>
                </a:solidFill>
                <a:latin typeface="Bookman Old Style" pitchFamily="18" charset="0"/>
              </a:rPr>
              <a:t>A maior solidão é a do homem encerrado em si mesmo, no absoluto de si mesmo, e que não dá a quem pede o que ele pode dar de amor, de amizade, de socorro.</a:t>
            </a:r>
            <a:endParaRPr lang="pt-BR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6238356"/>
      </p:ext>
    </p:extLst>
  </p:cSld>
  <p:clrMapOvr>
    <a:masterClrMapping/>
  </p:clrMapOvr>
  <p:transition spd="slow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A MAIOR SOLIDÃO\IMAGENS A MAIOR SOLIDÃO\Slide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ocuments\A MAIOR SOLIDÃO\IMAGENS A MAIOR SOLIDÃO\Slide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825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332656"/>
            <a:ext cx="61024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b="1" dirty="0">
                <a:solidFill>
                  <a:srgbClr val="FF0000"/>
                </a:solidFill>
                <a:latin typeface="Bookman Old Style" pitchFamily="18" charset="0"/>
              </a:rPr>
              <a:t>O maior solitário é o que tem medo de amar, o que tem medo de ferir e de ferir-se, o ser casto da mulher, do amigo, do povo, do mundo.</a:t>
            </a:r>
            <a:endParaRPr lang="pt-BR" sz="2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571183"/>
      </p:ext>
    </p:extLst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cuments\A MAIOR SOLIDÃO\IMAGENS A MAIOR SOLIDÃO\Slid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uario\Documents\A MAIOR SOLIDÃO\IMAGENS A MAIOR SOLIDÃO\Slide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9552" y="188641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000" b="1" dirty="0">
                <a:solidFill>
                  <a:srgbClr val="FF0000"/>
                </a:solidFill>
                <a:latin typeface="Bookman Old Style" pitchFamily="18" charset="0"/>
              </a:rPr>
              <a:t>Esse queima como uma lâmpada triste, cujo reflexo entristece também tudo em torno. </a:t>
            </a:r>
            <a:endParaRPr lang="pt-BR" sz="2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2795199"/>
      </p:ext>
    </p:extLst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25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2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25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-15228"/>
            <a:ext cx="9144000" cy="6873227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3" name="Retângulo 2"/>
          <p:cNvSpPr/>
          <p:nvPr/>
        </p:nvSpPr>
        <p:spPr>
          <a:xfrm>
            <a:off x="0" y="-15228"/>
            <a:ext cx="914400" cy="68732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4" name="Fluxograma: Processo 3"/>
          <p:cNvSpPr/>
          <p:nvPr/>
        </p:nvSpPr>
        <p:spPr>
          <a:xfrm>
            <a:off x="914400" y="-15228"/>
            <a:ext cx="914400" cy="6873228"/>
          </a:xfrm>
          <a:prstGeom prst="flowChartProcess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5" name="Retângulo 4"/>
          <p:cNvSpPr/>
          <p:nvPr/>
        </p:nvSpPr>
        <p:spPr>
          <a:xfrm>
            <a:off x="1799262" y="-958"/>
            <a:ext cx="3276793" cy="68589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Retângulo 5"/>
          <p:cNvSpPr/>
          <p:nvPr/>
        </p:nvSpPr>
        <p:spPr>
          <a:xfrm>
            <a:off x="5076054" y="-15227"/>
            <a:ext cx="1872209" cy="68732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7" name="Retângulo 6"/>
          <p:cNvSpPr/>
          <p:nvPr/>
        </p:nvSpPr>
        <p:spPr>
          <a:xfrm>
            <a:off x="6948263" y="-15228"/>
            <a:ext cx="2183540" cy="691836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Paralelogramo 7"/>
          <p:cNvSpPr/>
          <p:nvPr/>
        </p:nvSpPr>
        <p:spPr>
          <a:xfrm>
            <a:off x="4788024" y="132656"/>
            <a:ext cx="3736432" cy="1712168"/>
          </a:xfrm>
          <a:prstGeom prst="parallelogram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000" b="1" dirty="0">
                <a:solidFill>
                  <a:srgbClr val="FF0000"/>
                </a:solidFill>
                <a:latin typeface="Bookman Old Style" pitchFamily="18" charset="0"/>
              </a:rPr>
              <a:t>Ele é a angústia do mundo que o </a:t>
            </a:r>
            <a:r>
              <a:rPr lang="pt-PT" sz="2000" b="1" dirty="0" smtClean="0">
                <a:solidFill>
                  <a:srgbClr val="FF0000"/>
                </a:solidFill>
                <a:latin typeface="Bookman Old Style" pitchFamily="18" charset="0"/>
              </a:rPr>
              <a:t>reflete</a:t>
            </a:r>
            <a:r>
              <a:rPr lang="pt-PT" sz="2000" b="1" dirty="0">
                <a:solidFill>
                  <a:srgbClr val="FF0000"/>
                </a:solidFill>
                <a:latin typeface="Bookman Old Style" pitchFamily="18" charset="0"/>
              </a:rPr>
              <a:t>.</a:t>
            </a:r>
            <a:endParaRPr lang="pt-BR" sz="2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2612014"/>
      </p:ext>
    </p:extLst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A MAIOR SOLIDÃO\IMAGENS A MAIOR SOLIDÃO\Slide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uario\Documents\A MAIOR SOLIDÃO\IMAGENS A MAIOR SOLIDÃO\Slide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3294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260648"/>
            <a:ext cx="7164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b="1" dirty="0">
                <a:solidFill>
                  <a:srgbClr val="FF0000"/>
                </a:solidFill>
                <a:latin typeface="Bookman Old Style" pitchFamily="18" charset="0"/>
              </a:rPr>
              <a:t>Ele é o que se recusa às verdadeiras fontes da emoção, as que são o património de todos, e, encerrado em seu duro privilégio, semeia pedras do alto da sua fria e desolada torre.</a:t>
            </a:r>
            <a:endParaRPr lang="pt-BR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8119727"/>
      </p:ext>
    </p:extLst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A MAIOR SOLIDÃO\IMAGENS 2 A MAIOR SOLIDÃO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14400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A MAIOR SOLIDÃO\IMAGENS A MAIOR SOLIDÃO\Slide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59432"/>
            <a:ext cx="9144000" cy="737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7504" y="197346"/>
            <a:ext cx="675049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t-PT" sz="2400" b="1" dirty="0">
                <a:latin typeface="Garamond" pitchFamily="18" charset="0"/>
              </a:rPr>
              <a:t>É fácil trocar as palavras,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Difícil é interpretar os silêncios!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É fácil caminhar lado a lado,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Difícil é saber como se encontrar!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É fácil beijar o rosto,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Difícil é chegar ao coração!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É fácil apertar as mãos,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Difícil é reter o calor!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É fácil sentir o amor,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Difícil é conter sua torrente!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/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Como é por dentro outra pessoa?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Quem é que o saberá sonhar?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A alma de outrem é outro universo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Com que não há comunicação possível,</a:t>
            </a:r>
            <a:br>
              <a:rPr lang="pt-PT" sz="2400" b="1" dirty="0">
                <a:latin typeface="Garamond" pitchFamily="18" charset="0"/>
              </a:rPr>
            </a:br>
            <a:r>
              <a:rPr lang="pt-PT" sz="2400" b="1" dirty="0">
                <a:latin typeface="Garamond" pitchFamily="18" charset="0"/>
              </a:rPr>
              <a:t>Com que não há verdadeiro entendimento</a:t>
            </a:r>
            <a:r>
              <a:rPr lang="pt-PT" sz="2400" b="1" dirty="0" smtClean="0">
                <a:latin typeface="Garamond" pitchFamily="18" charset="0"/>
              </a:rPr>
              <a:t>.</a:t>
            </a:r>
          </a:p>
          <a:p>
            <a:pPr fontAlgn="t"/>
            <a:r>
              <a:rPr lang="pt-PT" sz="2400" b="1" dirty="0" smtClean="0">
                <a:latin typeface="Garamond" pitchFamily="18" charset="0"/>
              </a:rPr>
              <a:t>       (FERNANDO PESSOA)</a:t>
            </a:r>
            <a:r>
              <a:rPr lang="pt-PT" sz="2400" b="1" dirty="0">
                <a:latin typeface="Garamond" pitchFamily="18" charset="0"/>
              </a:rPr>
              <a:t/>
            </a:r>
            <a:br>
              <a:rPr lang="pt-PT" sz="2400" b="1" dirty="0">
                <a:latin typeface="Garamond" pitchFamily="18" charset="0"/>
              </a:rPr>
            </a:br>
            <a:endParaRPr lang="pt-BR" sz="2400" b="1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9986578"/>
      </p:ext>
    </p:extLst>
  </p:cSld>
  <p:clrMapOvr>
    <a:masterClrMapping/>
  </p:clrMapOvr>
  <p:transition spd="slow" advTm="3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150"/>
                            </p:stCondLst>
                            <p:childTnLst>
                              <p:par>
                                <p:cTn id="2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A MAIOR SOLIDÃO\Apresentação4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ocuments\A MAIOR SOLIDÃO\Apresentação4\Slide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9756" y="40265"/>
            <a:ext cx="9323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92080" y="620688"/>
            <a:ext cx="3600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pt-PT" sz="2000" b="1" dirty="0">
                <a:solidFill>
                  <a:srgbClr val="FF0000"/>
                </a:solidFill>
                <a:latin typeface="Garamond" pitchFamily="18" charset="0"/>
              </a:rPr>
              <a:t>Nada sabemos da alma</a:t>
            </a:r>
            <a:br>
              <a:rPr lang="pt-PT" sz="2000" b="1" dirty="0">
                <a:solidFill>
                  <a:srgbClr val="FF0000"/>
                </a:solidFill>
                <a:latin typeface="Garamond" pitchFamily="18" charset="0"/>
              </a:rPr>
            </a:br>
            <a:r>
              <a:rPr lang="pt-PT" sz="2000" b="1" dirty="0">
                <a:solidFill>
                  <a:srgbClr val="FF0000"/>
                </a:solidFill>
                <a:latin typeface="Garamond" pitchFamily="18" charset="0"/>
              </a:rPr>
              <a:t>Senão da nossa;</a:t>
            </a:r>
            <a:br>
              <a:rPr lang="pt-PT" sz="2000" b="1" dirty="0">
                <a:solidFill>
                  <a:srgbClr val="FF0000"/>
                </a:solidFill>
                <a:latin typeface="Garamond" pitchFamily="18" charset="0"/>
              </a:rPr>
            </a:br>
            <a:r>
              <a:rPr lang="pt-PT" sz="2000" b="1" dirty="0">
                <a:solidFill>
                  <a:srgbClr val="FF0000"/>
                </a:solidFill>
                <a:latin typeface="Garamond" pitchFamily="18" charset="0"/>
              </a:rPr>
              <a:t>As dos outros são olhares,</a:t>
            </a:r>
            <a:br>
              <a:rPr lang="pt-PT" sz="2000" b="1" dirty="0">
                <a:solidFill>
                  <a:srgbClr val="FF0000"/>
                </a:solidFill>
                <a:latin typeface="Garamond" pitchFamily="18" charset="0"/>
              </a:rPr>
            </a:br>
            <a:r>
              <a:rPr lang="pt-PT" sz="2000" b="1" dirty="0">
                <a:solidFill>
                  <a:srgbClr val="FF0000"/>
                </a:solidFill>
                <a:latin typeface="Garamond" pitchFamily="18" charset="0"/>
              </a:rPr>
              <a:t>São gestos, são palavras,</a:t>
            </a:r>
            <a:br>
              <a:rPr lang="pt-PT" sz="2000" b="1" dirty="0">
                <a:solidFill>
                  <a:srgbClr val="FF0000"/>
                </a:solidFill>
                <a:latin typeface="Garamond" pitchFamily="18" charset="0"/>
              </a:rPr>
            </a:br>
            <a:r>
              <a:rPr lang="pt-PT" sz="2000" b="1" dirty="0">
                <a:solidFill>
                  <a:srgbClr val="FF0000"/>
                </a:solidFill>
                <a:latin typeface="Garamond" pitchFamily="18" charset="0"/>
              </a:rPr>
              <a:t>Com a suposição</a:t>
            </a:r>
            <a:br>
              <a:rPr lang="pt-PT" sz="2000" b="1" dirty="0">
                <a:solidFill>
                  <a:srgbClr val="FF0000"/>
                </a:solidFill>
                <a:latin typeface="Garamond" pitchFamily="18" charset="0"/>
              </a:rPr>
            </a:br>
            <a:r>
              <a:rPr lang="pt-PT" sz="2000" b="1" dirty="0">
                <a:solidFill>
                  <a:srgbClr val="FF0000"/>
                </a:solidFill>
                <a:latin typeface="Garamond" pitchFamily="18" charset="0"/>
              </a:rPr>
              <a:t>De qualquer semelhança no fundo</a:t>
            </a:r>
            <a:r>
              <a:rPr lang="pt-PT" sz="2000" b="1" dirty="0" smtClean="0">
                <a:solidFill>
                  <a:srgbClr val="FF0000"/>
                </a:solidFill>
                <a:latin typeface="Garamond" pitchFamily="18" charset="0"/>
              </a:rPr>
              <a:t>.“</a:t>
            </a:r>
          </a:p>
          <a:p>
            <a:pPr algn="ctr" fontAlgn="t"/>
            <a:endParaRPr lang="pt-PT" sz="2000" b="1" dirty="0">
              <a:solidFill>
                <a:srgbClr val="FF0000"/>
              </a:solidFill>
              <a:latin typeface="Garamond" pitchFamily="18" charset="0"/>
            </a:endParaRPr>
          </a:p>
          <a:p>
            <a:pPr algn="ctr" fontAlgn="t"/>
            <a:r>
              <a:rPr lang="pt-PT" sz="2000" b="1" dirty="0" smtClean="0">
                <a:solidFill>
                  <a:srgbClr val="FF0000"/>
                </a:solidFill>
                <a:latin typeface="Garamond" pitchFamily="18" charset="0"/>
              </a:rPr>
              <a:t>(FERNANDO PESSOA)</a:t>
            </a:r>
            <a:endParaRPr lang="pt-BR" sz="2000" b="1" dirty="0">
              <a:solidFill>
                <a:srgbClr val="FF0000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39230"/>
      </p:ext>
    </p:extLst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A MAIOR SOLIDÃO\Apresentação4\Slid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ocuments\A MAIOR SOLIDÃO\Apresentação4\Slid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16632"/>
            <a:ext cx="89644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latin typeface="Garamond" pitchFamily="18" charset="0"/>
              </a:rPr>
              <a:t>Todos nós sem exceção , buscamos nosso porto seguro em nossas vidas</a:t>
            </a:r>
          </a:p>
          <a:p>
            <a:pPr algn="ctr"/>
            <a:endParaRPr lang="pt-BR" sz="2000" b="1" dirty="0">
              <a:latin typeface="Garamond" pitchFamily="18" charset="0"/>
            </a:endParaRPr>
          </a:p>
          <a:p>
            <a:pPr algn="ctr"/>
            <a:r>
              <a:rPr lang="pt-BR" sz="2000" b="1" dirty="0" smtClean="0">
                <a:latin typeface="Garamond" pitchFamily="18" charset="0"/>
              </a:rPr>
              <a:t>Alguns de nós enfrentamos algumas tempestades, recebendo verdadeiras saraivadas do mar da vida.</a:t>
            </a:r>
          </a:p>
          <a:p>
            <a:pPr algn="ctr"/>
            <a:endParaRPr lang="pt-BR" sz="2000" b="1" dirty="0">
              <a:latin typeface="Garamond" pitchFamily="18" charset="0"/>
            </a:endParaRPr>
          </a:p>
          <a:p>
            <a:pPr algn="ctr"/>
            <a:r>
              <a:rPr lang="pt-BR" sz="2000" b="1" dirty="0" smtClean="0">
                <a:latin typeface="Garamond" pitchFamily="18" charset="0"/>
              </a:rPr>
              <a:t>Alguns de nós aprendemos a nos fortalecer com estas saraivadas do mar, já outros deixam-se levar pelas ondas, deixando-se afogar, sem mesmo lutar...</a:t>
            </a:r>
          </a:p>
          <a:p>
            <a:pPr algn="ctr"/>
            <a:endParaRPr lang="pt-BR" sz="2000" b="1" dirty="0">
              <a:latin typeface="Garamond" pitchFamily="18" charset="0"/>
            </a:endParaRPr>
          </a:p>
          <a:p>
            <a:pPr algn="ctr"/>
            <a:r>
              <a:rPr lang="pt-BR" sz="2000" b="1" dirty="0" smtClean="0">
                <a:latin typeface="Garamond" pitchFamily="18" charset="0"/>
              </a:rPr>
              <a:t>Neste mesmo mar da vida, muitos de nós, navegamos em algumas aventuras...</a:t>
            </a:r>
          </a:p>
          <a:p>
            <a:pPr algn="ctr"/>
            <a:r>
              <a:rPr lang="pt-BR" sz="2000" b="1" dirty="0" smtClean="0">
                <a:latin typeface="Garamond" pitchFamily="18" charset="0"/>
              </a:rPr>
              <a:t>Porém, neste imenso mar da vida, cruel, traiçoeiro e incerto...</a:t>
            </a:r>
          </a:p>
          <a:p>
            <a:pPr algn="ctr"/>
            <a:endParaRPr lang="pt-BR" sz="2000" b="1" dirty="0">
              <a:latin typeface="Garamond" pitchFamily="18" charset="0"/>
            </a:endParaRPr>
          </a:p>
          <a:p>
            <a:pPr algn="ctr"/>
            <a:r>
              <a:rPr lang="pt-BR" sz="2000" b="1" dirty="0" smtClean="0">
                <a:latin typeface="Garamond" pitchFamily="18" charset="0"/>
              </a:rPr>
              <a:t>Só há uma certeza...a de que queremos verdadeiramente atracar e ancorar em algum coração acolhedor a espera de alguém para preenchê-lo...</a:t>
            </a:r>
          </a:p>
          <a:p>
            <a:pPr algn="ctr"/>
            <a:endParaRPr lang="pt-BR" sz="2000" b="1" dirty="0">
              <a:latin typeface="Garamond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5536" y="5229200"/>
            <a:ext cx="3528392" cy="1080120"/>
          </a:xfrm>
          <a:prstGeom prst="rect">
            <a:avLst/>
          </a:prstGeom>
          <a:noFill/>
        </p:spPr>
        <p:txBody>
          <a:bodyPr wrap="none" rtlCol="0">
            <a:prstTxWarp prst="textWave2">
              <a:avLst/>
            </a:prstTxWarp>
            <a:spAutoFit/>
          </a:bodyPr>
          <a:lstStyle/>
          <a:p>
            <a:r>
              <a:rPr lang="pt-B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PARA SEMPRE....</a:t>
            </a:r>
            <a:endParaRPr lang="pt-B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4159848"/>
      </p:ext>
    </p:extLst>
  </p:cSld>
  <p:clrMapOvr>
    <a:masterClrMapping/>
  </p:clrMapOvr>
  <p:transition spd="slow" advTm="5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75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375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cuments\A MAIOR SOLIDÃO\IMAGENS A MAIOR SOLIDÃO\Slide1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uario\Documents\A MAIOR SOLIDÃO\IMAGENS A MAIOR SOLIDÃO\Slide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27538" cy="688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699792" y="404664"/>
            <a:ext cx="6376337" cy="923330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latin typeface="Garamond" pitchFamily="18" charset="0"/>
              </a:rPr>
              <a:t>Palavras ditas pelo nosso inesquecível JESSÉ em um show.</a:t>
            </a:r>
          </a:p>
          <a:p>
            <a:endParaRPr lang="pt-BR" b="1" dirty="0">
              <a:solidFill>
                <a:schemeClr val="bg1"/>
              </a:solidFill>
              <a:latin typeface="Garamond" pitchFamily="18" charset="0"/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  <a:latin typeface="Garamond" pitchFamily="18" charset="0"/>
              </a:rPr>
              <a:t>DEFINIÇÃO DO AMOR:</a:t>
            </a:r>
            <a:endParaRPr lang="pt-BR" b="1" dirty="0">
              <a:solidFill>
                <a:schemeClr val="bg1"/>
              </a:solidFill>
              <a:latin typeface="Garamond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067944" y="1484784"/>
            <a:ext cx="48245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Garamond" pitchFamily="18" charset="0"/>
              </a:rPr>
              <a:t>“O amor é a forma bonita de se viver.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Garamond" pitchFamily="18" charset="0"/>
              </a:rPr>
              <a:t>É a forma que está dentro de todos nós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Garamond" pitchFamily="18" charset="0"/>
              </a:rPr>
              <a:t>e nós devemos aprender a cultivar.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Garamond" pitchFamily="18" charset="0"/>
              </a:rPr>
              <a:t>A partir do momento que a gente deixar florescer este lado que se chama AMOR dentro de nós...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Garamond" pitchFamily="18" charset="0"/>
              </a:rPr>
              <a:t>nós vamos viver melhor....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Garamond" pitchFamily="18" charset="0"/>
              </a:rPr>
              <a:t>O amor é difícil de definir, mas o amor é uma vida melhor para todos nós....”</a:t>
            </a:r>
            <a:endParaRPr lang="pt-BR" sz="2000" b="1" dirty="0">
              <a:solidFill>
                <a:schemeClr val="bg1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4493042"/>
      </p:ext>
    </p:extLst>
  </p:cSld>
  <p:clrMapOvr>
    <a:masterClrMapping/>
  </p:clrMapOvr>
  <p:transition spd="slow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75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A MAIOR SOLIDÃO\IMAGENS A MAIOR SOLIDÃO\Slide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ocuments\A MAIOR SOLIDÃO\IMAGENS A MAIOR SOLIDÃO\Slide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9512" y="188640"/>
            <a:ext cx="79208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  <a:latin typeface="Lucida Calligraphy" pitchFamily="66" charset="0"/>
              </a:rPr>
              <a:t>TEXTO: A MAIOR SOLIDÃO</a:t>
            </a:r>
          </a:p>
          <a:p>
            <a:r>
              <a:rPr lang="pt-BR" b="1" dirty="0" smtClean="0">
                <a:solidFill>
                  <a:srgbClr val="FF0000"/>
                </a:solidFill>
                <a:latin typeface="Lucida Calligraphy" pitchFamily="66" charset="0"/>
              </a:rPr>
              <a:t>AUTOR: VINICIUS DE MORAES-OUTROS TEXTOS: Fernando Pessoa e Jessé.</a:t>
            </a:r>
          </a:p>
          <a:p>
            <a:r>
              <a:rPr lang="pt-BR" b="1" dirty="0" smtClean="0">
                <a:solidFill>
                  <a:srgbClr val="FF0000"/>
                </a:solidFill>
                <a:latin typeface="Lucida Calligraphy" pitchFamily="66" charset="0"/>
              </a:rPr>
              <a:t>FORMATAÇÃO: DOROTÉIA GOMES</a:t>
            </a:r>
          </a:p>
          <a:p>
            <a:r>
              <a:rPr lang="pt-BR" b="1" dirty="0" smtClean="0">
                <a:solidFill>
                  <a:srgbClr val="FF0000"/>
                </a:solidFill>
                <a:latin typeface="Lucida Calligraphy" pitchFamily="66" charset="0"/>
              </a:rPr>
              <a:t>MÚSICA: PORTO SOLIDÃO (INSTRUMENTAL)</a:t>
            </a:r>
          </a:p>
          <a:p>
            <a:r>
              <a:rPr lang="pt-BR" b="1" dirty="0" smtClean="0">
                <a:solidFill>
                  <a:srgbClr val="FF0000"/>
                </a:solidFill>
                <a:latin typeface="Lucida Calligraphy" pitchFamily="66" charset="0"/>
                <a:hlinkClick r:id="rId5"/>
              </a:rPr>
              <a:t>www.sergrasan.com/doroteiagomesslides</a:t>
            </a:r>
            <a:endParaRPr lang="pt-BR" b="1" dirty="0" smtClean="0">
              <a:solidFill>
                <a:srgbClr val="FF0000"/>
              </a:solidFill>
              <a:latin typeface="Lucida Calligraphy" pitchFamily="66" charset="0"/>
            </a:endParaRPr>
          </a:p>
          <a:p>
            <a:r>
              <a:rPr lang="pt-BR" b="1" dirty="0" smtClean="0">
                <a:solidFill>
                  <a:srgbClr val="FF0000"/>
                </a:solidFill>
                <a:latin typeface="Lucida Calligraphy" pitchFamily="66" charset="0"/>
                <a:hlinkClick r:id="rId6"/>
              </a:rPr>
              <a:t>doroteigomes06@gmail.com</a:t>
            </a:r>
            <a:endParaRPr lang="pt-BR" b="1" dirty="0" smtClean="0">
              <a:solidFill>
                <a:srgbClr val="FF0000"/>
              </a:solidFill>
              <a:latin typeface="Lucida Calligraphy" pitchFamily="66" charset="0"/>
            </a:endParaRPr>
          </a:p>
          <a:p>
            <a:endParaRPr lang="pt-BR" b="1" dirty="0" smtClean="0">
              <a:solidFill>
                <a:srgbClr val="FF0000"/>
              </a:solidFill>
              <a:latin typeface="Lucida Calligraphy" pitchFamily="66" charset="0"/>
            </a:endParaRPr>
          </a:p>
          <a:p>
            <a:endParaRPr lang="pt-BR" b="1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8418959"/>
      </p:ext>
    </p:extLst>
  </p:cSld>
  <p:clrMapOvr>
    <a:masterClrMapping/>
  </p:clrMapOvr>
  <p:transition spd="slow" advTm="3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6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A MAIOR SOLID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MAIOR SOLIDÃO</Template>
  <TotalTime>7</TotalTime>
  <Words>420</Words>
  <Application>Microsoft Office PowerPoint</Application>
  <PresentationFormat>Apresentação na tela (4:3)</PresentationFormat>
  <Paragraphs>43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A MAIOR SOLIDÃO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2015-03-16T23:00:05Z</dcterms:created>
  <dcterms:modified xsi:type="dcterms:W3CDTF">2015-03-16T23:08:04Z</dcterms:modified>
</cp:coreProperties>
</file>