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63" r:id="rId5"/>
    <p:sldId id="264" r:id="rId6"/>
    <p:sldId id="257" r:id="rId7"/>
    <p:sldId id="260" r:id="rId8"/>
    <p:sldId id="265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2982" autoAdjust="0"/>
    <p:restoredTop sz="94660"/>
  </p:normalViewPr>
  <p:slideViewPr>
    <p:cSldViewPr>
      <p:cViewPr varScale="1">
        <p:scale>
          <a:sx n="73" d="100"/>
          <a:sy n="73" d="100"/>
        </p:scale>
        <p:origin x="-19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3E138-2B08-4F4E-B725-3AEE556BE116}" type="datetimeFigureOut">
              <a:rPr lang="pt-BR" smtClean="0"/>
              <a:pPr/>
              <a:t>18/04/2017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52BAF-3F12-41F4-B7DC-7FAF60D90A5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-rb-7RrskQJ0/TgdrS3X1WwI/AAAAAAAACJA/fFTo2J3SkIM/s1600/latas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1.wav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4.bp.blogspot.com/-EA3Aul00YRo/UD-NXnW9CEI/AAAAAAAABd0/8UadDevZArY/s1600/02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3.bp.blogspot.com/-9CIxnP-_5Bc/UD-O2xjOLZI/AAAAAAAABeU/g6MckuqUYyg/s1600/04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2.bp.blogspot.com/-A3_t9f3NgSI/UD-PrBkTM_I/AAAAAAAABek/7t0eGW_sRhI/s1600/06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3.bp.blogspot.com/-nxFhU-EQ3Yo/UD-P7e5BcdI/AAAAAAAABes/dagHMW28paQ/s1600/07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3.bp.blogspot.com/--NOUHs-ak7A/UD-OZi2EJ2I/AAAAAAAABeM/rbOpK_pwQ9o/s1600/03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3.bp.blogspot.com/-Fmd70dygq-k/UD-PVuLpSbI/AAAAAAAABec/QQ0haztTxr8/s1600/05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Subtítulo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 descr="http://3.bp.blogspot.com/-rb-7RrskQJ0/TgdrS3X1WwI/AAAAAAAACJA/fFTo2J3SkIM/s640/latas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1979711" y="1288214"/>
            <a:ext cx="6501355" cy="3960440"/>
          </a:xfrm>
          <a:prstGeom prst="rect">
            <a:avLst/>
          </a:prstGeom>
          <a:noFill/>
        </p:spPr>
        <p:txBody>
          <a:bodyPr wrap="square" rtlCol="0">
            <a:prstTxWarp prst="textDoubleWave1">
              <a:avLst>
                <a:gd name="adj1" fmla="val 6250"/>
                <a:gd name="adj2" fmla="val 547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softRound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ramond" pitchFamily="18" charset="0"/>
              </a:rPr>
              <a:t>	</a:t>
            </a:r>
          </a:p>
          <a:p>
            <a:endParaRPr lang="pt-BR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aramond" pitchFamily="18" charset="0"/>
            </a:endParaRPr>
          </a:p>
          <a:p>
            <a:endParaRPr lang="pt-BR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aramond" pitchFamily="18" charset="0"/>
            </a:endParaRPr>
          </a:p>
          <a:p>
            <a:endParaRPr lang="pt-BR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aramond" pitchFamily="18" charset="0"/>
            </a:endParaRPr>
          </a:p>
          <a:p>
            <a:endParaRPr lang="pt-BR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aramond" pitchFamily="18" charset="0"/>
            </a:endParaRPr>
          </a:p>
          <a:p>
            <a:r>
              <a:rPr lang="pt-B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aramond" pitchFamily="18" charset="0"/>
              </a:rPr>
              <a:t>                              </a:t>
            </a:r>
          </a:p>
          <a:p>
            <a:endParaRPr lang="pt-BR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aramond" pitchFamily="18" charset="0"/>
            </a:endParaRPr>
          </a:p>
          <a:p>
            <a:endParaRPr lang="pt-BR" sz="3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aramond" pitchFamily="18" charset="0"/>
            </a:endParaRPr>
          </a:p>
          <a:p>
            <a:endParaRPr lang="pt-BR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19730" y="5589239"/>
            <a:ext cx="7920880" cy="1015663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  <a:scene3d>
              <a:camera prst="perspectiveRelaxedModerately"/>
              <a:lightRig rig="threePt" dir="t"/>
            </a:scene3d>
          </a:bodyPr>
          <a:lstStyle/>
          <a:p>
            <a:r>
              <a:rPr lang="pt-B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Gabriola" pitchFamily="82" charset="0"/>
              </a:rPr>
              <a:t>GILBERTO GIL</a:t>
            </a:r>
            <a:endParaRPr lang="pt-B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28662" y="357166"/>
            <a:ext cx="7358114" cy="3359866"/>
          </a:xfrm>
          <a:prstGeom prst="rect">
            <a:avLst/>
          </a:prstGeom>
          <a:noFill/>
        </p:spPr>
        <p:txBody>
          <a:bodyPr wrap="square" rtlCol="0">
            <a:prstTxWarp prst="textCurveUp">
              <a:avLst/>
            </a:prstTxWarp>
            <a:spAutoFit/>
          </a:bodyPr>
          <a:lstStyle/>
          <a:p>
            <a:r>
              <a:rPr lang="pt-BR" sz="9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Metáfora</a:t>
            </a:r>
            <a:endParaRPr lang="pt-BR" sz="96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0000">
        <p14:prism isContent="1" isInverted="1"/>
        <p:sndAc>
          <p:stSnd loop="1">
            <p:snd r:embed="rId5" name="Classics-Bach__Suite__3_In_D,_BWV_1068_-_2._Air.wav"/>
          </p:stSnd>
        </p:sndAc>
      </p:transition>
    </mc:Choice>
    <mc:Fallback>
      <p:transition spd="slow" advTm="10000">
        <p:fade/>
        <p:sndAc>
          <p:stSnd loop="1">
            <p:snd r:embed="rId2" name="Classics-Bach__Suite__3_In_D,_BWV_1068_-_2._Ai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 descr="http://4.bp.blogspot.com/-EA3Aul00YRo/UD-NXnW9CEI/AAAAAAAABd0/8UadDevZArY/s1600/0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-121704"/>
            <a:ext cx="4646226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57158" y="1071546"/>
            <a:ext cx="44291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Uma lata existe para conter algo</a:t>
            </a:r>
          </a:p>
          <a:p>
            <a:pPr lvl="0" algn="ctr"/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mas quando o poeta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diz: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lvl="0"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LATA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lvl="0"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pode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estar querendo dizer o 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lvl="0" algn="ctr"/>
            <a:r>
              <a:rPr lang="pt-BR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incontível</a:t>
            </a:r>
            <a:r>
              <a:rPr lang="pt-BR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 advTm="10000">
        <p14:honeycomb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 descr="http://3.bp.blogspot.com/-9CIxnP-_5Bc/UD-O2xjOLZI/AAAAAAAABeU/g6MckuqUYyg/s1600/04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6380" y="0"/>
            <a:ext cx="4016464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0" y="714356"/>
            <a:ext cx="535781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Uma meta existe para ser alvo</a:t>
            </a:r>
          </a:p>
          <a:p>
            <a:pPr algn="ctr"/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      mas </a:t>
            </a:r>
            <a:r>
              <a:rPr lang="pt-BR" sz="3200" b="1" dirty="0">
                <a:solidFill>
                  <a:srgbClr val="FFFF00"/>
                </a:solidFill>
              </a:rPr>
              <a:t>quando o poeta </a:t>
            </a:r>
            <a:r>
              <a:rPr lang="pt-BR" sz="3200" b="1" dirty="0" smtClean="0">
                <a:solidFill>
                  <a:srgbClr val="FFFF00"/>
                </a:solidFill>
              </a:rPr>
              <a:t>diz: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</a:t>
            </a:r>
            <a:r>
              <a:rPr lang="pt-BR" sz="3200" b="1" dirty="0" smtClean="0">
                <a:solidFill>
                  <a:srgbClr val="FFFF00"/>
                </a:solidFill>
              </a:rPr>
              <a:t> </a:t>
            </a:r>
          </a:p>
          <a:p>
            <a:pPr algn="ctr"/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pode </a:t>
            </a:r>
            <a:r>
              <a:rPr lang="pt-BR" sz="3200" b="1" dirty="0">
                <a:solidFill>
                  <a:srgbClr val="FFFF00"/>
                </a:solidFill>
              </a:rPr>
              <a:t>estar querendo dizer 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endParaRPr lang="pt-B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pt-B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inatingível</a:t>
            </a:r>
          </a:p>
        </p:txBody>
      </p:sp>
    </p:spTree>
  </p:cSld>
  <p:clrMapOvr>
    <a:masterClrMapping/>
  </p:clrMapOvr>
  <p:transition spd="slow" advTm="1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3" descr="http://2.bp.blogspot.com/-A3_t9f3NgSI/UD-PrBkTM_I/AAAAAAAABek/7t0eGW_sRhI/s1600/06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0"/>
            <a:ext cx="43576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71472" y="214290"/>
            <a:ext cx="435771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Por isso não se meta a exigir do poeta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que determine o conteúdo em sua lata.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Na lata do poeta tudo-nada cabe</a:t>
            </a:r>
          </a:p>
          <a:p>
            <a:pPr lvl="0" algn="ctr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pois o poeta cabe com que na lata venha a caber </a:t>
            </a:r>
          </a:p>
          <a:p>
            <a:pPr lvl="0" algn="ctr"/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O INCABÍVEL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 descr="http://3.bp.blogspot.com/-nxFhU-EQ3Yo/UD-P7e5BcdI/AAAAAAAABes/dagHMW28paQ/s1600/07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4942" y="-85700"/>
            <a:ext cx="392905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42910" y="500042"/>
            <a:ext cx="4214842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Deixe a meta do poeta, não discuta</a:t>
            </a:r>
          </a:p>
          <a:p>
            <a:pPr lvl="0" algn="ctr"/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deixe a sua meta fora da disputa, meta dentro e fora,</a:t>
            </a:r>
          </a:p>
          <a:p>
            <a:pPr lvl="0"/>
            <a:r>
              <a:rPr lang="pt-B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LATA ABSOLUTA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10000">
        <p14:vortex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 descr="http://3.bp.blogspot.com/--NOUHs-ak7A/UD-OZi2EJ2I/AAAAAAAABeM/rbOpK_pwQ9o/s1600/0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29189" y="0"/>
            <a:ext cx="42148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0" y="1571612"/>
            <a:ext cx="47148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Deixe-a </a:t>
            </a:r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simplesmente</a:t>
            </a:r>
          </a:p>
          <a:p>
            <a:pPr lvl="0" algn="ctr"/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 </a:t>
            </a:r>
            <a:r>
              <a:rPr lang="pt-BR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METÁFORA.</a:t>
            </a:r>
          </a:p>
        </p:txBody>
      </p:sp>
    </p:spTree>
  </p:cSld>
  <p:clrMapOvr>
    <a:masterClrMapping/>
  </p:clrMapOvr>
  <p:transition spd="slow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Picture 3" descr="http://3.bp.blogspot.com/-Fmd70dygq-k/UD-PVuLpSbI/AAAAAAAABec/QQ0haztTxr8/s1600/05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83568" y="197346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pt-BR" sz="9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pPr lvl="0" algn="ctr"/>
            <a:r>
              <a:rPr lang="pt-BR" sz="9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METÁFORA </a:t>
            </a:r>
          </a:p>
          <a:p>
            <a:pPr lvl="0" algn="ctr"/>
            <a:r>
              <a:rPr lang="pt-BR" sz="9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Gilberto Gil</a:t>
            </a:r>
            <a:endParaRPr lang="pt-BR" sz="9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04851"/>
            <a:ext cx="9144000" cy="749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00034" y="-214338"/>
            <a:ext cx="551775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IMAGENS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: NTERNET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FORMATAÇÃO: DOROTÉIA GOMES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  <a:hlinkClick r:id="rId3"/>
              </a:rPr>
              <a:t>WWW.SERGRASAN.COM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</a:p>
          <a:p>
            <a:r>
              <a:rPr lang="pt-BR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Doroteia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Gomes Slides</a:t>
            </a: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doroteiagomes06@gmail.com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  <a:p>
            <a:endParaRPr lang="pt-BR" b="1" dirty="0"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39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0000">
        <p14:flip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METÁFOR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METÁFORA</Template>
  <TotalTime>0</TotalTime>
  <Words>122</Words>
  <Application>Microsoft Office PowerPoint</Application>
  <PresentationFormat>Apresentação na tela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METÁFORA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2017-04-18T20:50:58Z</dcterms:created>
  <dcterms:modified xsi:type="dcterms:W3CDTF">2017-04-18T20:51:36Z</dcterms:modified>
</cp:coreProperties>
</file>