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3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kLXezhDq+qyIBKSCTHujw==" hashData="sGE66pT6dkjMOecEMDjZRw4Qu7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39" autoAdjust="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E65DF3-0E44-49CE-910C-138988F91FE4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9A070-E285-4473-B380-B2E3C1F6A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725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9A070-E285-4473-B380-B2E3C1F6A7CE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193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045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0260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000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201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8834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5703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0846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144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3183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6423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5424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5C6C1-7B2B-486F-83D7-993D665DFD17}" type="datetimeFigureOut">
              <a:rPr lang="pt-BR" smtClean="0"/>
              <a:t>22/02/2015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43A8C-8DF1-4987-AF27-7E0BB909D9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9589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gif"/><Relationship Id="rId18" Type="http://schemas.openxmlformats.org/officeDocument/2006/relationships/image" Target="../media/image12.jpeg"/><Relationship Id="rId3" Type="http://schemas.openxmlformats.org/officeDocument/2006/relationships/audio" Target="../media/audio1.wav"/><Relationship Id="rId21" Type="http://schemas.openxmlformats.org/officeDocument/2006/relationships/image" Target="../media/image15.gif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17" Type="http://schemas.openxmlformats.org/officeDocument/2006/relationships/hyperlink" Target="mailto:doroteiagomes06@gmail.com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sergrasan.com/doroteiagomesslides" TargetMode="Externa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icina-do-gif.blogspot.com/" TargetMode="External"/><Relationship Id="rId11" Type="http://schemas.openxmlformats.org/officeDocument/2006/relationships/image" Target="../media/image7.gif"/><Relationship Id="rId24" Type="http://schemas.openxmlformats.org/officeDocument/2006/relationships/audio" Target="../media/audio1.wav"/><Relationship Id="rId5" Type="http://schemas.openxmlformats.org/officeDocument/2006/relationships/image" Target="../media/image2.jpeg"/><Relationship Id="rId15" Type="http://schemas.openxmlformats.org/officeDocument/2006/relationships/image" Target="../media/image11.png"/><Relationship Id="rId23" Type="http://schemas.openxmlformats.org/officeDocument/2006/relationships/image" Target="../media/image17.gif"/><Relationship Id="rId10" Type="http://schemas.openxmlformats.org/officeDocument/2006/relationships/image" Target="../media/image6.gif"/><Relationship Id="rId19" Type="http://schemas.openxmlformats.org/officeDocument/2006/relationships/image" Target="../media/image13.png"/><Relationship Id="rId4" Type="http://schemas.openxmlformats.org/officeDocument/2006/relationships/image" Target="../media/image1.gif"/><Relationship Id="rId9" Type="http://schemas.openxmlformats.org/officeDocument/2006/relationships/image" Target="../media/image5.jpeg"/><Relationship Id="rId14" Type="http://schemas.openxmlformats.org/officeDocument/2006/relationships/image" Target="../media/image10.gif"/><Relationship Id="rId22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4" descr="http://www.reinodosgifs.net/texturasanimadas/144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PRANTO É DOR EM MOVIMENTO\Apresentação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527"/>
            <a:ext cx="9144000" cy="699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Gif de choro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20891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PRANTO É DOR EM MOVIMENTO\11\Slide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239977"/>
            <a:ext cx="8208912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755576" y="764704"/>
            <a:ext cx="20162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Pranto é a dor em movimento</a:t>
            </a:r>
          </a:p>
          <a:p>
            <a:pPr algn="ct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Lágrimas que brotam do coração</a:t>
            </a:r>
          </a:p>
          <a:p>
            <a:pPr algn="ct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escorrem pela face, </a:t>
            </a:r>
          </a:p>
          <a:p>
            <a:pPr algn="ct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descendo até ao chão</a:t>
            </a:r>
          </a:p>
          <a:p>
            <a:pPr algn="ct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lavando a alma, o sentimento</a:t>
            </a:r>
          </a:p>
          <a:p>
            <a:pPr algn="ct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aliviando o nosso coração</a:t>
            </a:r>
          </a:p>
          <a:p>
            <a:pPr algn="ctr"/>
            <a:r>
              <a:rPr lang="pt-BR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 </a:t>
            </a:r>
          </a:p>
        </p:txBody>
      </p:sp>
      <p:pic>
        <p:nvPicPr>
          <p:cNvPr id="9221" name="Picture 5" descr="C:\Users\Usuario\Documents\PRANTO É DOR EM MOVIMENTO\11\Slide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239977"/>
            <a:ext cx="8204567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755576" y="404664"/>
            <a:ext cx="25922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Quando choramos, sentimos</a:t>
            </a:r>
          </a:p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que tudo está perdido, </a:t>
            </a:r>
          </a:p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algo está acabado</a:t>
            </a:r>
          </a:p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choramos então a morte </a:t>
            </a:r>
          </a:p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de muitas esperanças,</a:t>
            </a:r>
          </a:p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e a dor da descoberta </a:t>
            </a:r>
          </a:p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de algo que nos magoa</a:t>
            </a:r>
          </a:p>
          <a:p>
            <a:pPr algn="ctr"/>
            <a:r>
              <a:rPr lang="pt-BR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profundamente...</a:t>
            </a:r>
          </a:p>
        </p:txBody>
      </p:sp>
      <p:pic>
        <p:nvPicPr>
          <p:cNvPr id="14" name="Picture 2" descr="http://2.bp.blogspot.com/_OEGFJSPEAj4/TUNUVo57fWI/AAAAAAAANZ0/gyEzFQT1pN8/s1600/ALA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30" y="266946"/>
            <a:ext cx="8208912" cy="513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2502"/>
            <a:ext cx="8172907" cy="5142482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971600" y="548680"/>
            <a:ext cx="36004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Muitas vezes chegamos </a:t>
            </a:r>
          </a:p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à triste conclusão</a:t>
            </a:r>
          </a:p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que alguém que muito amamos </a:t>
            </a:r>
          </a:p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não nos entende, nos trai a confiança</a:t>
            </a:r>
          </a:p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e, desiludidos, então, choramos</a:t>
            </a:r>
          </a:p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a perda da esperança,</a:t>
            </a:r>
          </a:p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da cumplicidade, da amizade</a:t>
            </a:r>
          </a:p>
          <a:p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tangChe" pitchFamily="49" charset="-127"/>
                <a:ea typeface="BatangChe" pitchFamily="49" charset="-127"/>
              </a:rPr>
              <a:t>o desencanto, a infelicidade...</a:t>
            </a:r>
          </a:p>
        </p:txBody>
      </p:sp>
      <p:pic>
        <p:nvPicPr>
          <p:cNvPr id="9222" name="Picture 6" descr="C:\Users\Usuario\Documents\PRANTO É DOR EM MOVIMENTO\11\Slide1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5"/>
            <a:ext cx="8208912" cy="518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755576" y="548680"/>
            <a:ext cx="23762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tangChe" pitchFamily="49" charset="-127"/>
                <a:ea typeface="BatangChe" pitchFamily="49" charset="-127"/>
              </a:rPr>
              <a:t>Precisamos então de um tempo,</a:t>
            </a:r>
          </a:p>
          <a:p>
            <a:pPr algn="ctr"/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tangChe" pitchFamily="49" charset="-127"/>
                <a:ea typeface="BatangChe" pitchFamily="49" charset="-127"/>
              </a:rPr>
              <a:t>um tempo para revisar </a:t>
            </a:r>
          </a:p>
          <a:p>
            <a:pPr algn="ctr"/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tangChe" pitchFamily="49" charset="-127"/>
                <a:ea typeface="BatangChe" pitchFamily="49" charset="-127"/>
              </a:rPr>
              <a:t>nossos pensamentos, </a:t>
            </a:r>
          </a:p>
          <a:p>
            <a:pPr algn="ctr"/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tangChe" pitchFamily="49" charset="-127"/>
                <a:ea typeface="BatangChe" pitchFamily="49" charset="-127"/>
              </a:rPr>
              <a:t>nossos sentimentos</a:t>
            </a:r>
          </a:p>
          <a:p>
            <a:pPr algn="ctr"/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tangChe" pitchFamily="49" charset="-127"/>
                <a:ea typeface="BatangChe" pitchFamily="49" charset="-127"/>
              </a:rPr>
              <a:t>para podermos caminhar</a:t>
            </a:r>
          </a:p>
          <a:p>
            <a:pPr algn="ctr"/>
            <a:r>
              <a:rPr lang="pt-BR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tangChe" pitchFamily="49" charset="-127"/>
                <a:ea typeface="BatangChe" pitchFamily="49" charset="-127"/>
              </a:rPr>
              <a:t>sem nos deixar magoar</a:t>
            </a:r>
          </a:p>
        </p:txBody>
      </p:sp>
      <p:pic>
        <p:nvPicPr>
          <p:cNvPr id="20" name="Picture 2" descr="http://perlbal.hi-pi.com/blog-images/422321/gd/1280597132/Lagrimas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841"/>
            <a:ext cx="8172908" cy="516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6390202" y="548680"/>
            <a:ext cx="21176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Só então poderemos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novamente nos erguer, 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perdoar e prosseguir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com a alma dorida, tão sofrida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mas sabendo que Deus,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o nosso grande Deus 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há de nos ajudar a curar 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as nossas tantas feridas...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3491880" y="5400185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23" name="Picture 2" descr="http://bonyta2.zip.net/images/34485260.jp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222502"/>
            <a:ext cx="8028892" cy="524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agem 23"/>
          <p:cNvPicPr>
            <a:picLocks noChangeAspect="1"/>
          </p:cNvPicPr>
          <p:nvPr/>
        </p:nvPicPr>
        <p:blipFill rotWithShape="1">
          <a:blip r:embed="rId15"/>
          <a:srcRect b="89689"/>
          <a:stretch/>
        </p:blipFill>
        <p:spPr>
          <a:xfrm>
            <a:off x="40" y="-208013"/>
            <a:ext cx="9144000" cy="5678300"/>
          </a:xfrm>
          <a:prstGeom prst="frame">
            <a:avLst/>
          </a:prstGeom>
        </p:spPr>
      </p:pic>
      <p:sp>
        <p:nvSpPr>
          <p:cNvPr id="18" name="CaixaDeTexto 17"/>
          <p:cNvSpPr txBox="1"/>
          <p:nvPr/>
        </p:nvSpPr>
        <p:spPr>
          <a:xfrm>
            <a:off x="1025586" y="3626445"/>
            <a:ext cx="70928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Formatação e arranjo: Dorotéia Gomes</a:t>
            </a:r>
          </a:p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Música</a:t>
            </a:r>
            <a:r>
              <a:rPr lang="pt-BR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: WAVE (CAIO MESQUITA)</a:t>
            </a:r>
          </a:p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  <a:hlinkClick r:id="rId16"/>
              </a:rPr>
              <a:t>www.sergrasan.com/doroteiagomesslides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  <a:hlinkClick r:id="rId17"/>
              </a:rPr>
              <a:t>doroteiagomes06@gmail.com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27" name="Picture 3" descr="C:\Users\Usuario\DOROTEIA aprendizagem\SALAS IMAGENS PARA FORMATAR\Slide26.JPG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907"/>
          <a:stretch/>
        </p:blipFill>
        <p:spPr bwMode="auto">
          <a:xfrm>
            <a:off x="-50784" y="5470288"/>
            <a:ext cx="9194784" cy="1387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aixaDeTexto 18"/>
          <p:cNvSpPr txBox="1"/>
          <p:nvPr/>
        </p:nvSpPr>
        <p:spPr>
          <a:xfrm>
            <a:off x="3131840" y="5769517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3200" b="1" dirty="0"/>
          </a:p>
        </p:txBody>
      </p:sp>
      <p:pic>
        <p:nvPicPr>
          <p:cNvPr id="29" name="Picture 4" descr="http://lh5.ggpht.com/_WdFO-9MtFl4/S3PqxG2xzrI/AAAAAAAAAcM/Jw5PFX-siyc/s00/carlaperlin-MorningGloryFlowerToSa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784" y="-208013"/>
            <a:ext cx="681449" cy="706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lh5.ggpht.com/_WdFO-9MtFl4/S3PqxG2xzrI/AAAAAAAAAcM/Jw5PFX-siyc/s00/carlaperlin-MorningGloryFlowerToSa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6" y="-104007"/>
            <a:ext cx="681449" cy="706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http://lh5.ggpht.com/_WdFO-9MtFl4/S3PqxG2xzrI/AAAAAAAAAcM/Jw5PFX-siyc/s00/carlaperlin-MorningGloryFlowerToSa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591" y="-123675"/>
            <a:ext cx="681449" cy="706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://lh5.ggpht.com/_WdFO-9MtFl4/S3PqxG2xzrI/AAAAAAAAAcM/Jw5PFX-siyc/s00/carlaperlin-MorningGloryFlowerToSa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0632" y="-200640"/>
            <a:ext cx="681449" cy="706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Espaço Reservado para Conteúdo 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70974" y="3212976"/>
            <a:ext cx="1912447" cy="3641586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456" y="4642108"/>
            <a:ext cx="2461446" cy="2215893"/>
          </a:xfrm>
          <a:prstGeom prst="rect">
            <a:avLst/>
          </a:prstGeom>
        </p:spPr>
      </p:pic>
      <p:pic>
        <p:nvPicPr>
          <p:cNvPr id="35" name="Picture 2" descr="http://lh6.ggpht.com/_WdFO-9MtFl4/S3Pq3sEMKcI/AAAAAAAAAcU/jMm8mObZCLo/s00/carlaperlin-MorningGloryPillarSabre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84851"/>
            <a:ext cx="1800200" cy="142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://lh6.ggpht.com/_WdFO-9MtFl4/S3Pq3sEMKcI/AAAAAAAAAcU/jMm8mObZCLo/s00/carlaperlin-MorningGloryPillarSabre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984" y="5584851"/>
            <a:ext cx="1800200" cy="138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312" y="4805869"/>
            <a:ext cx="5328592" cy="538087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6984775" cy="538087"/>
          </a:xfrm>
          <a:prstGeom prst="rect">
            <a:avLst/>
          </a:prstGeom>
        </p:spPr>
      </p:pic>
      <p:sp>
        <p:nvSpPr>
          <p:cNvPr id="21" name="CaixaDeTexto 20"/>
          <p:cNvSpPr txBox="1"/>
          <p:nvPr/>
        </p:nvSpPr>
        <p:spPr>
          <a:xfrm>
            <a:off x="2915815" y="5584851"/>
            <a:ext cx="3888433" cy="461665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itchFamily="49" charset="-127"/>
                <a:ea typeface="BatangChe" pitchFamily="49" charset="-127"/>
              </a:rPr>
              <a:t>PRANTO DOR EM MOVIMENTO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3131840" y="627797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Garamond" pitchFamily="18" charset="0"/>
              </a:rPr>
              <a:t>DOROTÉIA GOMES</a:t>
            </a:r>
            <a:endParaRPr lang="pt-BR" b="1" dirty="0">
              <a:solidFill>
                <a:schemeClr val="bg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69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CAIO MESQUITA WAVE 1.wav"/>
          </p:stSnd>
        </p:sndAc>
      </p:transition>
    </mc:Choice>
    <mc:Fallback xmlns="">
      <p:transition spd="slow">
        <p:sndAc>
          <p:stSnd loop="1">
            <p:snd r:embed="rId24" name="CAIO MESQUITA WAV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6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275"/>
                            </p:stCondLst>
                            <p:childTnLst>
                              <p:par>
                                <p:cTn id="27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6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275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4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9025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4025"/>
                            </p:stCondLst>
                            <p:childTnLst>
                              <p:par>
                                <p:cTn id="3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625"/>
                            </p:stCondLst>
                            <p:childTnLst>
                              <p:par>
                                <p:cTn id="4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025"/>
                            </p:stCondLst>
                            <p:childTnLst>
                              <p:par>
                                <p:cTn id="5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8225"/>
                            </p:stCondLst>
                            <p:childTnLst>
                              <p:par>
                                <p:cTn id="6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9625"/>
                            </p:stCondLst>
                            <p:childTnLst>
                              <p:par>
                                <p:cTn id="7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1025"/>
                            </p:stCondLst>
                            <p:childTnLst>
                              <p:par>
                                <p:cTn id="7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325"/>
                            </p:stCondLst>
                            <p:childTnLst>
                              <p:par>
                                <p:cTn id="8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3625"/>
                            </p:stCondLst>
                            <p:childTnLst>
                              <p:par>
                                <p:cTn id="9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4875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6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875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3375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5875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8375"/>
                            </p:stCondLst>
                            <p:childTnLst>
                              <p:par>
                                <p:cTn id="119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0875"/>
                            </p:stCondLst>
                            <p:childTnLst>
                              <p:par>
                                <p:cTn id="123" presetID="10" presetClass="exit" presetSubtype="0" fill="hold" grpId="0" nodeType="afterEffect">
                                  <p:stCondLst>
                                    <p:cond delay="2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4" dur="7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73875"/>
                            </p:stCondLst>
                            <p:childTnLst>
                              <p:par>
                                <p:cTn id="127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6375"/>
                            </p:stCondLst>
                            <p:childTnLst>
                              <p:par>
                                <p:cTn id="131" presetID="10" presetClass="exit" presetSubtype="0" fill="hold" grpId="0" nodeType="afterEffect">
                                  <p:stCondLst>
                                    <p:cond delay="1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8625"/>
                            </p:stCondLst>
                            <p:childTnLst>
                              <p:par>
                                <p:cTn id="13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1125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87625"/>
                            </p:stCondLst>
                            <p:childTnLst>
                              <p:par>
                                <p:cTn id="142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10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0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4375"/>
                            </p:stCondLst>
                            <p:childTnLst>
                              <p:par>
                                <p:cTn id="14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8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10375"/>
                            </p:stCondLst>
                            <p:childTnLst>
                              <p:par>
                                <p:cTn id="150" presetID="4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7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25825"/>
                            </p:stCondLst>
                            <p:childTnLst>
                              <p:par>
                                <p:cTn id="1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30825"/>
                            </p:stCondLst>
                            <p:childTnLst>
                              <p:par>
                                <p:cTn id="162" presetID="10" presetClass="exit" presetSubtype="0" fill="hold" grpId="1" nodeType="afterEffect">
                                  <p:stCondLst>
                                    <p:cond delay="10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46075"/>
                            </p:stCondLst>
                            <p:childTnLst>
                              <p:par>
                                <p:cTn id="16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6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6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52075"/>
                            </p:stCondLst>
                            <p:childTnLst>
                              <p:par>
                                <p:cTn id="172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7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62450"/>
                            </p:stCondLst>
                            <p:childTnLst>
                              <p:par>
                                <p:cTn id="1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67450"/>
                            </p:stCondLst>
                            <p:childTnLst>
                              <p:par>
                                <p:cTn id="184" presetID="10" presetClass="exit" presetSubtype="0" fill="hold" grpId="1" nodeType="afterEffect">
                                  <p:stCondLst>
                                    <p:cond delay="6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76700"/>
                            </p:stCondLst>
                            <p:childTnLst>
                              <p:par>
                                <p:cTn id="18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81700"/>
                            </p:stCondLst>
                            <p:childTnLst>
                              <p:par>
                                <p:cTn id="19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7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94000"/>
                            </p:stCondLst>
                            <p:childTnLst>
                              <p:par>
                                <p:cTn id="202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99000"/>
                            </p:stCondLst>
                            <p:childTnLst>
                              <p:par>
                                <p:cTn id="208" presetID="10" presetClass="exit" presetSubtype="0" fill="hold" grpId="1" nodeType="afterEffect">
                                  <p:stCondLst>
                                    <p:cond delay="2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203750"/>
                            </p:stCondLst>
                            <p:childTnLst>
                              <p:par>
                                <p:cTn id="2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09750"/>
                            </p:stCondLst>
                            <p:childTnLst>
                              <p:par>
                                <p:cTn id="2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75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 uiExpand="1" build="allAtOnce"/>
      <p:bldP spid="9" grpId="0"/>
      <p:bldP spid="9" grpId="1"/>
      <p:bldP spid="11" grpId="0"/>
      <p:bldP spid="11" grpId="1"/>
      <p:bldP spid="12" grpId="0"/>
      <p:bldP spid="12" grpId="1"/>
      <p:bldP spid="18" grpId="0"/>
    </p:bldLst>
  </p:timing>
</p:sld>
</file>

<file path=ppt/theme/theme1.xml><?xml version="1.0" encoding="utf-8"?>
<a:theme xmlns:a="http://schemas.openxmlformats.org/drawingml/2006/main" name="PRANTO DOR EM MOVIMENT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PRANTO DOR EM MOVIMENTO</Template>
  <TotalTime>0</TotalTime>
  <Words>184</Words>
  <Application>Microsoft Office PowerPoint</Application>
  <PresentationFormat>Apresentação na tela (4:3)</PresentationFormat>
  <Paragraphs>44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PRANTO DOR EM MOVIMENTO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2015-02-22T16:11:30Z</dcterms:created>
  <dcterms:modified xsi:type="dcterms:W3CDTF">2015-02-22T16:12:27Z</dcterms:modified>
</cp:coreProperties>
</file>