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2" r:id="rId6"/>
    <p:sldId id="263" r:id="rId7"/>
    <p:sldId id="261" r:id="rId8"/>
    <p:sldId id="264" r:id="rId9"/>
    <p:sldId id="257" r:id="rId10"/>
    <p:sldId id="266" r:id="rId11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G2bO8cgLVFF+MBLs8Vkg==" hashData="4XD5Erb42lTmFo+mgrEZvj58Vn6miluu5uh5vKhdaSWN7OWT9Bv1WjamgP/5y6AFVjwLgGN++rZJ3reQkgBTcg=="/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FFCC"/>
    <a:srgbClr val="FF0000"/>
    <a:srgbClr val="0080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0977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BDDFC-1298-472E-B347-B176AA57D1BF}" type="datetimeFigureOut">
              <a:rPr lang="pt-BR" smtClean="0"/>
              <a:t>27/04/2014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4B585-02A2-4358-A4A7-6B31D4691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2473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4B585-02A2-4358-A4A7-6B31D469193B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02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4B585-02A2-4358-A4A7-6B31D469193B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4951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4B585-02A2-4358-A4A7-6B31D469193B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844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431808-7BB6-4E4E-B24A-6396D5A8C701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2489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F80B57-5163-4A2A-B3CD-7B5BE47BC873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4790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9BC35-3578-4AA8-98A4-14BF744C747A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7992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CCA279-FAED-4F36-A2C4-AB963E1B2A6D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0312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6916ED-97E8-4E5D-8E47-BECB29E7B4BB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3126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805DBD-85A0-4BEB-8E1E-CD24B4BDA361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2782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D30C4E-4D14-4604-ABBA-366C92B3B4D3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5128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4C804C-A82A-44E6-AE12-0F562B5AA2EE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088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BC1473-7403-497F-AF5C-9D01A540FE5C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5134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AB698A-60B5-4616-9AA7-DF3BF0E4D344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6471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259FD3-DC51-49A7-98F8-6121AABA7E4F}" type="slidenum">
              <a:rPr lang="de-AT"/>
              <a:pPr/>
              <a:t>‹nº›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8283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CC"/>
            </a:gs>
            <a:gs pos="50000">
              <a:srgbClr val="FFFFCC"/>
            </a:gs>
            <a:gs pos="100000">
              <a:srgbClr val="CCFFC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die Formate des Vorlagentextes zu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45419C-952C-47CC-B2DD-FAF261A28C50}" type="slidenum">
              <a:rPr lang="de-AT"/>
              <a:pPr/>
              <a:t>‹nº›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doroteiagomes.recantodasletras.com.br/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6"/>
          <p:cNvSpPr>
            <a:spLocks noChangeArrowheads="1" noChangeShapeType="1" noTextEdit="1"/>
          </p:cNvSpPr>
          <p:nvPr/>
        </p:nvSpPr>
        <p:spPr bwMode="auto">
          <a:xfrm>
            <a:off x="533400" y="2514600"/>
            <a:ext cx="8229600" cy="1828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pt-BR" sz="3600" kern="10" dirty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" y="-14088"/>
            <a:ext cx="9287156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98" y="-149196"/>
            <a:ext cx="9294275" cy="715887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98" y="-149196"/>
            <a:ext cx="9301395" cy="717189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38" y="692696"/>
            <a:ext cx="9285693" cy="63348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603" y="-149196"/>
            <a:ext cx="9285694" cy="7215923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958" y="-149196"/>
            <a:ext cx="9309538" cy="7225677"/>
          </a:xfrm>
          <a:prstGeom prst="rect">
            <a:avLst/>
          </a:prstGeom>
        </p:spPr>
      </p:pic>
      <p:sp>
        <p:nvSpPr>
          <p:cNvPr id="12" name="Retângulo de cantos arredondados 11"/>
          <p:cNvSpPr/>
          <p:nvPr/>
        </p:nvSpPr>
        <p:spPr>
          <a:xfrm>
            <a:off x="7318891" y="-149196"/>
            <a:ext cx="1890779" cy="7225677"/>
          </a:xfrm>
          <a:prstGeom prst="round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4000" b="1" u="sng" dirty="0" smtClean="0">
                <a:ln w="31550" cmpd="sng">
                  <a:gradFill>
                    <a:gsLst>
                      <a:gs pos="25000">
                        <a:schemeClr val="tx2"/>
                      </a:gs>
                      <a:gs pos="80000">
                        <a:schemeClr val="accent1">
                          <a:tint val="44500"/>
                          <a:satMod val="160000"/>
                        </a:schemeClr>
                      </a:gs>
                    </a:gsLst>
                    <a:lin ang="5400000" scaled="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FORMA-TAÇÃO:</a:t>
            </a:r>
          </a:p>
          <a:p>
            <a:pPr algn="ctr"/>
            <a:r>
              <a:rPr lang="pt-BR" sz="4000" b="1" u="sng" dirty="0" err="1" smtClean="0">
                <a:ln w="31550" cmpd="sng">
                  <a:gradFill>
                    <a:gsLst>
                      <a:gs pos="25000">
                        <a:schemeClr val="tx2"/>
                      </a:gs>
                      <a:gs pos="80000">
                        <a:schemeClr val="accent1">
                          <a:tint val="44500"/>
                          <a:satMod val="160000"/>
                        </a:schemeClr>
                      </a:gs>
                    </a:gsLst>
                    <a:lin ang="5400000" scaled="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DoroteiaGomes</a:t>
            </a:r>
            <a:endParaRPr lang="pt-BR" sz="4000" b="1" u="sng" dirty="0">
              <a:ln w="31550" cmpd="sng">
                <a:gradFill>
                  <a:gsLst>
                    <a:gs pos="25000">
                      <a:schemeClr val="tx2"/>
                    </a:gs>
                    <a:gs pos="80000">
                      <a:schemeClr val="accent1">
                        <a:tint val="44500"/>
                        <a:satMod val="160000"/>
                      </a:schemeClr>
                    </a:gs>
                  </a:gsLst>
                  <a:lin ang="5400000" scaled="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95536" y="2348880"/>
            <a:ext cx="36724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LIÇÃO</a:t>
            </a:r>
          </a:p>
          <a:p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DA  </a:t>
            </a:r>
          </a:p>
          <a:p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BORBOLETA</a:t>
            </a:r>
            <a:endParaRPr lang="pt-B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5000">
        <p14:ripple/>
        <p:sndAc>
          <p:stSnd loop="1">
            <p:snd r:embed="rId2" name="Oh Butterfly   Music Mojo Kappa TV.wav"/>
          </p:stSnd>
        </p:sndAc>
      </p:transition>
    </mc:Choice>
    <mc:Fallback xmlns="">
      <p:transition spd="slow" advClick="0" advTm="25000">
        <p:fade/>
        <p:sndAc>
          <p:stSnd loop="1">
            <p:snd r:embed="rId5" name="Oh Butterfly   Music Mojo Kappa T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000"/>
                            </p:stCondLst>
                            <p:childTnLst>
                              <p:par>
                                <p:cTn id="5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0"/>
                            </p:stCondLst>
                            <p:childTnLst>
                              <p:par>
                                <p:cTn id="6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07"/>
          <a:stretch/>
        </p:blipFill>
        <p:spPr>
          <a:xfrm>
            <a:off x="-72516" y="-99382"/>
            <a:ext cx="9289031" cy="3480435"/>
          </a:xfrm>
          <a:prstGeom prst="rect">
            <a:avLst/>
          </a:prstGeom>
          <a:effectLst>
            <a:reflection endPos="65000" dir="5400000" sy="-100000" algn="bl" rotWithShape="0"/>
          </a:effectLst>
        </p:spPr>
      </p:pic>
      <p:sp>
        <p:nvSpPr>
          <p:cNvPr id="9" name="Retângulo 8"/>
          <p:cNvSpPr/>
          <p:nvPr/>
        </p:nvSpPr>
        <p:spPr>
          <a:xfrm>
            <a:off x="0" y="410780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/>
          </a:p>
        </p:txBody>
      </p:sp>
      <p:sp>
        <p:nvSpPr>
          <p:cNvPr id="13" name="Espaço Reservado para Conteúdo 12"/>
          <p:cNvSpPr>
            <a:spLocks noGrp="1"/>
          </p:cNvSpPr>
          <p:nvPr>
            <p:ph idx="1"/>
          </p:nvPr>
        </p:nvSpPr>
        <p:spPr>
          <a:xfrm>
            <a:off x="323528" y="3068959"/>
            <a:ext cx="7920880" cy="3877947"/>
          </a:xfrm>
        </p:spPr>
        <p:txBody>
          <a:bodyPr/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Um dia, uma pequena abertura apareceu num casulo Um homem sentou-se e observou-a por várias </a:t>
            </a:r>
            <a:r>
              <a:rPr lang="pt-BR" b="1" dirty="0" smtClean="0">
                <a:solidFill>
                  <a:schemeClr val="bg1"/>
                </a:solidFill>
              </a:rPr>
              <a:t>horas. </a:t>
            </a:r>
            <a:endParaRPr lang="pt-BR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pt-BR" dirty="0">
              <a:solidFill>
                <a:schemeClr val="bg1"/>
              </a:solidFill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A borboleta esforçava-se para fazer o seu corpo passar através daquele pequeno </a:t>
            </a:r>
            <a:r>
              <a:rPr lang="pt-BR" b="1" dirty="0" smtClean="0">
                <a:solidFill>
                  <a:schemeClr val="bg1"/>
                </a:solidFill>
              </a:rPr>
              <a:t>buraco.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827584" y="48626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34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6000">
        <p14:doors dir="vert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2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75"/>
            <a:ext cx="9144000" cy="6858000"/>
          </a:xfrm>
          <a:prstGeom prst="rect">
            <a:avLst/>
          </a:prstGeom>
        </p:spPr>
      </p:pic>
      <p:pic>
        <p:nvPicPr>
          <p:cNvPr id="8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" y="-99392"/>
            <a:ext cx="9143244" cy="3888432"/>
          </a:xfrm>
          <a:effectLst>
            <a:reflection endPos="65000" dir="5400000" sy="-100000" algn="bl" rotWithShape="0"/>
          </a:effectLst>
        </p:spPr>
      </p:pic>
      <p:sp>
        <p:nvSpPr>
          <p:cNvPr id="10" name="Retângulo 9"/>
          <p:cNvSpPr/>
          <p:nvPr/>
        </p:nvSpPr>
        <p:spPr>
          <a:xfrm>
            <a:off x="251520" y="4387465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Então pareceu que ela tinha parado de fazer qualquer </a:t>
            </a:r>
            <a:r>
              <a:rPr lang="pt-BR" b="1" dirty="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progresso.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11560" y="5733257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Parecia que ela tinha ido o mais longe que podia, e não conseguia mais...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33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7000">
        <p14:flip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6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600"/>
            <a:ext cx="9144000" cy="68736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61866" y="1825782"/>
            <a:ext cx="8757632" cy="3264018"/>
          </a:xfrm>
          <a:prstGeom prst="rect">
            <a:avLst/>
          </a:prstGeom>
          <a:scene3d>
            <a:camera prst="orthographicFront">
              <a:rot lat="1800000" lon="4200000" rev="0"/>
            </a:camera>
            <a:lightRig rig="threePt" dir="t"/>
          </a:scene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856" y="1780804"/>
            <a:ext cx="8757632" cy="3280792"/>
          </a:xfrm>
          <a:prstGeom prst="rect">
            <a:avLst/>
          </a:prstGeom>
          <a:scene3d>
            <a:camera prst="orthographicFront">
              <a:rot lat="1800000" lon="4200000" rev="0"/>
            </a:camera>
            <a:lightRig rig="threePt" dir="t"/>
          </a:scene3d>
        </p:spPr>
      </p:pic>
      <p:sp>
        <p:nvSpPr>
          <p:cNvPr id="8" name="Retângulo 7"/>
          <p:cNvSpPr/>
          <p:nvPr/>
        </p:nvSpPr>
        <p:spPr>
          <a:xfrm>
            <a:off x="539552" y="5517232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C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Então o homem decidiu ajudar a </a:t>
            </a:r>
            <a:r>
              <a:rPr lang="pt-BR" dirty="0" smtClean="0">
                <a:solidFill>
                  <a:srgbClr val="FFC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borboleta. </a:t>
            </a:r>
            <a:r>
              <a:rPr lang="pt-BR" dirty="0">
                <a:solidFill>
                  <a:srgbClr val="FFC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Ele pegou numa tesoura, cortou o resto do casulo e a borboleta </a:t>
            </a:r>
            <a:r>
              <a:rPr lang="pt-BR" dirty="0" smtClean="0">
                <a:solidFill>
                  <a:srgbClr val="FFC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saiu </a:t>
            </a:r>
            <a:r>
              <a:rPr lang="pt-BR" dirty="0">
                <a:solidFill>
                  <a:srgbClr val="FFC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facilmente... </a:t>
            </a:r>
            <a:endParaRPr lang="pt-B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1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6000">
        <p14:ferris dir="l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2" presetClass="entr" presetSubtype="2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9514" cy="7190656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967"/>
            <a:ext cx="9144000" cy="7190656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51520" y="0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8F949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Mas o seu corpo estava murcho, era pequeno e tinha as asas </a:t>
            </a:r>
            <a:r>
              <a:rPr lang="pt-BR" dirty="0" smtClean="0">
                <a:solidFill>
                  <a:srgbClr val="8F949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amassadas</a:t>
            </a:r>
          </a:p>
          <a:p>
            <a:r>
              <a:rPr lang="pt-BR" dirty="0" smtClean="0">
                <a:solidFill>
                  <a:srgbClr val="8F949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251520" y="5733256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8F949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O homem continuou a observar a borboleta, na esperança que ela esticasse as asas e levantasse </a:t>
            </a:r>
            <a:r>
              <a:rPr lang="pt-BR" dirty="0" err="1" smtClean="0">
                <a:solidFill>
                  <a:srgbClr val="8F949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vôo</a:t>
            </a:r>
            <a:r>
              <a:rPr lang="pt-BR" dirty="0" smtClean="0">
                <a:solidFill>
                  <a:srgbClr val="8F949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9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Click="0" advTm="17000">
        <p14:doors dir="vert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5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8150"/>
            <a:ext cx="9252520" cy="6891524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88586"/>
            <a:ext cx="9277653" cy="698826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79512" y="8150"/>
            <a:ext cx="338437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Mas nada aconteceu... A borboleta passou o resto da sua vida com o corpo murcho e as asas encolhidas, nunca foi capaz de </a:t>
            </a:r>
            <a:r>
              <a:rPr lang="pt-BR" b="1" dirty="0" smtClean="0">
                <a:solidFill>
                  <a:srgbClr val="FF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voar. O homem , na sua gentileza  e vontade de ajuda-la, não compreendeu que era o aperto do casulo que fazia com que a borboleta se esforçasse e assim se fortalecesse para passar por meio da pequenina abertura. </a:t>
            </a:r>
            <a:endParaRPr lang="pt-B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68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7000">
        <p14:rippl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199"/>
            <a:ext cx="9144000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22553"/>
            <a:ext cx="9433048" cy="688055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792" y="260648"/>
            <a:ext cx="8316416" cy="619268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908720"/>
            <a:ext cx="7416824" cy="5163563"/>
          </a:xfrm>
          <a:prstGeom prst="rect">
            <a:avLst/>
          </a:prstGeom>
        </p:spPr>
      </p:pic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400403"/>
              </p:ext>
            </p:extLst>
          </p:nvPr>
        </p:nvGraphicFramePr>
        <p:xfrm>
          <a:off x="-840040" y="-54427995"/>
          <a:ext cx="45720" cy="69148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720"/>
              </a:tblGrid>
              <a:tr h="6914864">
                <a:tc>
                  <a:txBody>
                    <a:bodyPr/>
                    <a:lstStyle/>
                    <a:p>
                      <a:pPr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0" marB="95250" anchor="ctr"/>
                </a:tc>
              </a:tr>
            </a:tbl>
          </a:graphicData>
        </a:graphic>
      </p:graphicFrame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685800" y="39385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 flipH="1">
            <a:off x="252028" y="260649"/>
            <a:ext cx="208772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Esta é a forma que Deus utiliza para fazer com que o fluído do corpo da borboleta chegue as suas asas, deixando-as fortes e resistentes e bastante para que possa livrar-se do casulo e voar.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33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1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331332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07504" y="4365104"/>
            <a:ext cx="89199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Algumas vezes,  o empenho é justamente o que precisamos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e</a:t>
            </a:r>
            <a:r>
              <a:rPr lang="pt-BR" b="1" dirty="0" smtClean="0">
                <a:solidFill>
                  <a:schemeClr val="bg1"/>
                </a:solidFill>
              </a:rPr>
              <a:t>m nossa vida! Se Deus nos permitisse passar pela vida 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s</a:t>
            </a:r>
            <a:r>
              <a:rPr lang="pt-BR" b="1" dirty="0" smtClean="0">
                <a:solidFill>
                  <a:schemeClr val="bg1"/>
                </a:solidFill>
              </a:rPr>
              <a:t>em qualquer obstáculo, nos deixaria INACABADOS.</a:t>
            </a:r>
          </a:p>
          <a:p>
            <a:pPr algn="ctr"/>
            <a:endParaRPr lang="pt-BR" b="1" dirty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Não iriamos ser tão fortes como somos para suportar os 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m</a:t>
            </a:r>
            <a:r>
              <a:rPr lang="pt-BR" b="1" dirty="0" smtClean="0">
                <a:solidFill>
                  <a:schemeClr val="bg1"/>
                </a:solidFill>
              </a:rPr>
              <a:t>omentos difíceis. Nunca poderíamos voar.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85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7000">
        <p14:prism isInverted="1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81200"/>
            <a:ext cx="7315200" cy="4114800"/>
          </a:xfr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7" y="-158807"/>
            <a:ext cx="9144793" cy="71756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" y="-177431"/>
            <a:ext cx="9144000" cy="719423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7431"/>
            <a:ext cx="9144000" cy="7212861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251520" y="-158806"/>
            <a:ext cx="8568952" cy="7161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Queridos amigos pais, amigas mães, avós, avôs, mestres e chefes em geral. Reflitam sobre esta lição para a sua vida e para a vida dos que dependem de você, para prosseguir sua vida com sucesso.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Ao ler este texto, me interessei em saber mais sobre a vida das borboletas, encontrei um artigo interessante sobre a borboleta MONARCA que diz assim: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Diferentemente da maioria dos insetos das regiões temperadas, as borboletas-monarcas não conseguem sobreviver por períodos extensos sob temperaturas muito frias. Portanto, as monarcas da América do Norte voam para o sul para passar o inverno em locais de recolhimento. Na primavera, essas monarcas que sobreviveram ao inverno voam para </a:t>
            </a:r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norte </a:t>
            </a: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rumo a sua área de reprodução. A monarca é a única </a:t>
            </a:r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fazer uma migração bidirecional tão longa, chegando a voar até 4.830 Km no outono para chegar ao destino onde passará o inverno (</a:t>
            </a:r>
            <a:r>
              <a:rPr lang="pt-BR" b="1" dirty="0" err="1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Urquhart</a:t>
            </a: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 </a:t>
            </a:r>
            <a:r>
              <a:rPr lang="pt-BR" b="1" dirty="0" err="1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Urquhart</a:t>
            </a: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1978). </a:t>
            </a:r>
          </a:p>
        </p:txBody>
      </p:sp>
    </p:spTree>
    <p:extLst>
      <p:ext uri="{BB962C8B-B14F-4D97-AF65-F5344CB8AC3E}">
        <p14:creationId xmlns:p14="http://schemas.microsoft.com/office/powerpoint/2010/main" val="336053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18000">
        <p14:switch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5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15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85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52980" cy="71756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" y="-217586"/>
            <a:ext cx="9165610" cy="7175614"/>
          </a:xfrm>
          <a:prstGeom prst="rect">
            <a:avLst/>
          </a:prstGeom>
        </p:spPr>
      </p:pic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323528" y="4365104"/>
            <a:ext cx="6984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Lição da Borboleta.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Desconheço.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Gomes.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www.sergrasan.com/doroteiagomesslides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5"/>
              </a:rPr>
              <a:t>www.doroteiagomes.recantodasletras.com.br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6"/>
              </a:rPr>
              <a:t>doroteiagomes06@gmail.com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734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750" advClick="0" advTm="44000">
        <p:wheel spokes="1"/>
      </p:transition>
    </mc:Choice>
    <mc:Fallback xmlns="">
      <p:transition spd="slow" advClick="0" advTm="4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</p:bld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LIÇÃO DA BORBOLETA</Template>
  <TotalTime>10</TotalTime>
  <Words>464</Words>
  <Application>Microsoft Office PowerPoint</Application>
  <PresentationFormat>Apresentação na tela (4:3)</PresentationFormat>
  <Paragraphs>38</Paragraphs>
  <Slides>10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8" baseType="lpstr">
      <vt:lpstr>Agency FB</vt:lpstr>
      <vt:lpstr>Arial</vt:lpstr>
      <vt:lpstr>Calibri</vt:lpstr>
      <vt:lpstr>Garamond</vt:lpstr>
      <vt:lpstr>Helvetica</vt:lpstr>
      <vt:lpstr>Impact</vt:lpstr>
      <vt:lpstr>Times New Roman</vt:lpstr>
      <vt:lpstr>Standarddesign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LIÇÃO DA BORBOLETA</dc:subject>
  <dc:creator>User</dc:creator>
  <cp:keywords>LIÇÃO DA BORBOLETA</cp:keywords>
  <cp:lastModifiedBy>User</cp:lastModifiedBy>
  <cp:revision>2</cp:revision>
  <dcterms:created xsi:type="dcterms:W3CDTF">2014-04-27T23:42:43Z</dcterms:created>
  <dcterms:modified xsi:type="dcterms:W3CDTF">2014-04-27T23:53:26Z</dcterms:modified>
  <cp:category>REFLEXÃO</cp:category>
</cp:coreProperties>
</file>