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JvQFFjkHHwHWZsj4pSoWg==" hashData="2nZsTyNzvRfzONA+N2yGV4I5owSSe6nTakgNZkSdwvNGsx4M9vRQJgqBikiMfBSJv3s/YuO/dmptplcv6KJyZg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71" d="100"/>
          <a:sy n="71" d="100"/>
        </p:scale>
        <p:origin x="5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81130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116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136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3756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05800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9743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96426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5927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33582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9455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0618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3136D-EF64-41FD-9120-27297253826C}" type="datetimeFigureOut">
              <a:rPr lang="pt-BR" smtClean="0"/>
              <a:t>07/10/2014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81A80E-C814-41CA-B1E9-EAD926788F2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2881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24"/>
            <a:ext cx="12192000" cy="6847369"/>
          </a:xfrm>
          <a:prstGeom prst="rect">
            <a:avLst/>
          </a:prstGeom>
        </p:spPr>
      </p:pic>
      <p:sp useBgFill="1">
        <p:nvSpPr>
          <p:cNvPr id="6" name="Triângulo retângulo 5"/>
          <p:cNvSpPr/>
          <p:nvPr/>
        </p:nvSpPr>
        <p:spPr>
          <a:xfrm>
            <a:off x="56269" y="10613"/>
            <a:ext cx="2909667" cy="685800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7" name="Triângulo retângulo 6"/>
          <p:cNvSpPr/>
          <p:nvPr/>
        </p:nvSpPr>
        <p:spPr>
          <a:xfrm>
            <a:off x="2907324" y="1"/>
            <a:ext cx="3094892" cy="6857999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8" name="Triângulo retângulo 7"/>
          <p:cNvSpPr/>
          <p:nvPr/>
        </p:nvSpPr>
        <p:spPr>
          <a:xfrm>
            <a:off x="5979943" y="10614"/>
            <a:ext cx="3268394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9" name="Triângulo retângulo 8"/>
          <p:cNvSpPr/>
          <p:nvPr/>
        </p:nvSpPr>
        <p:spPr>
          <a:xfrm>
            <a:off x="9168329" y="-2445"/>
            <a:ext cx="2999342" cy="6858000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10" name="Triângulo retângulo 9"/>
          <p:cNvSpPr/>
          <p:nvPr/>
        </p:nvSpPr>
        <p:spPr>
          <a:xfrm rot="10800000">
            <a:off x="-1" y="-12"/>
            <a:ext cx="2907323" cy="6857999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dirty="0">
              <a:solidFill>
                <a:schemeClr val="tx1"/>
              </a:solidFill>
              <a:latin typeface="Monotype Corsiva" panose="03010101010201010101" pitchFamily="66" charset="0"/>
            </a:endParaRPr>
          </a:p>
        </p:txBody>
      </p:sp>
      <p:sp useBgFill="1">
        <p:nvSpPr>
          <p:cNvPr id="12" name="Triângulo retângulo 11"/>
          <p:cNvSpPr/>
          <p:nvPr/>
        </p:nvSpPr>
        <p:spPr>
          <a:xfrm rot="5400000" flipV="1">
            <a:off x="1012870" y="1881551"/>
            <a:ext cx="6858006" cy="3094891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BR" sz="4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ABANDONO</a:t>
            </a:r>
          </a:p>
        </p:txBody>
      </p:sp>
      <p:sp useBgFill="1">
        <p:nvSpPr>
          <p:cNvPr id="13" name="Triângulo retângulo 12"/>
          <p:cNvSpPr/>
          <p:nvPr/>
        </p:nvSpPr>
        <p:spPr>
          <a:xfrm rot="10800000">
            <a:off x="5921395" y="-10635"/>
            <a:ext cx="3281293" cy="6847378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sz="2400" b="1" dirty="0">
              <a:latin typeface="Monotype Corsiva" panose="03010101010201010101" pitchFamily="66" charset="0"/>
            </a:endParaRPr>
          </a:p>
        </p:txBody>
      </p:sp>
      <p:sp useBgFill="1">
        <p:nvSpPr>
          <p:cNvPr id="14" name="Triângulo retângulo 13"/>
          <p:cNvSpPr/>
          <p:nvPr/>
        </p:nvSpPr>
        <p:spPr>
          <a:xfrm rot="10800000">
            <a:off x="9139321" y="-13073"/>
            <a:ext cx="2943663" cy="6847386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sz="2000" dirty="0"/>
          </a:p>
        </p:txBody>
      </p:sp>
      <p:sp>
        <p:nvSpPr>
          <p:cNvPr id="15" name="Retângulo 14"/>
          <p:cNvSpPr/>
          <p:nvPr/>
        </p:nvSpPr>
        <p:spPr>
          <a:xfrm rot="18194739">
            <a:off x="2971535" y="2809709"/>
            <a:ext cx="7426710" cy="1181506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800" b="1" dirty="0" smtClean="0">
                <a:latin typeface="Lucida Calligraphy" panose="03010101010101010101" pitchFamily="66" charset="0"/>
              </a:rPr>
              <a:t>AUTORIA: Dorotéia Gomes</a:t>
            </a:r>
          </a:p>
          <a:p>
            <a:pPr algn="ctr"/>
            <a:r>
              <a:rPr lang="pt-BR" sz="2800" b="1" dirty="0" smtClean="0">
                <a:latin typeface="Lucida Calligraphy" panose="03010101010101010101" pitchFamily="66" charset="0"/>
              </a:rPr>
              <a:t>ABANDONO</a:t>
            </a:r>
          </a:p>
          <a:p>
            <a:pPr algn="ctr"/>
            <a:endParaRPr lang="pt-BR" sz="2000" b="1" dirty="0">
              <a:latin typeface="Lucida Calligraphy" panose="03010101010101010101" pitchFamily="66" charset="0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109016" y="282387"/>
            <a:ext cx="4851907" cy="2339789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/>
              <a:t>A Constituição Federal brasileira e o Estatuto da Criança e do Adolescente deixam claro que as crianças e adolescentes são, antes de tudo, sujeitos de direitos que devem contar com a prioridade absoluta das políticas e planejamentos </a:t>
            </a:r>
            <a:r>
              <a:rPr lang="pt-BR" sz="2000" b="1" dirty="0" err="1"/>
              <a:t>sócio-econômicos</a:t>
            </a:r>
            <a:r>
              <a:rPr lang="pt-BR" sz="2000" b="1" dirty="0"/>
              <a:t>. </a:t>
            </a:r>
          </a:p>
        </p:txBody>
      </p:sp>
      <p:sp>
        <p:nvSpPr>
          <p:cNvPr id="17" name="Retângulo 16"/>
          <p:cNvSpPr/>
          <p:nvPr/>
        </p:nvSpPr>
        <p:spPr>
          <a:xfrm>
            <a:off x="9832079" y="-985668"/>
            <a:ext cx="2150381" cy="781558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i="1" dirty="0" smtClean="0"/>
          </a:p>
          <a:p>
            <a:endParaRPr lang="pt-BR" i="1" dirty="0"/>
          </a:p>
          <a:p>
            <a:endParaRPr lang="pt-BR" i="1" dirty="0" smtClean="0"/>
          </a:p>
          <a:p>
            <a:endParaRPr lang="pt-BR" i="1" dirty="0"/>
          </a:p>
          <a:p>
            <a:pPr algn="ctr"/>
            <a:r>
              <a:rPr lang="pt-BR" b="1" i="1" dirty="0" smtClean="0">
                <a:solidFill>
                  <a:schemeClr val="tx1"/>
                </a:solidFill>
              </a:rPr>
              <a:t>ESTATUTO DA CRIANÇA E DO ADOLESCENTE</a:t>
            </a:r>
          </a:p>
          <a:p>
            <a:pPr algn="ctr"/>
            <a:r>
              <a:rPr lang="pt-BR" b="1" i="1" dirty="0" smtClean="0">
                <a:solidFill>
                  <a:schemeClr val="tx1"/>
                </a:solidFill>
              </a:rPr>
              <a:t>Art</a:t>
            </a:r>
            <a:r>
              <a:rPr lang="pt-BR" b="1" i="1" dirty="0">
                <a:solidFill>
                  <a:schemeClr val="tx1"/>
                </a:solidFill>
              </a:rPr>
              <a:t>. 4° - É dever da família, da comunidade, da sociedade em geral e do Poder Público</a:t>
            </a:r>
            <a:br>
              <a:rPr lang="pt-BR" b="1" i="1" dirty="0">
                <a:solidFill>
                  <a:schemeClr val="tx1"/>
                </a:solidFill>
              </a:rPr>
            </a:br>
            <a:r>
              <a:rPr lang="pt-BR" b="1" i="1" dirty="0">
                <a:solidFill>
                  <a:schemeClr val="tx1"/>
                </a:solidFill>
              </a:rPr>
              <a:t>assegurar, com absoluta prioridade, a efetivação dos direitos referentes à vida, à saúde, à</a:t>
            </a:r>
            <a:br>
              <a:rPr lang="pt-BR" b="1" i="1" dirty="0">
                <a:solidFill>
                  <a:schemeClr val="tx1"/>
                </a:solidFill>
              </a:rPr>
            </a:br>
            <a:r>
              <a:rPr lang="pt-BR" b="1" i="1" dirty="0">
                <a:solidFill>
                  <a:schemeClr val="tx1"/>
                </a:solidFill>
              </a:rPr>
              <a:t>alimentação, à educação, ao esporte, ao lazer, à profissionalização, à cultura, à dignidade, ao respeito, à liberdade e à convivência familiar e comunitária. </a:t>
            </a:r>
            <a:endParaRPr lang="pt-BR" b="1" dirty="0">
              <a:solidFill>
                <a:schemeClr val="tx1"/>
              </a:solidFill>
            </a:endParaRPr>
          </a:p>
        </p:txBody>
      </p:sp>
      <p:pic>
        <p:nvPicPr>
          <p:cNvPr id="18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 flipH="1">
            <a:off x="5793685" y="-6187598"/>
            <a:ext cx="258978" cy="12553491"/>
          </a:xfrm>
          <a:prstGeom prst="rect">
            <a:avLst/>
          </a:prstGeom>
          <a:noFill/>
        </p:spPr>
      </p:pic>
      <p:pic>
        <p:nvPicPr>
          <p:cNvPr id="19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5788946" y="300039"/>
            <a:ext cx="264896" cy="128403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380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Click="0" advTm="29000">
        <p14:ripple/>
        <p:sndAc>
          <p:stSnd>
            <p:snd r:embed="rId2" name="Aria De Amor   Luis Cobos  The Royal.wav"/>
          </p:stSnd>
        </p:sndAc>
      </p:transition>
    </mc:Choice>
    <mc:Fallback>
      <p:transition spd="slow" advClick="0" advTm="29000">
        <p:fade/>
        <p:sndAc>
          <p:stSnd>
            <p:snd r:embed="rId2" name="Aria De Amor   Luis Cobos  The Roya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"/>
                            </p:stCondLst>
                            <p:childTnLst>
                              <p:par>
                                <p:cTn id="6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0"/>
                            </p:stCondLst>
                            <p:childTnLst>
                              <p:par>
                                <p:cTn id="8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6000"/>
                            </p:stCondLst>
                            <p:childTnLst>
                              <p:par>
                                <p:cTn id="9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7000"/>
                            </p:stCondLst>
                            <p:childTnLst>
                              <p:par>
                                <p:cTn id="1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8000"/>
                            </p:stCondLst>
                            <p:childTnLst>
                              <p:par>
                                <p:cTn id="1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9000"/>
                            </p:stCondLst>
                            <p:childTnLst>
                              <p:par>
                                <p:cTn id="1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6" grpId="0" animBg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2213" y="0"/>
            <a:ext cx="12192000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7368987" y="3765176"/>
            <a:ext cx="4935071" cy="3104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Da paixão da garota inocente.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Nasce um rebento franzino e desnutrido.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Agora mãe sobrevivente.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Ama o fruto querido.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 flipH="1">
            <a:off x="8741825" y="-8741830"/>
            <a:ext cx="215153" cy="17698807"/>
          </a:xfrm>
          <a:prstGeom prst="rect">
            <a:avLst/>
          </a:prstGeom>
          <a:noFill/>
        </p:spPr>
      </p:pic>
      <p:pic>
        <p:nvPicPr>
          <p:cNvPr id="10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5970240" y="699120"/>
            <a:ext cx="251520" cy="12192000"/>
          </a:xfrm>
          <a:prstGeom prst="rect">
            <a:avLst/>
          </a:prstGeom>
          <a:noFill/>
        </p:spPr>
      </p:pic>
      <p:pic>
        <p:nvPicPr>
          <p:cNvPr id="13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901637" y="-188641"/>
            <a:ext cx="193576" cy="6858000"/>
          </a:xfrm>
          <a:prstGeom prst="rect">
            <a:avLst/>
          </a:prstGeom>
          <a:noFill/>
        </p:spPr>
      </p:pic>
      <p:pic>
        <p:nvPicPr>
          <p:cNvPr id="14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5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2214" y="88242"/>
            <a:ext cx="302577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05625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18000">
        <p15:prstTrans prst="peelOff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/>
          </a:p>
        </p:txBody>
      </p:sp>
      <p:sp useBgFill="1">
        <p:nvSpPr>
          <p:cNvPr id="4" name="Pentágono regular 3"/>
          <p:cNvSpPr/>
          <p:nvPr/>
        </p:nvSpPr>
        <p:spPr>
          <a:xfrm>
            <a:off x="0" y="0"/>
            <a:ext cx="12192000" cy="6858000"/>
          </a:xfrm>
          <a:prstGeom prst="pentagon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5" name="Triângulo retângulo 4"/>
          <p:cNvSpPr/>
          <p:nvPr/>
        </p:nvSpPr>
        <p:spPr>
          <a:xfrm flipV="1">
            <a:off x="0" y="-3"/>
            <a:ext cx="6078067" cy="2595282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pt-BR" dirty="0"/>
          </a:p>
        </p:txBody>
      </p:sp>
      <p:sp useBgFill="1">
        <p:nvSpPr>
          <p:cNvPr id="6" name="Triângulo retângulo 5"/>
          <p:cNvSpPr/>
          <p:nvPr/>
        </p:nvSpPr>
        <p:spPr>
          <a:xfrm flipH="1" flipV="1">
            <a:off x="6078069" y="-3"/>
            <a:ext cx="6113928" cy="2595284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7" name="Triângulo retângulo 6"/>
          <p:cNvSpPr/>
          <p:nvPr/>
        </p:nvSpPr>
        <p:spPr>
          <a:xfrm>
            <a:off x="0" y="2595281"/>
            <a:ext cx="2339788" cy="4262719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 useBgFill="1">
        <p:nvSpPr>
          <p:cNvPr id="8" name="Triângulo retângulo 7"/>
          <p:cNvSpPr/>
          <p:nvPr/>
        </p:nvSpPr>
        <p:spPr>
          <a:xfrm flipH="1">
            <a:off x="9883588" y="2595281"/>
            <a:ext cx="2308412" cy="4262719"/>
          </a:xfrm>
          <a:prstGeom prst="rt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Retângulo 8"/>
          <p:cNvSpPr/>
          <p:nvPr/>
        </p:nvSpPr>
        <p:spPr>
          <a:xfrm rot="19610003">
            <a:off x="746516" y="2992735"/>
            <a:ext cx="4518211" cy="2786774"/>
          </a:xfrm>
          <a:prstGeom prst="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600" b="1" dirty="0" smtClean="0">
                <a:latin typeface="Monotype Corsiva" panose="03010101010201010101" pitchFamily="66" charset="0"/>
              </a:rPr>
              <a:t>Abandonado, vive </a:t>
            </a:r>
            <a:r>
              <a:rPr lang="pt-BR" sz="2600" b="1" dirty="0">
                <a:latin typeface="Monotype Corsiva" panose="03010101010201010101" pitchFamily="66" charset="0"/>
              </a:rPr>
              <a:t>nas ruas e esquinas.</a:t>
            </a:r>
          </a:p>
          <a:p>
            <a:pPr algn="ctr"/>
            <a:r>
              <a:rPr lang="pt-BR" sz="2600" b="1" dirty="0">
                <a:latin typeface="Monotype Corsiva" panose="03010101010201010101" pitchFamily="66" charset="0"/>
              </a:rPr>
              <a:t>De pés descalços, </a:t>
            </a:r>
            <a:r>
              <a:rPr lang="pt-BR" sz="2600" b="1" dirty="0" smtClean="0">
                <a:latin typeface="Monotype Corsiva" panose="03010101010201010101" pitchFamily="66" charset="0"/>
              </a:rPr>
              <a:t>maltrapilho, apático.</a:t>
            </a:r>
            <a:endParaRPr lang="pt-BR" sz="2600" b="1" dirty="0">
              <a:latin typeface="Monotype Corsiva" panose="03010101010201010101" pitchFamily="66" charset="0"/>
            </a:endParaRPr>
          </a:p>
          <a:p>
            <a:pPr algn="ctr"/>
            <a:r>
              <a:rPr lang="pt-BR" sz="2600" b="1" dirty="0">
                <a:latin typeface="Monotype Corsiva" panose="03010101010201010101" pitchFamily="66" charset="0"/>
              </a:rPr>
              <a:t>Segue sua rotina o rebento raquítico.</a:t>
            </a:r>
          </a:p>
          <a:p>
            <a:pPr algn="ctr"/>
            <a:r>
              <a:rPr lang="pt-BR" sz="2600" b="1" dirty="0">
                <a:latin typeface="Monotype Corsiva" panose="03010101010201010101" pitchFamily="66" charset="0"/>
              </a:rPr>
              <a:t>Todos indiferentes à sua sina e ruinas.</a:t>
            </a:r>
          </a:p>
        </p:txBody>
      </p:sp>
      <p:pic>
        <p:nvPicPr>
          <p:cNvPr id="10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 flipH="1">
            <a:off x="5621289" y="-6560914"/>
            <a:ext cx="160525" cy="13205014"/>
          </a:xfrm>
          <a:prstGeom prst="rect">
            <a:avLst/>
          </a:prstGeom>
          <a:noFill/>
        </p:spPr>
      </p:pic>
      <p:pic>
        <p:nvPicPr>
          <p:cNvPr id="11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5970240" y="699120"/>
            <a:ext cx="251520" cy="12192000"/>
          </a:xfrm>
          <a:prstGeom prst="rect">
            <a:avLst/>
          </a:prstGeom>
          <a:noFill/>
        </p:spPr>
      </p:pic>
      <p:pic>
        <p:nvPicPr>
          <p:cNvPr id="12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2213" y="88242"/>
            <a:ext cx="187026" cy="6858000"/>
          </a:xfrm>
          <a:prstGeom prst="rect">
            <a:avLst/>
          </a:prstGeom>
          <a:noFill/>
        </p:spPr>
      </p:pic>
      <p:pic>
        <p:nvPicPr>
          <p:cNvPr id="13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3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998421" y="-188641"/>
            <a:ext cx="193576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985127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1000">
        <p15:prstTrans prst="peelOff" invX="1"/>
      </p:transition>
    </mc:Choice>
    <mc:Fallback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9" presetClass="entr" presetSubtype="0" de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0"/>
                            </p:stCondLst>
                            <p:childTnLst>
                              <p:par>
                                <p:cTn id="6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250"/>
                            </p:stCondLst>
                            <p:childTnLst>
                              <p:par>
                                <p:cTn id="7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300"/>
                            </p:stCondLst>
                            <p:childTnLst>
                              <p:par>
                                <p:cTn id="7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 tmFilter="0,0; .5, 1; 1, 1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0500"/>
                            </p:stCondLst>
                            <p:childTnLst>
                              <p:par>
                                <p:cTn id="8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 tmFilter="0,0; .5, 1; 1, 1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2550"/>
                            </p:stCondLst>
                            <p:childTnLst>
                              <p:par>
                                <p:cTn id="9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 tmFilter="0,0; .5, 1; 1, 1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075458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075459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Retângulo 7"/>
          <p:cNvSpPr/>
          <p:nvPr/>
        </p:nvSpPr>
        <p:spPr>
          <a:xfrm>
            <a:off x="7261412" y="537883"/>
            <a:ext cx="4814046" cy="4191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Cresce feito um varão...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Destruído por dentro, sem coração.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Sem valores definidos e sem educação.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Como a sociedade sem direção,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2238375" algn="l"/>
              </a:tabLst>
            </a:pPr>
            <a:r>
              <a:rPr lang="pt-BR" sz="3200" b="1" dirty="0" smtClean="0">
                <a:solidFill>
                  <a:schemeClr val="bg1"/>
                </a:solidFill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Quer torná-lo um cidadão?</a:t>
            </a:r>
            <a:endParaRPr lang="pt-BR" sz="3200" b="1" dirty="0">
              <a:solidFill>
                <a:schemeClr val="bg1"/>
              </a:solidFill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 flipH="1">
            <a:off x="5970240" y="-5970240"/>
            <a:ext cx="251520" cy="12192000"/>
          </a:xfrm>
          <a:prstGeom prst="rect">
            <a:avLst/>
          </a:prstGeom>
          <a:noFill/>
        </p:spPr>
      </p:pic>
      <p:pic>
        <p:nvPicPr>
          <p:cNvPr id="11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5970240" y="699120"/>
            <a:ext cx="251520" cy="12192000"/>
          </a:xfrm>
          <a:prstGeom prst="rect">
            <a:avLst/>
          </a:prstGeom>
          <a:noFill/>
        </p:spPr>
      </p:pic>
      <p:pic>
        <p:nvPicPr>
          <p:cNvPr id="12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2213" y="88242"/>
            <a:ext cx="187026" cy="6858000"/>
          </a:xfrm>
          <a:prstGeom prst="rect">
            <a:avLst/>
          </a:prstGeom>
          <a:noFill/>
        </p:spPr>
      </p:pic>
      <p:pic>
        <p:nvPicPr>
          <p:cNvPr id="13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998421" y="-188641"/>
            <a:ext cx="193576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24108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28000">
        <p15:prstTrans prst="peelOff"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250"/>
                            </p:stCondLst>
                            <p:childTnLst>
                              <p:par>
                                <p:cTn id="11" presetID="23" presetClass="exit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250"/>
                            </p:stCondLst>
                            <p:childTnLst>
                              <p:par>
                                <p:cTn id="19" presetID="47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7250"/>
                            </p:stCondLst>
                            <p:childTnLst>
                              <p:par>
                                <p:cTn id="25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0752"/>
            <a:ext cx="12192000" cy="6968752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10752"/>
            <a:ext cx="6024282" cy="6968752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95999" y="-110752"/>
            <a:ext cx="6167718" cy="6968752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4078941" y="2460813"/>
            <a:ext cx="7274859" cy="4764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dirty="0" smtClean="0">
                <a:solidFill>
                  <a:srgbClr val="646464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TEXTO: ABANDONO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AUTORIA: DOROTÉIA 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FORMATAÇÃO: DOROTÉIA GOMES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IMAGENS: INTERNET</a:t>
            </a:r>
          </a:p>
          <a:p>
            <a:r>
              <a:rPr lang="pt-BR" sz="2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MÚSICA:</a:t>
            </a:r>
            <a:r>
              <a:rPr lang="es-MX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ramond" pitchFamily="18" charset="0"/>
              </a:rPr>
              <a:t> </a:t>
            </a:r>
            <a:r>
              <a:rPr lang="es-MX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Royal  </a:t>
            </a:r>
            <a:r>
              <a:rPr lang="es-MX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PhilharmonicAria</a:t>
            </a:r>
            <a:r>
              <a:rPr lang="es-MX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amor ( De Tosca </a:t>
            </a:r>
            <a:endParaRPr lang="pt-BR" sz="2800" b="1" dirty="0" smtClean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www.doroteiagomes.recantodasletras.com.br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www.sergrasan.com/doroteiagomesslides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pt-BR" sz="2800" b="1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1998421" y="-188641"/>
            <a:ext cx="193576" cy="6858000"/>
          </a:xfrm>
          <a:prstGeom prst="rect">
            <a:avLst/>
          </a:prstGeom>
          <a:noFill/>
        </p:spPr>
      </p:pic>
      <p:pic>
        <p:nvPicPr>
          <p:cNvPr id="9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2213" y="88242"/>
            <a:ext cx="187026" cy="6858000"/>
          </a:xfrm>
          <a:prstGeom prst="rect">
            <a:avLst/>
          </a:prstGeom>
          <a:noFill/>
        </p:spPr>
      </p:pic>
      <p:pic>
        <p:nvPicPr>
          <p:cNvPr id="10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5400000" flipH="1">
            <a:off x="5958027" y="-6080992"/>
            <a:ext cx="251520" cy="12192000"/>
          </a:xfrm>
          <a:prstGeom prst="rect">
            <a:avLst/>
          </a:prstGeom>
          <a:noFill/>
        </p:spPr>
      </p:pic>
      <p:pic>
        <p:nvPicPr>
          <p:cNvPr id="11" name="Picture 2" descr="C:\gesù bambino\Apresentação2\Slide21.JPG"/>
          <p:cNvPicPr>
            <a:picLocks noChangeAspect="1" noChangeArrowheads="1"/>
          </p:cNvPicPr>
          <p:nvPr/>
        </p:nvPicPr>
        <p:blipFill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 rot="16200000">
            <a:off x="5970240" y="699120"/>
            <a:ext cx="251520" cy="12192000"/>
          </a:xfrm>
          <a:prstGeom prst="rect">
            <a:avLst/>
          </a:prstGeom>
          <a:noFill/>
        </p:spPr>
      </p:pic>
      <p:sp>
        <p:nvSpPr>
          <p:cNvPr id="12" name="Retângulo 11"/>
          <p:cNvSpPr/>
          <p:nvPr/>
        </p:nvSpPr>
        <p:spPr>
          <a:xfrm>
            <a:off x="174812" y="140767"/>
            <a:ext cx="3428999" cy="6528591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ABANDONO(Dorotéia Gomes)</a:t>
            </a:r>
            <a:endParaRPr lang="pt-BR" dirty="0"/>
          </a:p>
          <a:p>
            <a:pPr algn="ctr"/>
            <a:r>
              <a:rPr lang="pt-BR" dirty="0"/>
              <a:t>Da paixão da garota inocente.</a:t>
            </a:r>
          </a:p>
          <a:p>
            <a:pPr algn="ctr"/>
            <a:r>
              <a:rPr lang="pt-BR" dirty="0"/>
              <a:t>Nasce um rebento franzino e desnutrido.</a:t>
            </a:r>
          </a:p>
          <a:p>
            <a:pPr algn="ctr"/>
            <a:r>
              <a:rPr lang="pt-BR" dirty="0"/>
              <a:t>Agora mãe sobrevivente.</a:t>
            </a:r>
          </a:p>
          <a:p>
            <a:pPr algn="ctr"/>
            <a:r>
              <a:rPr lang="pt-BR" dirty="0"/>
              <a:t>Ama o fruto querido.</a:t>
            </a:r>
          </a:p>
          <a:p>
            <a:pPr algn="ctr"/>
            <a:r>
              <a:rPr lang="pt-BR" dirty="0"/>
              <a:t> </a:t>
            </a:r>
          </a:p>
          <a:p>
            <a:pPr algn="ctr"/>
            <a:r>
              <a:rPr lang="pt-BR" dirty="0" smtClean="0"/>
              <a:t>Abandonado, vive </a:t>
            </a:r>
            <a:r>
              <a:rPr lang="pt-BR" dirty="0"/>
              <a:t>nas ruas e esquinas.</a:t>
            </a:r>
          </a:p>
          <a:p>
            <a:pPr algn="ctr"/>
            <a:r>
              <a:rPr lang="pt-BR" dirty="0"/>
              <a:t>De pés descalços, maltrapilho, apático.</a:t>
            </a:r>
          </a:p>
          <a:p>
            <a:pPr algn="ctr"/>
            <a:r>
              <a:rPr lang="pt-BR" dirty="0"/>
              <a:t>Segue sua rotina o rebento raquítico.</a:t>
            </a:r>
          </a:p>
          <a:p>
            <a:pPr algn="ctr"/>
            <a:r>
              <a:rPr lang="pt-BR" dirty="0"/>
              <a:t>Todos indiferentes à sua sina e ruinas.</a:t>
            </a:r>
          </a:p>
          <a:p>
            <a:pPr algn="ctr"/>
            <a:r>
              <a:rPr lang="pt-BR" dirty="0"/>
              <a:t> </a:t>
            </a:r>
          </a:p>
          <a:p>
            <a:pPr algn="ctr"/>
            <a:r>
              <a:rPr lang="pt-BR" dirty="0"/>
              <a:t>Cresce feito um varão...</a:t>
            </a:r>
          </a:p>
          <a:p>
            <a:pPr algn="ctr"/>
            <a:r>
              <a:rPr lang="pt-BR" dirty="0"/>
              <a:t>Destruído por dentro, sem coração.</a:t>
            </a:r>
          </a:p>
          <a:p>
            <a:pPr algn="ctr"/>
            <a:r>
              <a:rPr lang="pt-BR" dirty="0"/>
              <a:t>Sem valores definidos e sem educação.</a:t>
            </a:r>
          </a:p>
          <a:p>
            <a:pPr algn="ctr"/>
            <a:r>
              <a:rPr lang="pt-BR" dirty="0"/>
              <a:t>Como a sociedade sem direção,</a:t>
            </a:r>
          </a:p>
          <a:p>
            <a:pPr algn="ctr"/>
            <a:r>
              <a:rPr lang="pt-BR" dirty="0"/>
              <a:t>Quer torná-lo um cidadão?</a:t>
            </a:r>
          </a:p>
        </p:txBody>
      </p:sp>
    </p:spTree>
    <p:extLst>
      <p:ext uri="{BB962C8B-B14F-4D97-AF65-F5344CB8AC3E}">
        <p14:creationId xmlns:p14="http://schemas.microsoft.com/office/powerpoint/2010/main" val="37389279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250" advClick="0" advTm="37000">
        <p15:prstTrans prst="peelOff"/>
      </p:transition>
    </mc:Choice>
    <mc:Fallback>
      <p:transition spd="slow" advClick="0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7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2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 animBg="1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250</TotalTime>
  <Words>182</Words>
  <Application>Microsoft Office PowerPoint</Application>
  <PresentationFormat>Widescreen</PresentationFormat>
  <Paragraphs>49</Paragraphs>
  <Slides>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</vt:i4>
      </vt:variant>
    </vt:vector>
  </HeadingPairs>
  <TitlesOfParts>
    <vt:vector size="13" baseType="lpstr">
      <vt:lpstr>Arial</vt:lpstr>
      <vt:lpstr>Calibri</vt:lpstr>
      <vt:lpstr>Calibri Light</vt:lpstr>
      <vt:lpstr>Garamond</vt:lpstr>
      <vt:lpstr>Lucida Calligraphy</vt:lpstr>
      <vt:lpstr>Monotype Corsiva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21</cp:revision>
  <dcterms:created xsi:type="dcterms:W3CDTF">2014-10-07T21:26:18Z</dcterms:created>
  <dcterms:modified xsi:type="dcterms:W3CDTF">2014-10-08T01:37:10Z</dcterms:modified>
</cp:coreProperties>
</file>