
<file path=[Content_Types].xml><?xml version="1.0" encoding="utf-8"?>
<Types xmlns="http://schemas.openxmlformats.org/package/2006/content-types">
  <Default Extension="mp3"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7"/>
  </p:notesMasterIdLst>
  <p:sldIdLst>
    <p:sldId id="320" r:id="rId2"/>
    <p:sldId id="256" r:id="rId3"/>
    <p:sldId id="257" r:id="rId4"/>
    <p:sldId id="296" r:id="rId5"/>
    <p:sldId id="258" r:id="rId6"/>
    <p:sldId id="297" r:id="rId7"/>
    <p:sldId id="259" r:id="rId8"/>
    <p:sldId id="298" r:id="rId9"/>
    <p:sldId id="260" r:id="rId10"/>
    <p:sldId id="299" r:id="rId11"/>
    <p:sldId id="264" r:id="rId12"/>
    <p:sldId id="300" r:id="rId13"/>
    <p:sldId id="261" r:id="rId14"/>
    <p:sldId id="265" r:id="rId15"/>
    <p:sldId id="303" r:id="rId16"/>
    <p:sldId id="266" r:id="rId17"/>
    <p:sldId id="304" r:id="rId18"/>
    <p:sldId id="278" r:id="rId19"/>
    <p:sldId id="286" r:id="rId20"/>
    <p:sldId id="267" r:id="rId21"/>
    <p:sldId id="305" r:id="rId22"/>
    <p:sldId id="263" r:id="rId23"/>
    <p:sldId id="306" r:id="rId24"/>
    <p:sldId id="268" r:id="rId25"/>
    <p:sldId id="307" r:id="rId26"/>
    <p:sldId id="269" r:id="rId27"/>
    <p:sldId id="308" r:id="rId28"/>
    <p:sldId id="285" r:id="rId29"/>
    <p:sldId id="309" r:id="rId30"/>
    <p:sldId id="270" r:id="rId31"/>
    <p:sldId id="271" r:id="rId32"/>
    <p:sldId id="310" r:id="rId33"/>
    <p:sldId id="262" r:id="rId34"/>
    <p:sldId id="272" r:id="rId35"/>
    <p:sldId id="279" r:id="rId36"/>
    <p:sldId id="280" r:id="rId37"/>
    <p:sldId id="302" r:id="rId38"/>
    <p:sldId id="274" r:id="rId39"/>
    <p:sldId id="281" r:id="rId40"/>
    <p:sldId id="283" r:id="rId41"/>
    <p:sldId id="312" r:id="rId42"/>
    <p:sldId id="282" r:id="rId43"/>
    <p:sldId id="313" r:id="rId44"/>
    <p:sldId id="273" r:id="rId45"/>
    <p:sldId id="314" r:id="rId46"/>
    <p:sldId id="287" r:id="rId47"/>
    <p:sldId id="275" r:id="rId48"/>
    <p:sldId id="276" r:id="rId49"/>
    <p:sldId id="315" r:id="rId50"/>
    <p:sldId id="277" r:id="rId51"/>
    <p:sldId id="288" r:id="rId52"/>
    <p:sldId id="316" r:id="rId53"/>
    <p:sldId id="289" r:id="rId54"/>
    <p:sldId id="301" r:id="rId55"/>
    <p:sldId id="284" r:id="rId56"/>
    <p:sldId id="290" r:id="rId57"/>
    <p:sldId id="317" r:id="rId58"/>
    <p:sldId id="291" r:id="rId59"/>
    <p:sldId id="318" r:id="rId60"/>
    <p:sldId id="292" r:id="rId61"/>
    <p:sldId id="293" r:id="rId62"/>
    <p:sldId id="319" r:id="rId63"/>
    <p:sldId id="295" r:id="rId64"/>
    <p:sldId id="311" r:id="rId65"/>
    <p:sldId id="294" r:id="rId66"/>
  </p:sldIdLst>
  <p:sldSz cx="9144000" cy="5143500" type="screen16x9"/>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howGuides="1">
      <p:cViewPr varScale="1">
        <p:scale>
          <a:sx n="87" d="100"/>
          <a:sy n="87" d="100"/>
        </p:scale>
        <p:origin x="-308" y="-6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838C3FD-9AAC-47DB-882A-DC0B7715E159}" type="datetimeFigureOut">
              <a:rPr lang="zh-TW" altLang="en-US" smtClean="0"/>
              <a:t>2020/4/13</a:t>
            </a:fld>
            <a:endParaRPr lang="zh-TW" altLang="en-US"/>
          </a:p>
        </p:txBody>
      </p:sp>
      <p:sp>
        <p:nvSpPr>
          <p:cNvPr id="4" name="投影片圖像版面配置區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C7A6999-0ADC-4EEF-993A-5ED900DA0A21}" type="slidenum">
              <a:rPr lang="zh-TW" altLang="en-US" smtClean="0"/>
              <a:t>‹#›</a:t>
            </a:fld>
            <a:endParaRPr lang="zh-TW" altLang="en-US"/>
          </a:p>
        </p:txBody>
      </p:sp>
    </p:spTree>
    <p:extLst>
      <p:ext uri="{BB962C8B-B14F-4D97-AF65-F5344CB8AC3E}">
        <p14:creationId xmlns:p14="http://schemas.microsoft.com/office/powerpoint/2010/main" val="31943909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1597819"/>
            <a:ext cx="7772400" cy="1102519"/>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6A6C6963-7385-413B-861D-6184A89DAE4C}" type="datetime1">
              <a:rPr lang="zh-TW" altLang="en-US" smtClean="0"/>
              <a:t>2020/4/13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03C43348-B2C4-42A1-93D6-361206910C32}" type="slidenum">
              <a:rPr lang="zh-TW" altLang="en-US" smtClean="0"/>
              <a:t>‹#›</a:t>
            </a:fld>
            <a:endParaRPr lang="zh-TW" altLang="en-US"/>
          </a:p>
        </p:txBody>
      </p:sp>
    </p:spTree>
    <p:extLst>
      <p:ext uri="{BB962C8B-B14F-4D97-AF65-F5344CB8AC3E}">
        <p14:creationId xmlns:p14="http://schemas.microsoft.com/office/powerpoint/2010/main" val="2044641046"/>
      </p:ext>
    </p:extLst>
  </p:cSld>
  <p:clrMapOvr>
    <a:masterClrMapping/>
  </p:clrMapOvr>
  <mc:AlternateContent xmlns:mc="http://schemas.openxmlformats.org/markup-compatibility/2006">
    <mc:Choice xmlns:p14="http://schemas.microsoft.com/office/powerpoint/2010/main" Requires="p14">
      <p:transition spd="slow" p14:dur="1500" advTm="6000">
        <p:split orient="vert"/>
      </p:transition>
    </mc:Choice>
    <mc:Fallback>
      <p:transition spd="slow" advTm="6000">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BB7CF299-2030-4245-BFF6-A2CCBB1ADB3A}" type="datetime1">
              <a:rPr lang="zh-TW" altLang="en-US" smtClean="0"/>
              <a:t>2020/4/13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03C43348-B2C4-42A1-93D6-361206910C32}" type="slidenum">
              <a:rPr lang="zh-TW" altLang="en-US" smtClean="0"/>
              <a:t>‹#›</a:t>
            </a:fld>
            <a:endParaRPr lang="zh-TW" altLang="en-US"/>
          </a:p>
        </p:txBody>
      </p:sp>
    </p:spTree>
    <p:extLst>
      <p:ext uri="{BB962C8B-B14F-4D97-AF65-F5344CB8AC3E}">
        <p14:creationId xmlns:p14="http://schemas.microsoft.com/office/powerpoint/2010/main" val="442854496"/>
      </p:ext>
    </p:extLst>
  </p:cSld>
  <p:clrMapOvr>
    <a:masterClrMapping/>
  </p:clrMapOvr>
  <mc:AlternateContent xmlns:mc="http://schemas.openxmlformats.org/markup-compatibility/2006">
    <mc:Choice xmlns:p14="http://schemas.microsoft.com/office/powerpoint/2010/main" Requires="p14">
      <p:transition spd="slow" p14:dur="1500" advTm="6000">
        <p:split orient="vert"/>
      </p:transition>
    </mc:Choice>
    <mc:Fallback>
      <p:transition spd="slow" advTm="6000">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3305176"/>
            <a:ext cx="7772400" cy="1021556"/>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7094E2BF-A456-492E-9381-1E40BFC46C90}" type="datetime1">
              <a:rPr lang="zh-TW" altLang="en-US" smtClean="0"/>
              <a:t>2020/4/13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03C43348-B2C4-42A1-93D6-361206910C32}" type="slidenum">
              <a:rPr lang="zh-TW" altLang="en-US" smtClean="0"/>
              <a:t>‹#›</a:t>
            </a:fld>
            <a:endParaRPr lang="zh-TW" altLang="en-US"/>
          </a:p>
        </p:txBody>
      </p:sp>
    </p:spTree>
    <p:extLst>
      <p:ext uri="{BB962C8B-B14F-4D97-AF65-F5344CB8AC3E}">
        <p14:creationId xmlns:p14="http://schemas.microsoft.com/office/powerpoint/2010/main" val="708527804"/>
      </p:ext>
    </p:extLst>
  </p:cSld>
  <p:clrMapOvr>
    <a:masterClrMapping/>
  </p:clrMapOvr>
  <mc:AlternateContent xmlns:mc="http://schemas.openxmlformats.org/markup-compatibility/2006">
    <mc:Choice xmlns:p14="http://schemas.microsoft.com/office/powerpoint/2010/main" Requires="p14">
      <p:transition spd="slow" p14:dur="1500" advTm="6000">
        <p:split orient="vert"/>
      </p:transition>
    </mc:Choice>
    <mc:Fallback>
      <p:transition spd="slow" advTm="6000">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FC8B2C97-85D5-4119-AD55-FB52D4D67F2C}" type="datetime1">
              <a:rPr lang="zh-TW" altLang="en-US" smtClean="0"/>
              <a:t>2020/4/13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03C43348-B2C4-42A1-93D6-361206910C32}" type="slidenum">
              <a:rPr lang="zh-TW" altLang="en-US" smtClean="0"/>
              <a:t>‹#›</a:t>
            </a:fld>
            <a:endParaRPr lang="zh-TW" altLang="en-US"/>
          </a:p>
        </p:txBody>
      </p:sp>
    </p:spTree>
    <p:extLst>
      <p:ext uri="{BB962C8B-B14F-4D97-AF65-F5344CB8AC3E}">
        <p14:creationId xmlns:p14="http://schemas.microsoft.com/office/powerpoint/2010/main" val="4032508602"/>
      </p:ext>
    </p:extLst>
  </p:cSld>
  <p:clrMapOvr>
    <a:masterClrMapping/>
  </p:clrMapOvr>
  <mc:AlternateContent xmlns:mc="http://schemas.openxmlformats.org/markup-compatibility/2006">
    <mc:Choice xmlns:p14="http://schemas.microsoft.com/office/powerpoint/2010/main" Requires="p14">
      <p:transition spd="slow" p14:dur="1500" advTm="6000">
        <p:split orient="vert"/>
      </p:transition>
    </mc:Choice>
    <mc:Fallback>
      <p:transition spd="slow" advTm="6000">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05979"/>
            <a:ext cx="8229600" cy="85725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6E9D9CB6-DA18-4171-A01B-95BC2F3D4F9A}" type="datetime1">
              <a:rPr lang="zh-TW" altLang="en-US" smtClean="0"/>
              <a:t>2020/4/13</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03C43348-B2C4-42A1-93D6-361206910C32}" type="slidenum">
              <a:rPr lang="zh-TW" altLang="en-US" smtClean="0"/>
              <a:t>‹#›</a:t>
            </a:fld>
            <a:endParaRPr lang="zh-TW" altLang="en-US"/>
          </a:p>
        </p:txBody>
      </p:sp>
    </p:spTree>
    <p:extLst>
      <p:ext uri="{BB962C8B-B14F-4D97-AF65-F5344CB8AC3E}">
        <p14:creationId xmlns:p14="http://schemas.microsoft.com/office/powerpoint/2010/main" val="459230034"/>
      </p:ext>
    </p:extLst>
  </p:cSld>
  <p:clrMapOvr>
    <a:masterClrMapping/>
  </p:clrMapOvr>
  <mc:AlternateContent xmlns:mc="http://schemas.openxmlformats.org/markup-compatibility/2006">
    <mc:Choice xmlns:p14="http://schemas.microsoft.com/office/powerpoint/2010/main" Requires="p14">
      <p:transition spd="slow" p14:dur="1500" advTm="6000">
        <p:split orient="vert"/>
      </p:transition>
    </mc:Choice>
    <mc:Fallback>
      <p:transition spd="slow" advTm="6000">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A04A3F79-C360-4578-A137-8B4839D2B677}" type="datetime1">
              <a:rPr lang="zh-TW" altLang="en-US" smtClean="0"/>
              <a:t>2020/4/13</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03C43348-B2C4-42A1-93D6-361206910C32}" type="slidenum">
              <a:rPr lang="zh-TW" altLang="en-US" smtClean="0"/>
              <a:t>‹#›</a:t>
            </a:fld>
            <a:endParaRPr lang="zh-TW" altLang="en-US"/>
          </a:p>
        </p:txBody>
      </p:sp>
    </p:spTree>
    <p:extLst>
      <p:ext uri="{BB962C8B-B14F-4D97-AF65-F5344CB8AC3E}">
        <p14:creationId xmlns:p14="http://schemas.microsoft.com/office/powerpoint/2010/main" val="1218794950"/>
      </p:ext>
    </p:extLst>
  </p:cSld>
  <p:clrMapOvr>
    <a:masterClrMapping/>
  </p:clrMapOvr>
  <mc:AlternateContent xmlns:mc="http://schemas.openxmlformats.org/markup-compatibility/2006">
    <mc:Choice xmlns:p14="http://schemas.microsoft.com/office/powerpoint/2010/main" Requires="p14">
      <p:transition spd="slow" p14:dur="1500" advTm="6000">
        <p:split orient="vert"/>
      </p:transition>
    </mc:Choice>
    <mc:Fallback>
      <p:transition spd="slow" advTm="6000">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516FC00-C04C-4567-AE67-CCCB53C21848}" type="datetime1">
              <a:rPr lang="zh-TW" altLang="en-US" smtClean="0"/>
              <a:t>2020/4/13</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a:t>
            </a:fld>
            <a:endParaRPr lang="zh-TW" altLang="en-US"/>
          </a:p>
        </p:txBody>
      </p:sp>
    </p:spTree>
    <p:extLst>
      <p:ext uri="{BB962C8B-B14F-4D97-AF65-F5344CB8AC3E}">
        <p14:creationId xmlns:p14="http://schemas.microsoft.com/office/powerpoint/2010/main" val="31693225"/>
      </p:ext>
    </p:extLst>
  </p:cSld>
  <p:clrMapOvr>
    <a:masterClrMapping/>
  </p:clrMapOvr>
  <mc:AlternateContent xmlns:mc="http://schemas.openxmlformats.org/markup-compatibility/2006">
    <mc:Choice xmlns:p14="http://schemas.microsoft.com/office/powerpoint/2010/main" Requires="p14">
      <p:transition spd="slow" p14:dur="1500" advTm="6000">
        <p:split orient="vert"/>
      </p:transition>
    </mc:Choice>
    <mc:Fallback>
      <p:transition spd="slow" advTm="6000">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1" y="204787"/>
            <a:ext cx="3008313" cy="871538"/>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20B73CE4-FE43-4A5B-B96D-D8E90786E2AB}" type="datetime1">
              <a:rPr lang="zh-TW" altLang="en-US" smtClean="0"/>
              <a:t>2020/4/13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03C43348-B2C4-42A1-93D6-361206910C32}" type="slidenum">
              <a:rPr lang="zh-TW" altLang="en-US" smtClean="0"/>
              <a:t>‹#›</a:t>
            </a:fld>
            <a:endParaRPr lang="zh-TW" altLang="en-US"/>
          </a:p>
        </p:txBody>
      </p:sp>
    </p:spTree>
    <p:extLst>
      <p:ext uri="{BB962C8B-B14F-4D97-AF65-F5344CB8AC3E}">
        <p14:creationId xmlns:p14="http://schemas.microsoft.com/office/powerpoint/2010/main" val="436052838"/>
      </p:ext>
    </p:extLst>
  </p:cSld>
  <p:clrMapOvr>
    <a:masterClrMapping/>
  </p:clrMapOvr>
  <mc:AlternateContent xmlns:mc="http://schemas.openxmlformats.org/markup-compatibility/2006">
    <mc:Choice xmlns:p14="http://schemas.microsoft.com/office/powerpoint/2010/main" Requires="p14">
      <p:transition spd="slow" p14:dur="1500" advTm="6000">
        <p:split orient="vert"/>
      </p:transition>
    </mc:Choice>
    <mc:Fallback>
      <p:transition spd="slow" advTm="6000">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3600450"/>
            <a:ext cx="5486400" cy="425054"/>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EA89DA16-AAAB-4CAC-AD20-40282D5486A2}" type="datetime1">
              <a:rPr lang="zh-TW" altLang="en-US" smtClean="0"/>
              <a:t>2020/4/13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03C43348-B2C4-42A1-93D6-361206910C32}" type="slidenum">
              <a:rPr lang="zh-TW" altLang="en-US" smtClean="0"/>
              <a:t>‹#›</a:t>
            </a:fld>
            <a:endParaRPr lang="zh-TW" altLang="en-US"/>
          </a:p>
        </p:txBody>
      </p:sp>
    </p:spTree>
    <p:extLst>
      <p:ext uri="{BB962C8B-B14F-4D97-AF65-F5344CB8AC3E}">
        <p14:creationId xmlns:p14="http://schemas.microsoft.com/office/powerpoint/2010/main" val="3697761786"/>
      </p:ext>
    </p:extLst>
  </p:cSld>
  <p:clrMapOvr>
    <a:masterClrMapping/>
  </p:clrMapOvr>
  <mc:AlternateContent xmlns:mc="http://schemas.openxmlformats.org/markup-compatibility/2006">
    <mc:Choice xmlns:p14="http://schemas.microsoft.com/office/powerpoint/2010/main" Requires="p14">
      <p:transition spd="slow" p14:dur="1500" advTm="6000">
        <p:split orient="vert"/>
      </p:transition>
    </mc:Choice>
    <mc:Fallback>
      <p:transition spd="slow" advTm="6000">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4473CAA8-9996-40BF-A033-F421C37DA734}" type="datetime1">
              <a:rPr lang="zh-TW" altLang="en-US" smtClean="0"/>
              <a:t>2020/4/13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03C43348-B2C4-42A1-93D6-361206910C32}" type="slidenum">
              <a:rPr lang="zh-TW" altLang="en-US" smtClean="0"/>
              <a:t>‹#›</a:t>
            </a:fld>
            <a:endParaRPr lang="zh-TW" altLang="en-US"/>
          </a:p>
        </p:txBody>
      </p:sp>
    </p:spTree>
    <p:extLst>
      <p:ext uri="{BB962C8B-B14F-4D97-AF65-F5344CB8AC3E}">
        <p14:creationId xmlns:p14="http://schemas.microsoft.com/office/powerpoint/2010/main" val="3432574172"/>
      </p:ext>
    </p:extLst>
  </p:cSld>
  <p:clrMapOvr>
    <a:masterClrMapping/>
  </p:clrMapOvr>
  <mc:AlternateContent xmlns:mc="http://schemas.openxmlformats.org/markup-compatibility/2006">
    <mc:Choice xmlns:p14="http://schemas.microsoft.com/office/powerpoint/2010/main" Requires="p14">
      <p:transition spd="slow" p14:dur="1500" advTm="6000">
        <p:split orient="vert"/>
      </p:transition>
    </mc:Choice>
    <mc:Fallback>
      <p:transition spd="slow" advTm="6000">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154781"/>
            <a:ext cx="2057400" cy="3290888"/>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154781"/>
            <a:ext cx="6019800" cy="3290888"/>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666B4A72-A23F-46ED-8845-71D6716D8897}" type="datetime1">
              <a:rPr lang="zh-TW" altLang="en-US" smtClean="0"/>
              <a:t>2020/4/13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03C43348-B2C4-42A1-93D6-361206910C32}" type="slidenum">
              <a:rPr lang="zh-TW" altLang="en-US" smtClean="0"/>
              <a:t>‹#›</a:t>
            </a:fld>
            <a:endParaRPr lang="zh-TW" altLang="en-US"/>
          </a:p>
        </p:txBody>
      </p:sp>
    </p:spTree>
    <p:extLst>
      <p:ext uri="{BB962C8B-B14F-4D97-AF65-F5344CB8AC3E}">
        <p14:creationId xmlns:p14="http://schemas.microsoft.com/office/powerpoint/2010/main" val="3857817600"/>
      </p:ext>
    </p:extLst>
  </p:cSld>
  <p:clrMapOvr>
    <a:masterClrMapping/>
  </p:clrMapOvr>
  <mc:AlternateContent xmlns:mc="http://schemas.openxmlformats.org/markup-compatibility/2006">
    <mc:Choice xmlns:p14="http://schemas.microsoft.com/office/powerpoint/2010/main" Requires="p14">
      <p:transition spd="slow" p14:dur="1500" advTm="6000">
        <p:split orient="vert"/>
      </p:transition>
    </mc:Choice>
    <mc:Fallback>
      <p:transition spd="slow" advTm="6000">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8E76B4FB-FE55-4727-99E2-29F79A35C727}" type="datetime1">
              <a:rPr lang="zh-TW" altLang="en-US" smtClean="0"/>
              <a:t>2020/4/13</a:t>
            </a:fld>
            <a:endParaRPr lang="zh-TW" altLang="en-US"/>
          </a:p>
        </p:txBody>
      </p:sp>
      <p:sp>
        <p:nvSpPr>
          <p:cNvPr id="5" name="頁尾版面配置區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8532440" y="4869656"/>
            <a:ext cx="61156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3C43348-B2C4-42A1-93D6-361206910C32}" type="slidenum">
              <a:rPr lang="zh-TW" altLang="en-US" smtClean="0"/>
              <a:t>‹#›</a:t>
            </a:fld>
            <a:endParaRPr lang="zh-TW" altLang="en-US"/>
          </a:p>
        </p:txBody>
      </p:sp>
    </p:spTree>
    <p:extLst>
      <p:ext uri="{BB962C8B-B14F-4D97-AF65-F5344CB8AC3E}">
        <p14:creationId xmlns:p14="http://schemas.microsoft.com/office/powerpoint/2010/main" val="2614611373"/>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1500" advTm="6000">
        <p:split orient="vert"/>
      </p:transition>
    </mc:Choice>
    <mc:Fallback>
      <p:transition spd="slow" advTm="6000">
        <p:split orient="vert"/>
      </p:transition>
    </mc:Fallback>
  </mc:AlternateConten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hyperlink" Target="https://www.all-about-photo.com/" TargetMode="External"/><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p:txBody>
          <a:bodyPr/>
          <a:lstStyle/>
          <a:p>
            <a:endParaRPr lang="zh-TW" altLang="en-US"/>
          </a:p>
        </p:txBody>
      </p:sp>
      <p:sp>
        <p:nvSpPr>
          <p:cNvPr id="3" name="副標題 2"/>
          <p:cNvSpPr>
            <a:spLocks noGrp="1"/>
          </p:cNvSpPr>
          <p:nvPr>
            <p:ph type="subTitle" idx="1"/>
          </p:nvPr>
        </p:nvSpPr>
        <p:spPr/>
        <p:txBody>
          <a:bodyPr/>
          <a:lstStyle/>
          <a:p>
            <a:endParaRPr lang="zh-TW" altLang="en-US"/>
          </a:p>
        </p:txBody>
      </p:sp>
      <p:pic>
        <p:nvPicPr>
          <p:cNvPr id="4" name="Picture 2" descr="D:\新下載資料\All About Photo Awards 2020\ART-686-4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628" y="0"/>
            <a:ext cx="8142744"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5076056" y="3507854"/>
            <a:ext cx="2373342" cy="307777"/>
          </a:xfrm>
          <a:prstGeom prst="rect">
            <a:avLst/>
          </a:prstGeom>
        </p:spPr>
        <p:txBody>
          <a:bodyPr wrap="none">
            <a:spAutoFit/>
          </a:bodyPr>
          <a:lstStyle/>
          <a:p>
            <a:r>
              <a:rPr lang="en-US" altLang="zh-TW" sz="1400" b="1" dirty="0"/>
              <a:t>All About Photo Awards </a:t>
            </a:r>
            <a:r>
              <a:rPr lang="en-US" altLang="zh-TW" sz="1400" b="1" dirty="0" smtClean="0"/>
              <a:t>2020</a:t>
            </a:r>
            <a:endParaRPr lang="zh-TW" altLang="en-US" sz="1400" b="1" dirty="0"/>
          </a:p>
        </p:txBody>
      </p:sp>
      <p:sp>
        <p:nvSpPr>
          <p:cNvPr id="6" name="投影片編號版面配置區 5"/>
          <p:cNvSpPr>
            <a:spLocks noGrp="1"/>
          </p:cNvSpPr>
          <p:nvPr>
            <p:ph type="sldNum" sz="quarter" idx="12"/>
          </p:nvPr>
        </p:nvSpPr>
        <p:spPr/>
        <p:txBody>
          <a:bodyPr/>
          <a:lstStyle/>
          <a:p>
            <a:fld id="{03C43348-B2C4-42A1-93D6-361206910C32}" type="slidenum">
              <a:rPr lang="zh-TW" altLang="en-US" smtClean="0"/>
              <a:t>1</a:t>
            </a:fld>
            <a:endParaRPr lang="zh-TW" altLang="en-US"/>
          </a:p>
        </p:txBody>
      </p:sp>
      <p:pic>
        <p:nvPicPr>
          <p:cNvPr id="7" name="Justin Timberlake - Mirrors.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746059" y="4371950"/>
            <a:ext cx="406400" cy="406400"/>
          </a:xfrm>
          <a:prstGeom prst="rect">
            <a:avLst/>
          </a:prstGeom>
        </p:spPr>
      </p:pic>
    </p:spTree>
    <p:extLst>
      <p:ext uri="{BB962C8B-B14F-4D97-AF65-F5344CB8AC3E}">
        <p14:creationId xmlns:p14="http://schemas.microsoft.com/office/powerpoint/2010/main" val="207779500"/>
      </p:ext>
    </p:extLst>
  </p:cSld>
  <p:clrMapOvr>
    <a:masterClrMapping/>
  </p:clrMapOvr>
  <mc:AlternateContent xmlns:mc="http://schemas.openxmlformats.org/markup-compatibility/2006">
    <mc:Choice xmlns:p14="http://schemas.microsoft.com/office/powerpoint/2010/main" Requires="p14">
      <p:transition spd="slow" p14:dur="1500" advTm="7000">
        <p:split orient="vert"/>
      </p:transition>
    </mc:Choice>
    <mc:Fallback>
      <p:transition spd="slow" advTm="7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par>
                          <p:cTn id="7" fill="hold">
                            <p:stCondLst>
                              <p:cond delay="0"/>
                            </p:stCondLst>
                            <p:childTnLst>
                              <p:par>
                                <p:cTn id="8" presetID="22" presetClass="entr" presetSubtype="8" fill="hold" grpId="0" nodeType="after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left)">
                                      <p:cBhvr>
                                        <p:cTn id="10" dur="4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1" repeatCount="indefinite" fill="remove" display="0">
                  <p:stCondLst>
                    <p:cond delay="indefinite"/>
                  </p:stCondLst>
                  <p:endCondLst>
                    <p:cond evt="onStopAudio" delay="0">
                      <p:tgtEl>
                        <p:sldTgt/>
                      </p:tgtEl>
                    </p:cond>
                  </p:endCondLst>
                </p:cTn>
                <p:tgtEl>
                  <p:spTgt spid="7"/>
                </p:tgtEl>
              </p:cMediaNode>
            </p:audio>
          </p:childTnLst>
        </p:cTn>
      </p:par>
    </p:tnLst>
    <p:bldLst>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p:txBody>
          <a:bodyPr/>
          <a:lstStyle/>
          <a:p>
            <a:endParaRPr lang="zh-TW" altLang="en-US"/>
          </a:p>
        </p:txBody>
      </p:sp>
      <p:sp>
        <p:nvSpPr>
          <p:cNvPr id="3" name="副標題 2"/>
          <p:cNvSpPr>
            <a:spLocks noGrp="1"/>
          </p:cNvSpPr>
          <p:nvPr>
            <p:ph type="subTitle" idx="1"/>
          </p:nvPr>
        </p:nvSpPr>
        <p:spPr/>
        <p:txBody>
          <a:bodyPr/>
          <a:lstStyle/>
          <a:p>
            <a:endParaRPr lang="zh-TW" altLang="en-US"/>
          </a:p>
        </p:txBody>
      </p:sp>
      <p:pic>
        <p:nvPicPr>
          <p:cNvPr id="1026" name="Picture 2" descr="D:\新下載資料\All About Photo Awards 2020\ART-686-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8104" y="-1"/>
            <a:ext cx="5147791" cy="5143501"/>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2195736" y="4490424"/>
            <a:ext cx="2808312" cy="400110"/>
          </a:xfrm>
          <a:prstGeom prst="rect">
            <a:avLst/>
          </a:prstGeom>
        </p:spPr>
        <p:txBody>
          <a:bodyPr wrap="square">
            <a:spAutoFit/>
          </a:bodyPr>
          <a:lstStyle/>
          <a:p>
            <a:r>
              <a:rPr lang="en-US" altLang="zh-TW" sz="1000" b="1" dirty="0" smtClean="0">
                <a:solidFill>
                  <a:srgbClr val="FFC000"/>
                </a:solidFill>
              </a:rPr>
              <a:t>All About Photo Photographer of the Year 2020</a:t>
            </a:r>
          </a:p>
          <a:p>
            <a:r>
              <a:rPr lang="en-US" altLang="zh-TW" sz="1000" dirty="0" smtClean="0"/>
              <a:t>Across the River, Burma © Monica </a:t>
            </a:r>
            <a:r>
              <a:rPr lang="en-US" altLang="zh-TW" sz="1000" dirty="0" err="1" smtClean="0"/>
              <a:t>Denevan</a:t>
            </a:r>
            <a:r>
              <a:rPr lang="en-US" altLang="zh-TW" sz="1000" dirty="0" smtClean="0"/>
              <a:t> (USA)</a:t>
            </a:r>
            <a:endParaRPr lang="zh-TW" altLang="en-US" sz="1000" dirty="0"/>
          </a:p>
        </p:txBody>
      </p:sp>
      <p:sp>
        <p:nvSpPr>
          <p:cNvPr id="5" name="投影片編號版面配置區 4"/>
          <p:cNvSpPr>
            <a:spLocks noGrp="1"/>
          </p:cNvSpPr>
          <p:nvPr>
            <p:ph type="sldNum" sz="quarter" idx="12"/>
          </p:nvPr>
        </p:nvSpPr>
        <p:spPr/>
        <p:txBody>
          <a:bodyPr/>
          <a:lstStyle/>
          <a:p>
            <a:fld id="{03C43348-B2C4-42A1-93D6-361206910C32}" type="slidenum">
              <a:rPr lang="zh-TW" altLang="en-US" smtClean="0"/>
              <a:t>2</a:t>
            </a:fld>
            <a:endParaRPr lang="zh-TW" altLang="en-US"/>
          </a:p>
        </p:txBody>
      </p:sp>
    </p:spTree>
    <p:extLst>
      <p:ext uri="{BB962C8B-B14F-4D97-AF65-F5344CB8AC3E}">
        <p14:creationId xmlns:p14="http://schemas.microsoft.com/office/powerpoint/2010/main" val="2060259181"/>
      </p:ext>
    </p:extLst>
  </p:cSld>
  <p:clrMapOvr>
    <a:masterClrMapping/>
  </p:clrMapOvr>
  <mc:AlternateContent xmlns:mc="http://schemas.openxmlformats.org/markup-compatibility/2006">
    <mc:Choice xmlns:p14="http://schemas.microsoft.com/office/powerpoint/2010/main" Requires="p14">
      <p:transition spd="slow" p14:dur="1500" advTm="7000">
        <p:split orient="vert"/>
      </p:transition>
    </mc:Choice>
    <mc:Fallback>
      <p:transition spd="slow" advTm="7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050" name="Picture 2" descr="D:\新下載資料\All About Photo Awards 2020\ART-686-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0"/>
            <a:ext cx="6858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3275856" y="3589906"/>
            <a:ext cx="3744416" cy="553998"/>
          </a:xfrm>
          <a:prstGeom prst="rect">
            <a:avLst/>
          </a:prstGeom>
        </p:spPr>
        <p:txBody>
          <a:bodyPr wrap="square">
            <a:spAutoFit/>
          </a:bodyPr>
          <a:lstStyle/>
          <a:p>
            <a:r>
              <a:rPr lang="en-US" altLang="zh-TW" sz="1000" b="1" dirty="0" smtClean="0">
                <a:solidFill>
                  <a:srgbClr val="FF0000"/>
                </a:solidFill>
              </a:rPr>
              <a:t>Second Place Winner</a:t>
            </a:r>
          </a:p>
          <a:p>
            <a:r>
              <a:rPr lang="en-US" altLang="zh-TW" sz="1000" dirty="0" smtClean="0"/>
              <a:t>Avery </a:t>
            </a:r>
            <a:r>
              <a:rPr lang="en-US" altLang="zh-TW" sz="1000" dirty="0" err="1" smtClean="0"/>
              <a:t>Skipalis</a:t>
            </a:r>
            <a:r>
              <a:rPr lang="en-US" altLang="zh-TW" sz="1000" dirty="0" smtClean="0"/>
              <a:t> (33), outside of her house, posing together with all the firearms she owns, Tampa, Florida © Gabriele </a:t>
            </a:r>
            <a:r>
              <a:rPr lang="en-US" altLang="zh-TW" sz="1000" dirty="0" err="1" smtClean="0"/>
              <a:t>Galimberti</a:t>
            </a:r>
            <a:r>
              <a:rPr lang="en-US" altLang="zh-TW" sz="1000" dirty="0" smtClean="0"/>
              <a:t> (Italy)</a:t>
            </a:r>
          </a:p>
        </p:txBody>
      </p:sp>
      <p:sp>
        <p:nvSpPr>
          <p:cNvPr id="5" name="投影片編號版面配置區 4"/>
          <p:cNvSpPr>
            <a:spLocks noGrp="1"/>
          </p:cNvSpPr>
          <p:nvPr>
            <p:ph type="sldNum" sz="quarter" idx="12"/>
          </p:nvPr>
        </p:nvSpPr>
        <p:spPr/>
        <p:txBody>
          <a:bodyPr/>
          <a:lstStyle/>
          <a:p>
            <a:fld id="{03C43348-B2C4-42A1-93D6-361206910C32}" type="slidenum">
              <a:rPr lang="zh-TW" altLang="en-US" smtClean="0"/>
              <a:t>3</a:t>
            </a:fld>
            <a:endParaRPr lang="zh-TW" altLang="en-US"/>
          </a:p>
        </p:txBody>
      </p:sp>
    </p:spTree>
    <p:extLst>
      <p:ext uri="{BB962C8B-B14F-4D97-AF65-F5344CB8AC3E}">
        <p14:creationId xmlns:p14="http://schemas.microsoft.com/office/powerpoint/2010/main" val="3110008105"/>
      </p:ext>
    </p:extLst>
  </p:cSld>
  <p:clrMapOvr>
    <a:masterClrMapping/>
  </p:clrMapOvr>
  <mc:AlternateContent xmlns:mc="http://schemas.openxmlformats.org/markup-compatibility/2006">
    <mc:Choice xmlns:p14="http://schemas.microsoft.com/office/powerpoint/2010/main" Requires="p14">
      <p:transition spd="slow" p14:dur="1500" advTm="8000">
        <p:split orient="vert"/>
      </p:transition>
    </mc:Choice>
    <mc:Fallback>
      <p:transition spd="slow" advTm="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050" name="Picture 2" descr="D:\新下載資料\All About Photo Awards 2020\ART-686-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0"/>
            <a:ext cx="6858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3275856" y="2859782"/>
            <a:ext cx="3744416" cy="1323439"/>
          </a:xfrm>
          <a:prstGeom prst="rect">
            <a:avLst/>
          </a:prstGeom>
        </p:spPr>
        <p:txBody>
          <a:bodyPr wrap="square">
            <a:spAutoFit/>
          </a:bodyPr>
          <a:lstStyle/>
          <a:p>
            <a:pPr algn="ctr"/>
            <a:r>
              <a:rPr lang="en-US" altLang="zh-TW" sz="1000" dirty="0" smtClean="0"/>
              <a:t>Avery </a:t>
            </a:r>
            <a:r>
              <a:rPr lang="en-US" altLang="zh-TW" sz="1000" dirty="0" err="1" smtClean="0"/>
              <a:t>Skipalis</a:t>
            </a:r>
            <a:r>
              <a:rPr lang="en-US" altLang="zh-TW" sz="1000" dirty="0" smtClean="0"/>
              <a:t> (33) – Tampa, Florida / THE AMERIGUNS - In the States there are more guns than people. “120.5 registered firearms for every 100 residents” and the statistic doesn’t count “not-registers firearms”. As an European, I started wondering if owning many weapons by a single person or family is a common habit in the US. I traveled across the US and created a series of 45 portrait of families or single individuals, including all races and beliefs, together with their </a:t>
            </a:r>
            <a:r>
              <a:rPr lang="en-US" altLang="zh-TW" sz="1000" dirty="0" err="1" smtClean="0"/>
              <a:t>fireams</a:t>
            </a:r>
            <a:r>
              <a:rPr lang="en-US" altLang="zh-TW" sz="1000" dirty="0" smtClean="0"/>
              <a:t>.</a:t>
            </a:r>
          </a:p>
        </p:txBody>
      </p:sp>
      <p:sp>
        <p:nvSpPr>
          <p:cNvPr id="5" name="投影片編號版面配置區 4"/>
          <p:cNvSpPr>
            <a:spLocks noGrp="1"/>
          </p:cNvSpPr>
          <p:nvPr>
            <p:ph type="sldNum" sz="quarter" idx="12"/>
          </p:nvPr>
        </p:nvSpPr>
        <p:spPr/>
        <p:txBody>
          <a:bodyPr/>
          <a:lstStyle/>
          <a:p>
            <a:fld id="{03C43348-B2C4-42A1-93D6-361206910C32}" type="slidenum">
              <a:rPr lang="zh-TW" altLang="en-US" smtClean="0"/>
              <a:t>4</a:t>
            </a:fld>
            <a:endParaRPr lang="zh-TW" altLang="en-US"/>
          </a:p>
        </p:txBody>
      </p:sp>
    </p:spTree>
    <p:extLst>
      <p:ext uri="{BB962C8B-B14F-4D97-AF65-F5344CB8AC3E}">
        <p14:creationId xmlns:p14="http://schemas.microsoft.com/office/powerpoint/2010/main" val="1582032372"/>
      </p:ext>
    </p:extLst>
  </p:cSld>
  <p:clrMapOvr>
    <a:masterClrMapping/>
  </p:clrMapOvr>
  <mc:AlternateContent xmlns:mc="http://schemas.openxmlformats.org/markup-compatibility/2006">
    <mc:Choice xmlns:p14="http://schemas.microsoft.com/office/powerpoint/2010/main" Requires="p14">
      <p:transition spd="slow" p14:dur="1500" advTm="17000">
        <p:fade/>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074" name="Picture 2" descr="D:\新下載資料\All About Photo Awards 2020\ART-686-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4601" y="0"/>
            <a:ext cx="41148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5292080" y="4315911"/>
            <a:ext cx="2308114" cy="400110"/>
          </a:xfrm>
          <a:prstGeom prst="rect">
            <a:avLst/>
          </a:prstGeom>
        </p:spPr>
        <p:txBody>
          <a:bodyPr wrap="square">
            <a:spAutoFit/>
          </a:bodyPr>
          <a:lstStyle/>
          <a:p>
            <a:r>
              <a:rPr lang="en-US" altLang="zh-TW" sz="1000" b="1" dirty="0" smtClean="0">
                <a:solidFill>
                  <a:srgbClr val="FF0000"/>
                </a:solidFill>
              </a:rPr>
              <a:t>Third Place Winner </a:t>
            </a:r>
          </a:p>
          <a:p>
            <a:r>
              <a:rPr lang="en-US" altLang="zh-TW" sz="1000" dirty="0" smtClean="0"/>
              <a:t>Philomena © Rebecca </a:t>
            </a:r>
            <a:r>
              <a:rPr lang="en-US" altLang="zh-TW" sz="1000" dirty="0" err="1" smtClean="0"/>
              <a:t>Moseman</a:t>
            </a:r>
            <a:r>
              <a:rPr lang="en-US" altLang="zh-TW" sz="1000" dirty="0" smtClean="0"/>
              <a:t> </a:t>
            </a:r>
            <a:r>
              <a:rPr lang="en-US" altLang="zh-TW" sz="1000" dirty="0"/>
              <a:t>(USA)</a:t>
            </a:r>
            <a:endParaRPr lang="zh-TW" altLang="en-US" sz="1000" dirty="0"/>
          </a:p>
        </p:txBody>
      </p:sp>
      <p:sp>
        <p:nvSpPr>
          <p:cNvPr id="5" name="投影片編號版面配置區 4"/>
          <p:cNvSpPr>
            <a:spLocks noGrp="1"/>
          </p:cNvSpPr>
          <p:nvPr>
            <p:ph type="sldNum" sz="quarter" idx="12"/>
          </p:nvPr>
        </p:nvSpPr>
        <p:spPr/>
        <p:txBody>
          <a:bodyPr/>
          <a:lstStyle/>
          <a:p>
            <a:fld id="{03C43348-B2C4-42A1-93D6-361206910C32}" type="slidenum">
              <a:rPr lang="zh-TW" altLang="en-US" smtClean="0"/>
              <a:t>5</a:t>
            </a:fld>
            <a:endParaRPr lang="zh-TW" altLang="en-US"/>
          </a:p>
        </p:txBody>
      </p:sp>
    </p:spTree>
    <p:extLst>
      <p:ext uri="{BB962C8B-B14F-4D97-AF65-F5344CB8AC3E}">
        <p14:creationId xmlns:p14="http://schemas.microsoft.com/office/powerpoint/2010/main" val="226962833"/>
      </p:ext>
    </p:extLst>
  </p:cSld>
  <p:clrMapOvr>
    <a:masterClrMapping/>
  </p:clrMapOvr>
  <mc:AlternateContent xmlns:mc="http://schemas.openxmlformats.org/markup-compatibility/2006">
    <mc:Choice xmlns:p14="http://schemas.microsoft.com/office/powerpoint/2010/main" Requires="p14">
      <p:transition spd="slow" p14:dur="1500" advTm="6000">
        <p:split orient="vert"/>
      </p:transition>
    </mc:Choice>
    <mc:Fallback>
      <p:transition spd="slow" advTm="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074" name="Picture 2" descr="D:\新下載資料\All About Photo Awards 2020\ART-686-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4601" y="0"/>
            <a:ext cx="41148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4321287" y="4315911"/>
            <a:ext cx="2308114" cy="553998"/>
          </a:xfrm>
          <a:prstGeom prst="rect">
            <a:avLst/>
          </a:prstGeom>
        </p:spPr>
        <p:txBody>
          <a:bodyPr wrap="square">
            <a:spAutoFit/>
          </a:bodyPr>
          <a:lstStyle/>
          <a:p>
            <a:pPr algn="ctr"/>
            <a:r>
              <a:rPr lang="en-US" altLang="zh-TW" sz="1000" dirty="0"/>
              <a:t>A little Irish Traveler girl looks out of her family car before going home to her family's Illegal encampment.</a:t>
            </a:r>
            <a:endParaRPr lang="zh-TW" altLang="en-US" sz="1000" dirty="0"/>
          </a:p>
        </p:txBody>
      </p:sp>
      <p:sp>
        <p:nvSpPr>
          <p:cNvPr id="5" name="投影片編號版面配置區 4"/>
          <p:cNvSpPr>
            <a:spLocks noGrp="1"/>
          </p:cNvSpPr>
          <p:nvPr>
            <p:ph type="sldNum" sz="quarter" idx="12"/>
          </p:nvPr>
        </p:nvSpPr>
        <p:spPr/>
        <p:txBody>
          <a:bodyPr/>
          <a:lstStyle/>
          <a:p>
            <a:fld id="{03C43348-B2C4-42A1-93D6-361206910C32}" type="slidenum">
              <a:rPr lang="zh-TW" altLang="en-US" smtClean="0"/>
              <a:t>6</a:t>
            </a:fld>
            <a:endParaRPr lang="zh-TW" altLang="en-US"/>
          </a:p>
        </p:txBody>
      </p:sp>
    </p:spTree>
    <p:extLst>
      <p:ext uri="{BB962C8B-B14F-4D97-AF65-F5344CB8AC3E}">
        <p14:creationId xmlns:p14="http://schemas.microsoft.com/office/powerpoint/2010/main" val="1748599164"/>
      </p:ext>
    </p:extLst>
  </p:cSld>
  <p:clrMapOvr>
    <a:masterClrMapping/>
  </p:clrMapOvr>
  <mc:AlternateContent xmlns:mc="http://schemas.openxmlformats.org/markup-compatibility/2006">
    <mc:Choice xmlns:p14="http://schemas.microsoft.com/office/powerpoint/2010/main" Requires="p14">
      <p:transition spd="slow" p14:dur="1500" advTm="8000">
        <p:fade/>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4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4098" name="Picture 2" descr="D:\新下載資料\All About Photo Awards 2020\ART-686-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4375" y="0"/>
            <a:ext cx="7715251"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5652120" y="4155926"/>
            <a:ext cx="2520280" cy="400110"/>
          </a:xfrm>
          <a:prstGeom prst="rect">
            <a:avLst/>
          </a:prstGeom>
        </p:spPr>
        <p:txBody>
          <a:bodyPr wrap="square">
            <a:spAutoFit/>
          </a:bodyPr>
          <a:lstStyle/>
          <a:p>
            <a:r>
              <a:rPr lang="en-US" altLang="zh-TW" sz="1000" b="1" dirty="0" smtClean="0">
                <a:solidFill>
                  <a:srgbClr val="FF0000"/>
                </a:solidFill>
              </a:rPr>
              <a:t>Fourth Place Winner</a:t>
            </a:r>
          </a:p>
          <a:p>
            <a:r>
              <a:rPr lang="en-US" altLang="zh-TW" sz="1000" dirty="0" smtClean="0"/>
              <a:t>Sustenance 4© Nadia De Lange</a:t>
            </a:r>
            <a:r>
              <a:rPr lang="en-US" altLang="zh-TW" sz="1000" dirty="0"/>
              <a:t> (Switzerland)</a:t>
            </a:r>
            <a:endParaRPr lang="zh-TW" altLang="en-US" sz="1000" dirty="0"/>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7</a:t>
            </a:fld>
            <a:endParaRPr lang="zh-TW" altLang="en-US"/>
          </a:p>
        </p:txBody>
      </p:sp>
    </p:spTree>
    <p:extLst>
      <p:ext uri="{BB962C8B-B14F-4D97-AF65-F5344CB8AC3E}">
        <p14:creationId xmlns:p14="http://schemas.microsoft.com/office/powerpoint/2010/main" val="4223881861"/>
      </p:ext>
    </p:extLst>
  </p:cSld>
  <p:clrMapOvr>
    <a:masterClrMapping/>
  </p:clrMapOvr>
  <mc:AlternateContent xmlns:mc="http://schemas.openxmlformats.org/markup-compatibility/2006">
    <mc:Choice xmlns:p14="http://schemas.microsoft.com/office/powerpoint/2010/main" Requires="p14">
      <p:transition spd="slow" p14:dur="1500" advTm="6000">
        <p:split orient="vert"/>
      </p:transition>
    </mc:Choice>
    <mc:Fallback>
      <p:transition spd="slow" advTm="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4098" name="Picture 2" descr="D:\新下載資料\All About Photo Awards 2020\ART-686-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4375" y="0"/>
            <a:ext cx="7715251"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4427984" y="3003798"/>
            <a:ext cx="3384376" cy="1169551"/>
          </a:xfrm>
          <a:prstGeom prst="rect">
            <a:avLst/>
          </a:prstGeom>
        </p:spPr>
        <p:txBody>
          <a:bodyPr wrap="square">
            <a:spAutoFit/>
          </a:bodyPr>
          <a:lstStyle/>
          <a:p>
            <a:pPr algn="ctr"/>
            <a:r>
              <a:rPr lang="en-US" altLang="zh-TW" sz="1000" dirty="0"/>
              <a:t>Desert: “a waterless, desolate area of land with little or no vegetation, typically one covered with sand.” And yet, there is life in the desert. More than most people </a:t>
            </a:r>
            <a:r>
              <a:rPr lang="en-US" altLang="zh-TW" sz="1000" dirty="0" err="1"/>
              <a:t>realise</a:t>
            </a:r>
            <a:r>
              <a:rPr lang="en-US" altLang="zh-TW" sz="1000" dirty="0"/>
              <a:t>. In the Namib this is thanks to the wonderful miracle of fog – the clouds that roll in from the Atlantic Ocean bring with them moisture that sustain the fauna and flora living in this beautiful, harsh landscape.</a:t>
            </a:r>
            <a:endParaRPr lang="zh-TW" altLang="en-US" sz="1000" dirty="0"/>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8</a:t>
            </a:fld>
            <a:endParaRPr lang="zh-TW" altLang="en-US"/>
          </a:p>
        </p:txBody>
      </p:sp>
    </p:spTree>
    <p:extLst>
      <p:ext uri="{BB962C8B-B14F-4D97-AF65-F5344CB8AC3E}">
        <p14:creationId xmlns:p14="http://schemas.microsoft.com/office/powerpoint/2010/main" val="4148256108"/>
      </p:ext>
    </p:extLst>
  </p:cSld>
  <p:clrMapOvr>
    <a:masterClrMapping/>
  </p:clrMapOvr>
  <mc:AlternateContent xmlns:mc="http://schemas.openxmlformats.org/markup-compatibility/2006">
    <mc:Choice xmlns:p14="http://schemas.microsoft.com/office/powerpoint/2010/main" Requires="p14">
      <p:transition spd="slow" p14:dur="1500" advTm="16000">
        <p:fade/>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0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5122" name="Picture 2" descr="D:\新下載資料\All About Photo Awards 2020\ART-686-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9547" y="0"/>
            <a:ext cx="7724906"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5292080" y="4443958"/>
            <a:ext cx="2952329" cy="400110"/>
          </a:xfrm>
          <a:prstGeom prst="rect">
            <a:avLst/>
          </a:prstGeom>
        </p:spPr>
        <p:txBody>
          <a:bodyPr wrap="square">
            <a:spAutoFit/>
          </a:bodyPr>
          <a:lstStyle/>
          <a:p>
            <a:r>
              <a:rPr lang="en-US" altLang="zh-TW" sz="1000" b="1" dirty="0" smtClean="0">
                <a:solidFill>
                  <a:srgbClr val="FF0000"/>
                </a:solidFill>
              </a:rPr>
              <a:t>Fifth Place Winner </a:t>
            </a:r>
          </a:p>
          <a:p>
            <a:r>
              <a:rPr lang="en-US" altLang="zh-TW" sz="1000" dirty="0" smtClean="0"/>
              <a:t>Jump of the wildebeest © Nicole </a:t>
            </a:r>
            <a:r>
              <a:rPr lang="en-US" altLang="zh-TW" sz="1000" dirty="0" err="1" smtClean="0"/>
              <a:t>Cambre</a:t>
            </a:r>
            <a:r>
              <a:rPr lang="en-US" altLang="zh-TW" sz="1000" dirty="0" smtClean="0"/>
              <a:t> </a:t>
            </a:r>
            <a:r>
              <a:rPr lang="en-US" altLang="zh-TW" sz="1000" dirty="0"/>
              <a:t> (Belgium)</a:t>
            </a:r>
            <a:endParaRPr lang="zh-TW" altLang="en-US" sz="1000" dirty="0"/>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9</a:t>
            </a:fld>
            <a:endParaRPr lang="zh-TW" altLang="en-US"/>
          </a:p>
        </p:txBody>
      </p:sp>
    </p:spTree>
    <p:extLst>
      <p:ext uri="{BB962C8B-B14F-4D97-AF65-F5344CB8AC3E}">
        <p14:creationId xmlns:p14="http://schemas.microsoft.com/office/powerpoint/2010/main" val="2295325066"/>
      </p:ext>
    </p:extLst>
  </p:cSld>
  <p:clrMapOvr>
    <a:masterClrMapping/>
  </p:clrMapOvr>
  <mc:AlternateContent xmlns:mc="http://schemas.openxmlformats.org/markup-compatibility/2006">
    <mc:Choice xmlns:p14="http://schemas.microsoft.com/office/powerpoint/2010/main" Requires="p14">
      <p:transition spd="slow" p14:dur="1500" advTm="6000">
        <p:split orient="vert"/>
      </p:transition>
    </mc:Choice>
    <mc:Fallback>
      <p:transition spd="slow" advTm="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5122" name="Picture 2" descr="D:\新下載資料\All About Photo Awards 2020\ART-686-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9547" y="0"/>
            <a:ext cx="7724906"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1259632" y="1707654"/>
            <a:ext cx="2952329" cy="553998"/>
          </a:xfrm>
          <a:prstGeom prst="rect">
            <a:avLst/>
          </a:prstGeom>
        </p:spPr>
        <p:txBody>
          <a:bodyPr wrap="square">
            <a:spAutoFit/>
          </a:bodyPr>
          <a:lstStyle/>
          <a:p>
            <a:pPr algn="ctr"/>
            <a:r>
              <a:rPr lang="en-US" altLang="zh-TW" sz="1000" dirty="0" smtClean="0"/>
              <a:t>Annual migration of the wildebeest at Northern Serengeti, Tanzania. This wildebeest did not wait for its turn and jumped on top of the others.</a:t>
            </a:r>
            <a:endParaRPr lang="zh-TW" altLang="en-US" sz="1000" dirty="0"/>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10</a:t>
            </a:fld>
            <a:endParaRPr lang="zh-TW" altLang="en-US"/>
          </a:p>
        </p:txBody>
      </p:sp>
    </p:spTree>
    <p:extLst>
      <p:ext uri="{BB962C8B-B14F-4D97-AF65-F5344CB8AC3E}">
        <p14:creationId xmlns:p14="http://schemas.microsoft.com/office/powerpoint/2010/main" val="630500705"/>
      </p:ext>
    </p:extLst>
  </p:cSld>
  <p:clrMapOvr>
    <a:masterClrMapping/>
  </p:clrMapOvr>
  <mc:AlternateContent xmlns:mc="http://schemas.openxmlformats.org/markup-compatibility/2006">
    <mc:Choice xmlns:p14="http://schemas.microsoft.com/office/powerpoint/2010/main" Requires="p14">
      <p:transition spd="slow" p14:dur="1500" advTm="8000">
        <p:fade/>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4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9218" name="Picture 2" descr="D:\新下載資料\All About Photo Awards 2020\ART-686-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7197" y="0"/>
            <a:ext cx="7409603"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1835696" y="4515966"/>
            <a:ext cx="2164098" cy="400110"/>
          </a:xfrm>
          <a:prstGeom prst="rect">
            <a:avLst/>
          </a:prstGeom>
        </p:spPr>
        <p:txBody>
          <a:bodyPr wrap="square">
            <a:spAutoFit/>
          </a:bodyPr>
          <a:lstStyle/>
          <a:p>
            <a:r>
              <a:rPr lang="sv-SE" altLang="zh-TW" sz="1000" dirty="0" smtClean="0"/>
              <a:t>Particular Merit Mention </a:t>
            </a:r>
          </a:p>
          <a:p>
            <a:r>
              <a:rPr lang="sv-SE" altLang="zh-TW" sz="1000" dirty="0" smtClean="0"/>
              <a:t>Polarbearpet © Marcel van Balken</a:t>
            </a:r>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11</a:t>
            </a:fld>
            <a:endParaRPr lang="zh-TW" altLang="en-US"/>
          </a:p>
        </p:txBody>
      </p:sp>
    </p:spTree>
    <p:extLst>
      <p:ext uri="{BB962C8B-B14F-4D97-AF65-F5344CB8AC3E}">
        <p14:creationId xmlns:p14="http://schemas.microsoft.com/office/powerpoint/2010/main" val="3115604158"/>
      </p:ext>
    </p:extLst>
  </p:cSld>
  <p:clrMapOvr>
    <a:masterClrMapping/>
  </p:clrMapOvr>
  <mc:AlternateContent xmlns:mc="http://schemas.openxmlformats.org/markup-compatibility/2006">
    <mc:Choice xmlns:p14="http://schemas.microsoft.com/office/powerpoint/2010/main" Requires="p14">
      <p:transition spd="slow" p14:dur="1500" advTm="6000">
        <p:split orient="vert"/>
      </p:transition>
    </mc:Choice>
    <mc:Fallback>
      <p:transition spd="slow" advTm="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9218" name="Picture 2" descr="D:\新下載資料\All About Photo Awards 2020\ART-686-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7197" y="0"/>
            <a:ext cx="7409603"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5341659" y="1405411"/>
            <a:ext cx="2991342" cy="1169551"/>
          </a:xfrm>
          <a:prstGeom prst="rect">
            <a:avLst/>
          </a:prstGeom>
        </p:spPr>
        <p:txBody>
          <a:bodyPr wrap="square">
            <a:spAutoFit/>
          </a:bodyPr>
          <a:lstStyle/>
          <a:p>
            <a:pPr algn="ctr"/>
            <a:r>
              <a:rPr lang="en-US" altLang="zh-TW" sz="1000" dirty="0" smtClean="0"/>
              <a:t>Climate change, and the loss of sea ice habitat, is the greatest threat to polar bears. More and more polar bears are being forced ashore, away from their sea-ice hunting grounds. But it does not make sense to make your home (or bathroom) available as a haven for the polar bear. It's better to spread awareness about the real and pressing threat of climate change.</a:t>
            </a:r>
            <a:endParaRPr lang="sv-SE" altLang="zh-TW" sz="1000" dirty="0" smtClean="0"/>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12</a:t>
            </a:fld>
            <a:endParaRPr lang="zh-TW" altLang="en-US"/>
          </a:p>
        </p:txBody>
      </p:sp>
    </p:spTree>
    <p:extLst>
      <p:ext uri="{BB962C8B-B14F-4D97-AF65-F5344CB8AC3E}">
        <p14:creationId xmlns:p14="http://schemas.microsoft.com/office/powerpoint/2010/main" val="421705850"/>
      </p:ext>
    </p:extLst>
  </p:cSld>
  <p:clrMapOvr>
    <a:masterClrMapping/>
  </p:clrMapOvr>
  <mc:AlternateContent xmlns:mc="http://schemas.openxmlformats.org/markup-compatibility/2006">
    <mc:Choice xmlns:p14="http://schemas.microsoft.com/office/powerpoint/2010/main" Requires="p14">
      <p:transition spd="slow" p14:dur="1500" advTm="17000">
        <p:fade/>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0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6146" name="Picture 2" descr="D:\新下載資料\All About Photo Awards 2020\ART-686-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3567" y="0"/>
            <a:ext cx="7676866"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1619672" y="4299942"/>
            <a:ext cx="2592288" cy="553998"/>
          </a:xfrm>
          <a:prstGeom prst="rect">
            <a:avLst/>
          </a:prstGeom>
        </p:spPr>
        <p:txBody>
          <a:bodyPr wrap="square">
            <a:spAutoFit/>
          </a:bodyPr>
          <a:lstStyle/>
          <a:p>
            <a:r>
              <a:rPr lang="en-US" altLang="zh-TW" sz="1000" dirty="0" smtClean="0"/>
              <a:t>Particular Merit Mention</a:t>
            </a:r>
          </a:p>
          <a:p>
            <a:r>
              <a:rPr lang="en-US" altLang="zh-TW" sz="1000" dirty="0" smtClean="0"/>
              <a:t>Woman Plucking a Chicken © Beverly Conley</a:t>
            </a:r>
          </a:p>
          <a:p>
            <a:r>
              <a:rPr lang="en-US" altLang="zh-TW" sz="1000" dirty="0" smtClean="0"/>
              <a:t>Life in the Ozarks</a:t>
            </a:r>
            <a:endParaRPr lang="zh-TW" altLang="en-US" sz="1000" dirty="0"/>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13</a:t>
            </a:fld>
            <a:endParaRPr lang="zh-TW" altLang="en-US"/>
          </a:p>
        </p:txBody>
      </p:sp>
    </p:spTree>
    <p:extLst>
      <p:ext uri="{BB962C8B-B14F-4D97-AF65-F5344CB8AC3E}">
        <p14:creationId xmlns:p14="http://schemas.microsoft.com/office/powerpoint/2010/main" val="2973771902"/>
      </p:ext>
    </p:extLst>
  </p:cSld>
  <p:clrMapOvr>
    <a:masterClrMapping/>
  </p:clrMapOvr>
  <mc:AlternateContent xmlns:mc="http://schemas.openxmlformats.org/markup-compatibility/2006">
    <mc:Choice xmlns:p14="http://schemas.microsoft.com/office/powerpoint/2010/main" Requires="p14">
      <p:transition spd="slow" p14:dur="1500" advTm="6000">
        <p:split orient="vert"/>
      </p:transition>
    </mc:Choice>
    <mc:Fallback>
      <p:transition spd="slow" advTm="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0242" name="Picture 2" descr="D:\新下載資料\All About Photo Awards 2020\ART-686-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375" y="0"/>
            <a:ext cx="7715250"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1187624" y="4083918"/>
            <a:ext cx="2304256" cy="400110"/>
          </a:xfrm>
          <a:prstGeom prst="rect">
            <a:avLst/>
          </a:prstGeom>
        </p:spPr>
        <p:txBody>
          <a:bodyPr wrap="square">
            <a:spAutoFit/>
          </a:bodyPr>
          <a:lstStyle/>
          <a:p>
            <a:r>
              <a:rPr lang="en-US" altLang="zh-TW" sz="1000" dirty="0" smtClean="0"/>
              <a:t>Particular Merit Mention</a:t>
            </a:r>
          </a:p>
          <a:p>
            <a:r>
              <a:rPr lang="en-US" altLang="zh-TW" sz="1000" dirty="0" smtClean="0"/>
              <a:t>Saving Orangutans 72 © Alain Schroeder</a:t>
            </a:r>
            <a:endParaRPr lang="zh-TW" altLang="en-US" sz="1000" dirty="0"/>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14</a:t>
            </a:fld>
            <a:endParaRPr lang="zh-TW" altLang="en-US"/>
          </a:p>
        </p:txBody>
      </p:sp>
    </p:spTree>
    <p:extLst>
      <p:ext uri="{BB962C8B-B14F-4D97-AF65-F5344CB8AC3E}">
        <p14:creationId xmlns:p14="http://schemas.microsoft.com/office/powerpoint/2010/main" val="942311909"/>
      </p:ext>
    </p:extLst>
  </p:cSld>
  <p:clrMapOvr>
    <a:masterClrMapping/>
  </p:clrMapOvr>
  <mc:AlternateContent xmlns:mc="http://schemas.openxmlformats.org/markup-compatibility/2006">
    <mc:Choice xmlns:p14="http://schemas.microsoft.com/office/powerpoint/2010/main" Requires="p14">
      <p:transition spd="slow" p14:dur="1500" advTm="6000">
        <p:split orient="vert"/>
      </p:transition>
    </mc:Choice>
    <mc:Fallback>
      <p:transition spd="slow" advTm="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0242" name="Picture 2" descr="D:\新下載資料\All About Photo Awards 2020\ART-686-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375" y="0"/>
            <a:ext cx="7715250"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1264901" y="3363838"/>
            <a:ext cx="2664296" cy="1015663"/>
          </a:xfrm>
          <a:prstGeom prst="rect">
            <a:avLst/>
          </a:prstGeom>
        </p:spPr>
        <p:txBody>
          <a:bodyPr wrap="square">
            <a:spAutoFit/>
          </a:bodyPr>
          <a:lstStyle/>
          <a:p>
            <a:pPr algn="ctr"/>
            <a:r>
              <a:rPr lang="en-US" altLang="zh-TW" sz="1000" dirty="0">
                <a:effectLst>
                  <a:outerShdw blurRad="38100" dist="38100" dir="2700000" algn="tl">
                    <a:srgbClr val="000000">
                      <a:alpha val="43137"/>
                    </a:srgbClr>
                  </a:outerShdw>
                </a:effectLst>
              </a:rPr>
              <a:t>Indonesia, Sumatra, Aceh province, </a:t>
            </a:r>
            <a:r>
              <a:rPr lang="en-US" altLang="zh-TW" sz="1000" dirty="0" err="1">
                <a:effectLst>
                  <a:outerShdw blurRad="38100" dist="38100" dir="2700000" algn="tl">
                    <a:srgbClr val="000000">
                      <a:alpha val="43137"/>
                    </a:srgbClr>
                  </a:outerShdw>
                </a:effectLst>
              </a:rPr>
              <a:t>Jantho</a:t>
            </a:r>
            <a:r>
              <a:rPr lang="en-US" altLang="zh-TW" sz="1000" dirty="0">
                <a:effectLst>
                  <a:outerShdw blurRad="38100" dist="38100" dir="2700000" algn="tl">
                    <a:srgbClr val="000000">
                      <a:alpha val="43137"/>
                    </a:srgbClr>
                  </a:outerShdw>
                </a:effectLst>
              </a:rPr>
              <a:t> Reintroduction Centre located in the </a:t>
            </a:r>
            <a:r>
              <a:rPr lang="en-US" altLang="zh-TW" sz="1000" dirty="0" err="1">
                <a:effectLst>
                  <a:outerShdw blurRad="38100" dist="38100" dir="2700000" algn="tl">
                    <a:srgbClr val="000000">
                      <a:alpha val="43137"/>
                    </a:srgbClr>
                  </a:outerShdw>
                </a:effectLst>
              </a:rPr>
              <a:t>Jantho</a:t>
            </a:r>
            <a:r>
              <a:rPr lang="en-US" altLang="zh-TW" sz="1000" dirty="0">
                <a:effectLst>
                  <a:outerShdw blurRad="38100" dist="38100" dir="2700000" algn="tl">
                    <a:srgbClr val="000000">
                      <a:alpha val="43137"/>
                    </a:srgbClr>
                  </a:outerShdw>
                </a:effectLst>
              </a:rPr>
              <a:t> Pine Forest Nature Reserve. At dawn, veterinarian Pandu crosses the </a:t>
            </a:r>
            <a:r>
              <a:rPr lang="en-US" altLang="zh-TW" sz="1000" dirty="0" err="1">
                <a:effectLst>
                  <a:outerShdw blurRad="38100" dist="38100" dir="2700000" algn="tl">
                    <a:srgbClr val="000000">
                      <a:alpha val="43137"/>
                    </a:srgbClr>
                  </a:outerShdw>
                </a:effectLst>
              </a:rPr>
              <a:t>Krueng</a:t>
            </a:r>
            <a:r>
              <a:rPr lang="en-US" altLang="zh-TW" sz="1000" dirty="0">
                <a:effectLst>
                  <a:outerShdw blurRad="38100" dist="38100" dir="2700000" algn="tl">
                    <a:srgbClr val="000000">
                      <a:alpha val="43137"/>
                    </a:srgbClr>
                  </a:outerShdw>
                </a:effectLst>
              </a:rPr>
              <a:t> Aceh river in a small boat carrying Diana, an 8-year-old female orangutan, for a final release.</a:t>
            </a:r>
            <a:endParaRPr lang="zh-TW" altLang="en-US" sz="1000" dirty="0">
              <a:effectLst>
                <a:outerShdw blurRad="38100" dist="38100" dir="2700000" algn="tl">
                  <a:srgbClr val="000000">
                    <a:alpha val="43137"/>
                  </a:srgbClr>
                </a:outerShdw>
              </a:effectLst>
            </a:endParaRPr>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15</a:t>
            </a:fld>
            <a:endParaRPr lang="zh-TW" altLang="en-US"/>
          </a:p>
        </p:txBody>
      </p:sp>
    </p:spTree>
    <p:extLst>
      <p:ext uri="{BB962C8B-B14F-4D97-AF65-F5344CB8AC3E}">
        <p14:creationId xmlns:p14="http://schemas.microsoft.com/office/powerpoint/2010/main" val="1503399071"/>
      </p:ext>
    </p:extLst>
  </p:cSld>
  <p:clrMapOvr>
    <a:masterClrMapping/>
  </p:clrMapOvr>
  <mc:AlternateContent xmlns:mc="http://schemas.openxmlformats.org/markup-compatibility/2006">
    <mc:Choice xmlns:p14="http://schemas.microsoft.com/office/powerpoint/2010/main" Requires="p14">
      <p:transition spd="slow" p14:dur="1500" advTm="13000">
        <p:fad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9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1266" name="Picture 2" descr="D:\新下載資料\All About Photo Awards 2020\ART-686-1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375" y="0"/>
            <a:ext cx="7715250"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5868144" y="4412020"/>
            <a:ext cx="2232248" cy="400110"/>
          </a:xfrm>
          <a:prstGeom prst="rect">
            <a:avLst/>
          </a:prstGeom>
        </p:spPr>
        <p:txBody>
          <a:bodyPr wrap="square">
            <a:spAutoFit/>
          </a:bodyPr>
          <a:lstStyle/>
          <a:p>
            <a:r>
              <a:rPr lang="en-US" altLang="zh-TW" sz="1000" dirty="0" smtClean="0"/>
              <a:t>Particular Merit Mention</a:t>
            </a:r>
          </a:p>
          <a:p>
            <a:r>
              <a:rPr lang="en-US" altLang="zh-TW" sz="1000" dirty="0" smtClean="0"/>
              <a:t>Newest Cowboy in Town © Rory Doyle</a:t>
            </a:r>
            <a:endParaRPr lang="zh-TW" altLang="en-US" sz="1000" dirty="0"/>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16</a:t>
            </a:fld>
            <a:endParaRPr lang="zh-TW" altLang="en-US"/>
          </a:p>
        </p:txBody>
      </p:sp>
    </p:spTree>
    <p:extLst>
      <p:ext uri="{BB962C8B-B14F-4D97-AF65-F5344CB8AC3E}">
        <p14:creationId xmlns:p14="http://schemas.microsoft.com/office/powerpoint/2010/main" val="2160800723"/>
      </p:ext>
    </p:extLst>
  </p:cSld>
  <p:clrMapOvr>
    <a:masterClrMapping/>
  </p:clrMapOvr>
  <mc:AlternateContent xmlns:mc="http://schemas.openxmlformats.org/markup-compatibility/2006">
    <mc:Choice xmlns:p14="http://schemas.microsoft.com/office/powerpoint/2010/main" Requires="p14">
      <p:transition spd="slow" p14:dur="1500" advTm="6000">
        <p:split orient="vert"/>
      </p:transition>
    </mc:Choice>
    <mc:Fallback>
      <p:transition spd="slow" advTm="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1266" name="Picture 2" descr="D:\新下載資料\All About Photo Awards 2020\ART-686-1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375" y="0"/>
            <a:ext cx="7715250"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1043608" y="1707654"/>
            <a:ext cx="3384376" cy="861774"/>
          </a:xfrm>
          <a:prstGeom prst="rect">
            <a:avLst/>
          </a:prstGeom>
        </p:spPr>
        <p:txBody>
          <a:bodyPr wrap="square">
            <a:spAutoFit/>
          </a:bodyPr>
          <a:lstStyle/>
          <a:p>
            <a:pPr algn="ctr"/>
            <a:r>
              <a:rPr lang="en-US" altLang="zh-TW" sz="1000" dirty="0"/>
              <a:t>Newborn </a:t>
            </a:r>
            <a:r>
              <a:rPr lang="en-US" altLang="zh-TW" sz="1000" dirty="0" err="1"/>
              <a:t>Jestin</a:t>
            </a:r>
            <a:r>
              <a:rPr lang="en-US" altLang="zh-TW" sz="1000" dirty="0"/>
              <a:t> Brown is held by his father, Jessie, at their home in Cleveland, Mississippi on July 2, 2018. This photo is part of my ongoing project about the overlooked subculture of African American cowboys and cowgirls where I live in the rural Mississippi Delta.</a:t>
            </a:r>
            <a:endParaRPr lang="zh-TW" altLang="en-US" sz="1000" dirty="0"/>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17</a:t>
            </a:fld>
            <a:endParaRPr lang="zh-TW" altLang="en-US"/>
          </a:p>
        </p:txBody>
      </p:sp>
    </p:spTree>
    <p:extLst>
      <p:ext uri="{BB962C8B-B14F-4D97-AF65-F5344CB8AC3E}">
        <p14:creationId xmlns:p14="http://schemas.microsoft.com/office/powerpoint/2010/main" val="844409439"/>
      </p:ext>
    </p:extLst>
  </p:cSld>
  <p:clrMapOvr>
    <a:masterClrMapping/>
  </p:clrMapOvr>
  <mc:AlternateContent xmlns:mc="http://schemas.openxmlformats.org/markup-compatibility/2006">
    <mc:Choice xmlns:p14="http://schemas.microsoft.com/office/powerpoint/2010/main" Requires="p14">
      <p:transition spd="slow" p14:dur="1500" advTm="13000">
        <p:fad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7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3554" name="Picture 2" descr="D:\新下載資料\All About Photo Awards 2020\ART-686-2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0"/>
            <a:ext cx="6858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5148064" y="195486"/>
            <a:ext cx="2596146" cy="400110"/>
          </a:xfrm>
          <a:prstGeom prst="rect">
            <a:avLst/>
          </a:prstGeom>
        </p:spPr>
        <p:txBody>
          <a:bodyPr wrap="square">
            <a:spAutoFit/>
          </a:bodyPr>
          <a:lstStyle/>
          <a:p>
            <a:r>
              <a:rPr lang="en-US" altLang="zh-TW" sz="1000" dirty="0" smtClean="0"/>
              <a:t>Particular Merit Mention</a:t>
            </a:r>
          </a:p>
          <a:p>
            <a:r>
              <a:rPr lang="en-US" altLang="zh-TW" sz="1000" dirty="0" smtClean="0"/>
              <a:t>The Wall Frame, Arizona © Matthew </a:t>
            </a:r>
            <a:r>
              <a:rPr lang="en-US" altLang="zh-TW" sz="1000" dirty="0" err="1" smtClean="0"/>
              <a:t>Portch</a:t>
            </a:r>
            <a:endParaRPr lang="en-US" altLang="zh-TW" sz="1000" dirty="0" smtClean="0"/>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18</a:t>
            </a:fld>
            <a:endParaRPr lang="zh-TW" altLang="en-US"/>
          </a:p>
        </p:txBody>
      </p:sp>
    </p:spTree>
    <p:extLst>
      <p:ext uri="{BB962C8B-B14F-4D97-AF65-F5344CB8AC3E}">
        <p14:creationId xmlns:p14="http://schemas.microsoft.com/office/powerpoint/2010/main" val="1169696287"/>
      </p:ext>
    </p:extLst>
  </p:cSld>
  <p:clrMapOvr>
    <a:masterClrMapping/>
  </p:clrMapOvr>
  <mc:AlternateContent xmlns:mc="http://schemas.openxmlformats.org/markup-compatibility/2006">
    <mc:Choice xmlns:p14="http://schemas.microsoft.com/office/powerpoint/2010/main" Requires="p14">
      <p:transition spd="slow" p14:dur="1500" advTm="6000">
        <p:split orient="vert"/>
      </p:transition>
    </mc:Choice>
    <mc:Fallback>
      <p:transition spd="slow" advTm="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1746" name="Picture 2" descr="D:\新下載資料\All About Photo Awards 2020\ART-686-3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7312" y="0"/>
            <a:ext cx="6429375"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5076056" y="4155926"/>
            <a:ext cx="2592288" cy="553998"/>
          </a:xfrm>
          <a:prstGeom prst="rect">
            <a:avLst/>
          </a:prstGeom>
        </p:spPr>
        <p:txBody>
          <a:bodyPr wrap="square">
            <a:spAutoFit/>
          </a:bodyPr>
          <a:lstStyle/>
          <a:p>
            <a:r>
              <a:rPr lang="en-US" altLang="zh-TW" sz="1000" dirty="0" smtClean="0"/>
              <a:t>Particular Merit Mention</a:t>
            </a:r>
          </a:p>
          <a:p>
            <a:r>
              <a:rPr lang="en-US" altLang="zh-TW" sz="1000" dirty="0" smtClean="0"/>
              <a:t>Untitled - Man on a White Horse, Buffalo, WY © Jennifer Garza-</a:t>
            </a:r>
            <a:r>
              <a:rPr lang="en-US" altLang="zh-TW" sz="1000" dirty="0" err="1" smtClean="0"/>
              <a:t>Cuen</a:t>
            </a:r>
            <a:endParaRPr lang="en-US" altLang="zh-TW" sz="1000" dirty="0" smtClean="0"/>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19</a:t>
            </a:fld>
            <a:endParaRPr lang="zh-TW" altLang="en-US"/>
          </a:p>
        </p:txBody>
      </p:sp>
    </p:spTree>
    <p:extLst>
      <p:ext uri="{BB962C8B-B14F-4D97-AF65-F5344CB8AC3E}">
        <p14:creationId xmlns:p14="http://schemas.microsoft.com/office/powerpoint/2010/main" val="502773754"/>
      </p:ext>
    </p:extLst>
  </p:cSld>
  <p:clrMapOvr>
    <a:masterClrMapping/>
  </p:clrMapOvr>
  <mc:AlternateContent xmlns:mc="http://schemas.openxmlformats.org/markup-compatibility/2006">
    <mc:Choice xmlns:p14="http://schemas.microsoft.com/office/powerpoint/2010/main" Requires="p14">
      <p:transition spd="slow" p14:dur="1500" advTm="6000">
        <p:split orient="vert"/>
      </p:transition>
    </mc:Choice>
    <mc:Fallback>
      <p:transition spd="slow" advTm="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2290" name="Picture 2" descr="D:\新下載資料\All About Photo Awards 2020\ART-686-1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9547" y="0"/>
            <a:ext cx="7724906"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1187624" y="4299942"/>
            <a:ext cx="2232248" cy="400110"/>
          </a:xfrm>
          <a:prstGeom prst="rect">
            <a:avLst/>
          </a:prstGeom>
        </p:spPr>
        <p:txBody>
          <a:bodyPr wrap="square">
            <a:spAutoFit/>
          </a:bodyPr>
          <a:lstStyle/>
          <a:p>
            <a:r>
              <a:rPr lang="en-US" altLang="zh-TW" sz="1000" dirty="0" smtClean="0"/>
              <a:t>Particular Merit Mention</a:t>
            </a:r>
          </a:p>
          <a:p>
            <a:r>
              <a:rPr lang="en-US" altLang="zh-TW" sz="1000" dirty="0" smtClean="0"/>
              <a:t>Making soy sauce © Azim Khan Ronnie</a:t>
            </a:r>
            <a:endParaRPr lang="zh-TW" altLang="en-US" sz="1000" dirty="0"/>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20</a:t>
            </a:fld>
            <a:endParaRPr lang="zh-TW" altLang="en-US"/>
          </a:p>
        </p:txBody>
      </p:sp>
    </p:spTree>
    <p:extLst>
      <p:ext uri="{BB962C8B-B14F-4D97-AF65-F5344CB8AC3E}">
        <p14:creationId xmlns:p14="http://schemas.microsoft.com/office/powerpoint/2010/main" val="735061713"/>
      </p:ext>
    </p:extLst>
  </p:cSld>
  <p:clrMapOvr>
    <a:masterClrMapping/>
  </p:clrMapOvr>
  <mc:AlternateContent xmlns:mc="http://schemas.openxmlformats.org/markup-compatibility/2006">
    <mc:Choice xmlns:p14="http://schemas.microsoft.com/office/powerpoint/2010/main" Requires="p14">
      <p:transition spd="slow" p14:dur="1500" advTm="6000">
        <p:split orient="vert"/>
      </p:transition>
    </mc:Choice>
    <mc:Fallback>
      <p:transition spd="slow" advTm="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2290" name="Picture 2" descr="D:\新下載資料\All About Photo Awards 2020\ART-686-1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9547" y="0"/>
            <a:ext cx="7724906"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1026238" y="1275606"/>
            <a:ext cx="3528392" cy="1323439"/>
          </a:xfrm>
          <a:prstGeom prst="rect">
            <a:avLst/>
          </a:prstGeom>
        </p:spPr>
        <p:txBody>
          <a:bodyPr wrap="square">
            <a:spAutoFit/>
          </a:bodyPr>
          <a:lstStyle/>
          <a:p>
            <a:pPr algn="ctr"/>
            <a:r>
              <a:rPr lang="en-US" altLang="zh-TW" sz="1000" dirty="0" smtClean="0"/>
              <a:t>Cu Da village in Hanoi’s, Vietnam been making soy sauce since its founding more than 400 years ago. In the past, every local household stored several jars of soy sauce to use all year round. Today, soy sauce is made not only for </a:t>
            </a:r>
            <a:r>
              <a:rPr lang="en-US" altLang="zh-TW" sz="1000" dirty="0" err="1" smtClean="0"/>
              <a:t>villagers's</a:t>
            </a:r>
            <a:r>
              <a:rPr lang="en-US" altLang="zh-TW" sz="1000" dirty="0" smtClean="0"/>
              <a:t> own use, but to sell outside the village. The soy sauce is made from glutinous rice, salt, soybeans, and water. The sauce is more delicious if it is made with rain water. The rice should be ‘Nep </a:t>
            </a:r>
            <a:r>
              <a:rPr lang="en-US" altLang="zh-TW" sz="1000" dirty="0" err="1" smtClean="0"/>
              <a:t>cai</a:t>
            </a:r>
            <a:r>
              <a:rPr lang="en-US" altLang="zh-TW" sz="1000" dirty="0" smtClean="0"/>
              <a:t> </a:t>
            </a:r>
            <a:r>
              <a:rPr lang="en-US" altLang="zh-TW" sz="1000" dirty="0" err="1" smtClean="0"/>
              <a:t>hoa</a:t>
            </a:r>
            <a:r>
              <a:rPr lang="en-US" altLang="zh-TW" sz="1000" dirty="0" smtClean="0"/>
              <a:t> </a:t>
            </a:r>
            <a:r>
              <a:rPr lang="en-US" altLang="zh-TW" sz="1000" dirty="0" err="1" smtClean="0"/>
              <a:t>vang</a:t>
            </a:r>
            <a:r>
              <a:rPr lang="en-US" altLang="zh-TW" sz="1000" dirty="0" smtClean="0"/>
              <a:t>’, a special variety of sticky rice of high quality.</a:t>
            </a:r>
            <a:endParaRPr lang="zh-TW" altLang="en-US" sz="1000" dirty="0"/>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21</a:t>
            </a:fld>
            <a:endParaRPr lang="zh-TW" altLang="en-US"/>
          </a:p>
        </p:txBody>
      </p:sp>
    </p:spTree>
    <p:extLst>
      <p:ext uri="{BB962C8B-B14F-4D97-AF65-F5344CB8AC3E}">
        <p14:creationId xmlns:p14="http://schemas.microsoft.com/office/powerpoint/2010/main" val="1467910294"/>
      </p:ext>
    </p:extLst>
  </p:cSld>
  <p:clrMapOvr>
    <a:masterClrMapping/>
  </p:clrMapOvr>
  <mc:AlternateContent xmlns:mc="http://schemas.openxmlformats.org/markup-compatibility/2006">
    <mc:Choice xmlns:p14="http://schemas.microsoft.com/office/powerpoint/2010/main" Requires="p14">
      <p:transition spd="slow" p14:dur="1500" advTm="19000">
        <p:fade/>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8194" name="Picture 2" descr="D:\新下載資料\All About Photo Awards 2020\ART-686-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375" y="0"/>
            <a:ext cx="7715250"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1331640" y="4299942"/>
            <a:ext cx="2232248" cy="400110"/>
          </a:xfrm>
          <a:prstGeom prst="rect">
            <a:avLst/>
          </a:prstGeom>
        </p:spPr>
        <p:txBody>
          <a:bodyPr wrap="square">
            <a:spAutoFit/>
          </a:bodyPr>
          <a:lstStyle/>
          <a:p>
            <a:r>
              <a:rPr lang="en-US" altLang="zh-TW" sz="1000" dirty="0" smtClean="0"/>
              <a:t>Particular Merit Mention</a:t>
            </a:r>
          </a:p>
          <a:p>
            <a:r>
              <a:rPr lang="en-US" altLang="zh-TW" sz="1000" dirty="0" smtClean="0"/>
              <a:t>The Grand Procession 2 © Lori Hawkins</a:t>
            </a:r>
            <a:endParaRPr lang="zh-TW" altLang="en-US" sz="1000" dirty="0"/>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22</a:t>
            </a:fld>
            <a:endParaRPr lang="zh-TW" altLang="en-US"/>
          </a:p>
        </p:txBody>
      </p:sp>
    </p:spTree>
    <p:extLst>
      <p:ext uri="{BB962C8B-B14F-4D97-AF65-F5344CB8AC3E}">
        <p14:creationId xmlns:p14="http://schemas.microsoft.com/office/powerpoint/2010/main" val="4242550976"/>
      </p:ext>
    </p:extLst>
  </p:cSld>
  <p:clrMapOvr>
    <a:masterClrMapping/>
  </p:clrMapOvr>
  <mc:AlternateContent xmlns:mc="http://schemas.openxmlformats.org/markup-compatibility/2006">
    <mc:Choice xmlns:p14="http://schemas.microsoft.com/office/powerpoint/2010/main" Requires="p14">
      <p:transition spd="slow" p14:dur="1500" advTm="6000">
        <p:split orient="vert"/>
      </p:transition>
    </mc:Choice>
    <mc:Fallback>
      <p:transition spd="slow" advTm="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8194" name="Picture 2" descr="D:\新下載資料\All About Photo Awards 2020\ART-686-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375" y="0"/>
            <a:ext cx="7715250"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2987824" y="3651870"/>
            <a:ext cx="2880320" cy="861774"/>
          </a:xfrm>
          <a:prstGeom prst="rect">
            <a:avLst/>
          </a:prstGeom>
        </p:spPr>
        <p:txBody>
          <a:bodyPr wrap="square">
            <a:spAutoFit/>
          </a:bodyPr>
          <a:lstStyle/>
          <a:p>
            <a:pPr algn="ctr"/>
            <a:r>
              <a:rPr lang="en-US" altLang="zh-TW" sz="1000" dirty="0">
                <a:effectLst>
                  <a:outerShdw blurRad="38100" dist="38100" dir="2700000" algn="tl">
                    <a:srgbClr val="000000">
                      <a:alpha val="43137"/>
                    </a:srgbClr>
                  </a:outerShdw>
                </a:effectLst>
              </a:rPr>
              <a:t>Mourners walk alongside the car carrying the casket of the </a:t>
            </a:r>
            <a:r>
              <a:rPr lang="en-US" altLang="zh-TW" sz="1000" dirty="0" err="1">
                <a:effectLst>
                  <a:outerShdw blurRad="38100" dist="38100" dir="2700000" algn="tl">
                    <a:srgbClr val="000000">
                      <a:alpha val="43137"/>
                    </a:srgbClr>
                  </a:outerShdw>
                </a:effectLst>
              </a:rPr>
              <a:t>Skulener</a:t>
            </a:r>
            <a:r>
              <a:rPr lang="en-US" altLang="zh-TW" sz="1000" dirty="0">
                <a:effectLst>
                  <a:outerShdw blurRad="38100" dist="38100" dir="2700000" algn="tl">
                    <a:srgbClr val="000000">
                      <a:alpha val="43137"/>
                    </a:srgbClr>
                  </a:outerShdw>
                </a:effectLst>
              </a:rPr>
              <a:t> </a:t>
            </a:r>
            <a:r>
              <a:rPr lang="en-US" altLang="zh-TW" sz="1000" dirty="0" err="1">
                <a:effectLst>
                  <a:outerShdw blurRad="38100" dist="38100" dir="2700000" algn="tl">
                    <a:srgbClr val="000000">
                      <a:alpha val="43137"/>
                    </a:srgbClr>
                  </a:outerShdw>
                </a:effectLst>
              </a:rPr>
              <a:t>Rebbe</a:t>
            </a:r>
            <a:r>
              <a:rPr lang="en-US" altLang="zh-TW" sz="1000" dirty="0">
                <a:effectLst>
                  <a:outerShdw blurRad="38100" dist="38100" dir="2700000" algn="tl">
                    <a:srgbClr val="000000">
                      <a:alpha val="43137"/>
                    </a:srgbClr>
                  </a:outerShdw>
                </a:effectLst>
              </a:rPr>
              <a:t>, Rabbi </a:t>
            </a:r>
            <a:r>
              <a:rPr lang="en-US" altLang="zh-TW" sz="1000" dirty="0" err="1">
                <a:effectLst>
                  <a:outerShdw blurRad="38100" dist="38100" dir="2700000" algn="tl">
                    <a:srgbClr val="000000">
                      <a:alpha val="43137"/>
                    </a:srgbClr>
                  </a:outerShdw>
                </a:effectLst>
              </a:rPr>
              <a:t>Yisroel</a:t>
            </a:r>
            <a:r>
              <a:rPr lang="en-US" altLang="zh-TW" sz="1000" dirty="0">
                <a:effectLst>
                  <a:outerShdw blurRad="38100" dist="38100" dir="2700000" algn="tl">
                    <a:srgbClr val="000000">
                      <a:alpha val="43137"/>
                    </a:srgbClr>
                  </a:outerShdw>
                </a:effectLst>
              </a:rPr>
              <a:t> </a:t>
            </a:r>
            <a:r>
              <a:rPr lang="en-US" altLang="zh-TW" sz="1000" dirty="0" err="1">
                <a:effectLst>
                  <a:outerShdw blurRad="38100" dist="38100" dir="2700000" algn="tl">
                    <a:srgbClr val="000000">
                      <a:alpha val="43137"/>
                    </a:srgbClr>
                  </a:outerShdw>
                </a:effectLst>
              </a:rPr>
              <a:t>Avrohom</a:t>
            </a:r>
            <a:r>
              <a:rPr lang="en-US" altLang="zh-TW" sz="1000" dirty="0">
                <a:effectLst>
                  <a:outerShdw blurRad="38100" dist="38100" dir="2700000" algn="tl">
                    <a:srgbClr val="000000">
                      <a:alpha val="43137"/>
                    </a:srgbClr>
                  </a:outerShdw>
                </a:effectLst>
              </a:rPr>
              <a:t> Portugal, a popular Brooklyn Rabbi who survived the Holocaust on April 2, 2019 in Borough Park, New York.</a:t>
            </a:r>
            <a:endParaRPr lang="zh-TW" altLang="en-US" sz="1000" dirty="0">
              <a:effectLst>
                <a:outerShdw blurRad="38100" dist="38100" dir="2700000" algn="tl">
                  <a:srgbClr val="000000">
                    <a:alpha val="43137"/>
                  </a:srgbClr>
                </a:outerShdw>
              </a:effectLst>
            </a:endParaRPr>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23</a:t>
            </a:fld>
            <a:endParaRPr lang="zh-TW" altLang="en-US"/>
          </a:p>
        </p:txBody>
      </p:sp>
    </p:spTree>
    <p:extLst>
      <p:ext uri="{BB962C8B-B14F-4D97-AF65-F5344CB8AC3E}">
        <p14:creationId xmlns:p14="http://schemas.microsoft.com/office/powerpoint/2010/main" val="83841330"/>
      </p:ext>
    </p:extLst>
  </p:cSld>
  <p:clrMapOvr>
    <a:masterClrMapping/>
  </p:clrMapOvr>
  <mc:AlternateContent xmlns:mc="http://schemas.openxmlformats.org/markup-compatibility/2006">
    <mc:Choice xmlns:p14="http://schemas.microsoft.com/office/powerpoint/2010/main" Requires="p14">
      <p:transition spd="slow" p14:dur="1500" advTm="13000">
        <p:fad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7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3314" name="Picture 2" descr="D:\新下載資料\All About Photo Awards 2020\ART-686-1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0"/>
            <a:ext cx="6858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5220072" y="4318399"/>
            <a:ext cx="1944216" cy="400110"/>
          </a:xfrm>
          <a:prstGeom prst="rect">
            <a:avLst/>
          </a:prstGeom>
        </p:spPr>
        <p:txBody>
          <a:bodyPr wrap="square">
            <a:spAutoFit/>
          </a:bodyPr>
          <a:lstStyle/>
          <a:p>
            <a:r>
              <a:rPr lang="en-US" altLang="zh-TW" sz="1000" dirty="0" smtClean="0"/>
              <a:t>Particular Merit Mention</a:t>
            </a:r>
          </a:p>
          <a:p>
            <a:r>
              <a:rPr lang="en-US" altLang="zh-TW" sz="1000" dirty="0" smtClean="0"/>
              <a:t>The Polar Night © Amos Chapple</a:t>
            </a:r>
            <a:endParaRPr lang="zh-TW" altLang="en-US" sz="1000" dirty="0"/>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24</a:t>
            </a:fld>
            <a:endParaRPr lang="zh-TW" altLang="en-US"/>
          </a:p>
        </p:txBody>
      </p:sp>
    </p:spTree>
    <p:extLst>
      <p:ext uri="{BB962C8B-B14F-4D97-AF65-F5344CB8AC3E}">
        <p14:creationId xmlns:p14="http://schemas.microsoft.com/office/powerpoint/2010/main" val="1184215254"/>
      </p:ext>
    </p:extLst>
  </p:cSld>
  <p:clrMapOvr>
    <a:masterClrMapping/>
  </p:clrMapOvr>
  <mc:AlternateContent xmlns:mc="http://schemas.openxmlformats.org/markup-compatibility/2006">
    <mc:Choice xmlns:p14="http://schemas.microsoft.com/office/powerpoint/2010/main" Requires="p14">
      <p:transition spd="slow" p14:dur="1500" advTm="6000">
        <p:split orient="vert"/>
      </p:transition>
    </mc:Choice>
    <mc:Fallback>
      <p:transition spd="slow" advTm="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3314" name="Picture 2" descr="D:\新下載資料\All About Photo Awards 2020\ART-686-1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0"/>
            <a:ext cx="6858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1835696" y="555526"/>
            <a:ext cx="2664296" cy="553998"/>
          </a:xfrm>
          <a:prstGeom prst="rect">
            <a:avLst/>
          </a:prstGeom>
        </p:spPr>
        <p:txBody>
          <a:bodyPr wrap="square">
            <a:spAutoFit/>
          </a:bodyPr>
          <a:lstStyle/>
          <a:p>
            <a:pPr algn="ctr"/>
            <a:r>
              <a:rPr lang="en-US" altLang="zh-TW" sz="1000" dirty="0" smtClean="0"/>
              <a:t>It looks like the darkness of evening but this is 14:25 in the afternoon during the long polar night in Russia's arctic capital city Murmansk.</a:t>
            </a:r>
            <a:endParaRPr lang="zh-TW" altLang="en-US" sz="1000" dirty="0"/>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25</a:t>
            </a:fld>
            <a:endParaRPr lang="zh-TW" altLang="en-US"/>
          </a:p>
        </p:txBody>
      </p:sp>
    </p:spTree>
    <p:extLst>
      <p:ext uri="{BB962C8B-B14F-4D97-AF65-F5344CB8AC3E}">
        <p14:creationId xmlns:p14="http://schemas.microsoft.com/office/powerpoint/2010/main" val="2992384222"/>
      </p:ext>
    </p:extLst>
  </p:cSld>
  <p:clrMapOvr>
    <a:masterClrMapping/>
  </p:clrMapOvr>
  <mc:AlternateContent xmlns:mc="http://schemas.openxmlformats.org/markup-compatibility/2006">
    <mc:Choice xmlns:p14="http://schemas.microsoft.com/office/powerpoint/2010/main" Requires="p14">
      <p:transition spd="slow" p14:dur="1500" advTm="10000">
        <p:fade/>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4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4338" name="Picture 2" descr="D:\新下載資料\All About Photo Awards 2020\ART-686-1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224" y="0"/>
            <a:ext cx="7773552"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1475656" y="4011910"/>
            <a:ext cx="1944216" cy="400110"/>
          </a:xfrm>
          <a:prstGeom prst="rect">
            <a:avLst/>
          </a:prstGeom>
        </p:spPr>
        <p:txBody>
          <a:bodyPr wrap="square">
            <a:spAutoFit/>
          </a:bodyPr>
          <a:lstStyle/>
          <a:p>
            <a:r>
              <a:rPr lang="en-US" altLang="zh-TW" sz="1000" dirty="0" smtClean="0"/>
              <a:t>Particular Merit Mention</a:t>
            </a:r>
          </a:p>
          <a:p>
            <a:r>
              <a:rPr lang="en-US" altLang="zh-TW" sz="1000" dirty="0" smtClean="0"/>
              <a:t>Buried Justice © </a:t>
            </a:r>
            <a:r>
              <a:rPr lang="en-US" altLang="zh-TW" sz="1000" dirty="0" err="1" smtClean="0"/>
              <a:t>Lynzy</a:t>
            </a:r>
            <a:r>
              <a:rPr lang="en-US" altLang="zh-TW" sz="1000" dirty="0" smtClean="0"/>
              <a:t> Billing</a:t>
            </a:r>
            <a:endParaRPr lang="zh-TW" altLang="en-US" sz="1000" dirty="0"/>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26</a:t>
            </a:fld>
            <a:endParaRPr lang="zh-TW" altLang="en-US"/>
          </a:p>
        </p:txBody>
      </p:sp>
    </p:spTree>
    <p:extLst>
      <p:ext uri="{BB962C8B-B14F-4D97-AF65-F5344CB8AC3E}">
        <p14:creationId xmlns:p14="http://schemas.microsoft.com/office/powerpoint/2010/main" val="3890899396"/>
      </p:ext>
    </p:extLst>
  </p:cSld>
  <p:clrMapOvr>
    <a:masterClrMapping/>
  </p:clrMapOvr>
  <mc:AlternateContent xmlns:mc="http://schemas.openxmlformats.org/markup-compatibility/2006">
    <mc:Choice xmlns:p14="http://schemas.microsoft.com/office/powerpoint/2010/main" Requires="p14">
      <p:transition spd="slow" p14:dur="1500" advTm="6000">
        <p:split orient="vert"/>
      </p:transition>
    </mc:Choice>
    <mc:Fallback>
      <p:transition spd="slow" advTm="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4338" name="Picture 2" descr="D:\新下載資料\All About Photo Awards 2020\ART-686-1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224" y="0"/>
            <a:ext cx="7773552"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899592" y="1995686"/>
            <a:ext cx="3168352" cy="1169551"/>
          </a:xfrm>
          <a:prstGeom prst="rect">
            <a:avLst/>
          </a:prstGeom>
        </p:spPr>
        <p:txBody>
          <a:bodyPr wrap="square">
            <a:spAutoFit/>
          </a:bodyPr>
          <a:lstStyle/>
          <a:p>
            <a:pPr algn="ctr"/>
            <a:r>
              <a:rPr lang="en-US" altLang="zh-TW" sz="1000" dirty="0" smtClean="0"/>
              <a:t>The body of Ferdinand Santos floats, Christ-like, in Manila's Pasig river —weighted down to a concrete filled pail with shackles. In 2016 President Rodrigo </a:t>
            </a:r>
            <a:r>
              <a:rPr lang="en-US" altLang="zh-TW" sz="1000" dirty="0" err="1" smtClean="0"/>
              <a:t>Duterte</a:t>
            </a:r>
            <a:r>
              <a:rPr lang="en-US" altLang="zh-TW" sz="1000" dirty="0" smtClean="0"/>
              <a:t> launched a nationwide anti-drug campaign killing thousands of poor people suspected to be linked to drugs. Today, human rights </a:t>
            </a:r>
            <a:r>
              <a:rPr lang="en-US" altLang="zh-TW" sz="1000" dirty="0" err="1" smtClean="0"/>
              <a:t>organisations</a:t>
            </a:r>
            <a:r>
              <a:rPr lang="en-US" altLang="zh-TW" sz="1000" dirty="0" smtClean="0"/>
              <a:t> estimate a death toll as high as 30,000.</a:t>
            </a:r>
            <a:endParaRPr lang="zh-TW" altLang="en-US" sz="1000" dirty="0"/>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27</a:t>
            </a:fld>
            <a:endParaRPr lang="zh-TW" altLang="en-US"/>
          </a:p>
        </p:txBody>
      </p:sp>
    </p:spTree>
    <p:extLst>
      <p:ext uri="{BB962C8B-B14F-4D97-AF65-F5344CB8AC3E}">
        <p14:creationId xmlns:p14="http://schemas.microsoft.com/office/powerpoint/2010/main" val="1198490198"/>
      </p:ext>
    </p:extLst>
  </p:cSld>
  <p:clrMapOvr>
    <a:masterClrMapping/>
  </p:clrMapOvr>
  <mc:AlternateContent xmlns:mc="http://schemas.openxmlformats.org/markup-compatibility/2006">
    <mc:Choice xmlns:p14="http://schemas.microsoft.com/office/powerpoint/2010/main" Requires="p14">
      <p:transition spd="slow" p14:dur="1500" advTm="17000">
        <p:fade/>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0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0722" name="Picture 2" descr="D:\新下載資料\All About Photo Awards 2020\ART-686-3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995" y="0"/>
            <a:ext cx="7696010"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6012160" y="4515966"/>
            <a:ext cx="1944216" cy="400110"/>
          </a:xfrm>
          <a:prstGeom prst="rect">
            <a:avLst/>
          </a:prstGeom>
        </p:spPr>
        <p:txBody>
          <a:bodyPr wrap="square">
            <a:spAutoFit/>
          </a:bodyPr>
          <a:lstStyle/>
          <a:p>
            <a:r>
              <a:rPr lang="en-US" altLang="zh-TW" sz="1000" dirty="0" smtClean="0"/>
              <a:t>Particular Merit Mention, </a:t>
            </a:r>
          </a:p>
          <a:p>
            <a:r>
              <a:rPr lang="en-US" altLang="zh-TW" sz="1000" dirty="0" smtClean="0"/>
              <a:t>Hello Sunshine © </a:t>
            </a:r>
            <a:r>
              <a:rPr lang="en-US" altLang="zh-TW" sz="1000" dirty="0" err="1" smtClean="0"/>
              <a:t>Dotan</a:t>
            </a:r>
            <a:r>
              <a:rPr lang="en-US" altLang="zh-TW" sz="1000" dirty="0" smtClean="0"/>
              <a:t> </a:t>
            </a:r>
            <a:r>
              <a:rPr lang="en-US" altLang="zh-TW" sz="1000" dirty="0" err="1" smtClean="0"/>
              <a:t>Saguy</a:t>
            </a:r>
            <a:endParaRPr lang="zh-TW" altLang="en-US" sz="1000" dirty="0"/>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28</a:t>
            </a:fld>
            <a:endParaRPr lang="zh-TW" altLang="en-US"/>
          </a:p>
        </p:txBody>
      </p:sp>
    </p:spTree>
    <p:extLst>
      <p:ext uri="{BB962C8B-B14F-4D97-AF65-F5344CB8AC3E}">
        <p14:creationId xmlns:p14="http://schemas.microsoft.com/office/powerpoint/2010/main" val="4173615821"/>
      </p:ext>
    </p:extLst>
  </p:cSld>
  <p:clrMapOvr>
    <a:masterClrMapping/>
  </p:clrMapOvr>
  <mc:AlternateContent xmlns:mc="http://schemas.openxmlformats.org/markup-compatibility/2006">
    <mc:Choice xmlns:p14="http://schemas.microsoft.com/office/powerpoint/2010/main" Requires="p14">
      <p:transition spd="slow" p14:dur="1500" advTm="6000">
        <p:split orient="vert"/>
      </p:transition>
    </mc:Choice>
    <mc:Fallback>
      <p:transition spd="slow" advTm="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0722" name="Picture 2" descr="D:\新下載資料\All About Photo Awards 2020\ART-686-3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995" y="0"/>
            <a:ext cx="7696010"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4932040" y="3075806"/>
            <a:ext cx="3312368" cy="1477328"/>
          </a:xfrm>
          <a:prstGeom prst="rect">
            <a:avLst/>
          </a:prstGeom>
          <a:solidFill>
            <a:schemeClr val="tx1">
              <a:lumMod val="85000"/>
              <a:alpha val="75000"/>
            </a:schemeClr>
          </a:solidFill>
        </p:spPr>
        <p:txBody>
          <a:bodyPr wrap="square">
            <a:spAutoFit/>
          </a:bodyPr>
          <a:lstStyle/>
          <a:p>
            <a:pPr algn="ctr"/>
            <a:r>
              <a:rPr lang="en-US" altLang="zh-TW" sz="1000" dirty="0" smtClean="0">
                <a:solidFill>
                  <a:schemeClr val="bg1"/>
                </a:solidFill>
              </a:rPr>
              <a:t>Jenna carefully watches two giant boa constrictors that their owner—a street performer she barely knows—entrusted to her. She is careful to keep the snake wrapped around exercise bars to prevent a wound in the animal’s mouth from touching the sand and getting infected. Jenna is a single mom on disability. She suffers from failed back surgery syndrome, acquired from a violent car accident she had as a teenager. She and her young son Jackson can be found most afternoons on the beach.</a:t>
            </a:r>
            <a:endParaRPr lang="zh-TW" altLang="en-US" sz="1000" dirty="0">
              <a:solidFill>
                <a:schemeClr val="bg1"/>
              </a:solidFill>
            </a:endParaRPr>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29</a:t>
            </a:fld>
            <a:endParaRPr lang="zh-TW" altLang="en-US"/>
          </a:p>
        </p:txBody>
      </p:sp>
    </p:spTree>
    <p:extLst>
      <p:ext uri="{BB962C8B-B14F-4D97-AF65-F5344CB8AC3E}">
        <p14:creationId xmlns:p14="http://schemas.microsoft.com/office/powerpoint/2010/main" val="2803346369"/>
      </p:ext>
    </p:extLst>
  </p:cSld>
  <p:clrMapOvr>
    <a:masterClrMapping/>
  </p:clrMapOvr>
  <mc:AlternateContent xmlns:mc="http://schemas.openxmlformats.org/markup-compatibility/2006">
    <mc:Choice xmlns:p14="http://schemas.microsoft.com/office/powerpoint/2010/main" Requires="p14">
      <p:transition spd="slow" p14:dur="1500" advTm="20000">
        <p:fade/>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3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5362" name="Picture 2" descr="D:\新下載資料\All About Photo Awards 2020\ART-686-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2732" y="0"/>
            <a:ext cx="7278538"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1331640" y="4447464"/>
            <a:ext cx="3312368" cy="400110"/>
          </a:xfrm>
          <a:prstGeom prst="rect">
            <a:avLst/>
          </a:prstGeom>
        </p:spPr>
        <p:txBody>
          <a:bodyPr wrap="square">
            <a:spAutoFit/>
          </a:bodyPr>
          <a:lstStyle/>
          <a:p>
            <a:r>
              <a:rPr lang="en-US" altLang="zh-TW" sz="1000" dirty="0" smtClean="0">
                <a:effectLst>
                  <a:outerShdw blurRad="38100" dist="38100" dir="2700000" algn="tl">
                    <a:srgbClr val="000000">
                      <a:alpha val="43137"/>
                    </a:srgbClr>
                  </a:outerShdw>
                </a:effectLst>
              </a:rPr>
              <a:t>Particular Merit Mention, </a:t>
            </a:r>
          </a:p>
          <a:p>
            <a:r>
              <a:rPr lang="en-US" altLang="zh-TW" sz="1000" dirty="0" smtClean="0">
                <a:effectLst>
                  <a:outerShdw blurRad="38100" dist="38100" dir="2700000" algn="tl">
                    <a:srgbClr val="000000">
                      <a:alpha val="43137"/>
                    </a:srgbClr>
                  </a:outerShdw>
                </a:effectLst>
              </a:rPr>
              <a:t>A monkey entering a Japanese hot spring © </a:t>
            </a:r>
            <a:r>
              <a:rPr lang="en-US" altLang="zh-TW" sz="1000" dirty="0" err="1" smtClean="0">
                <a:effectLst>
                  <a:outerShdw blurRad="38100" dist="38100" dir="2700000" algn="tl">
                    <a:srgbClr val="000000">
                      <a:alpha val="43137"/>
                    </a:srgbClr>
                  </a:outerShdw>
                </a:effectLst>
              </a:rPr>
              <a:t>Kosuke</a:t>
            </a:r>
            <a:r>
              <a:rPr lang="en-US" altLang="zh-TW" sz="1000" dirty="0" smtClean="0">
                <a:effectLst>
                  <a:outerShdw blurRad="38100" dist="38100" dir="2700000" algn="tl">
                    <a:srgbClr val="000000">
                      <a:alpha val="43137"/>
                    </a:srgbClr>
                  </a:outerShdw>
                </a:effectLst>
              </a:rPr>
              <a:t> </a:t>
            </a:r>
            <a:r>
              <a:rPr lang="en-US" altLang="zh-TW" sz="1000" dirty="0" err="1" smtClean="0">
                <a:effectLst>
                  <a:outerShdw blurRad="38100" dist="38100" dir="2700000" algn="tl">
                    <a:srgbClr val="000000">
                      <a:alpha val="43137"/>
                    </a:srgbClr>
                  </a:outerShdw>
                </a:effectLst>
              </a:rPr>
              <a:t>Kitajima</a:t>
            </a:r>
            <a:endParaRPr lang="zh-TW" altLang="en-US" sz="1000" dirty="0">
              <a:effectLst>
                <a:outerShdw blurRad="38100" dist="38100" dir="2700000" algn="tl">
                  <a:srgbClr val="000000">
                    <a:alpha val="43137"/>
                  </a:srgbClr>
                </a:outerShdw>
              </a:effectLst>
            </a:endParaRPr>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30</a:t>
            </a:fld>
            <a:endParaRPr lang="zh-TW" altLang="en-US"/>
          </a:p>
        </p:txBody>
      </p:sp>
    </p:spTree>
    <p:extLst>
      <p:ext uri="{BB962C8B-B14F-4D97-AF65-F5344CB8AC3E}">
        <p14:creationId xmlns:p14="http://schemas.microsoft.com/office/powerpoint/2010/main" val="793636894"/>
      </p:ext>
    </p:extLst>
  </p:cSld>
  <p:clrMapOvr>
    <a:masterClrMapping/>
  </p:clrMapOvr>
  <mc:AlternateContent xmlns:mc="http://schemas.openxmlformats.org/markup-compatibility/2006">
    <mc:Choice xmlns:p14="http://schemas.microsoft.com/office/powerpoint/2010/main" Requires="p14">
      <p:transition spd="slow" p14:dur="1500" advTm="6000">
        <p:split orient="vert"/>
      </p:transition>
    </mc:Choice>
    <mc:Fallback>
      <p:transition spd="slow" advTm="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6386" name="Picture 2" descr="D:\新下載資料\All About Photo Awards 2020\ART-686-1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375" y="0"/>
            <a:ext cx="7715250"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4572000" y="4515966"/>
            <a:ext cx="3316226" cy="400110"/>
          </a:xfrm>
          <a:prstGeom prst="rect">
            <a:avLst/>
          </a:prstGeom>
        </p:spPr>
        <p:txBody>
          <a:bodyPr wrap="square">
            <a:spAutoFit/>
          </a:bodyPr>
          <a:lstStyle/>
          <a:p>
            <a:r>
              <a:rPr lang="en-US" altLang="zh-TW" sz="1000" dirty="0" smtClean="0"/>
              <a:t>Particular Merit Mention</a:t>
            </a:r>
          </a:p>
          <a:p>
            <a:r>
              <a:rPr lang="en-US" altLang="zh-TW" sz="1000" dirty="0" smtClean="0"/>
              <a:t>2020 Women's March, New York City © Margaret McCarthy</a:t>
            </a:r>
            <a:endParaRPr lang="zh-TW" altLang="en-US" sz="1000" dirty="0"/>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31</a:t>
            </a:fld>
            <a:endParaRPr lang="zh-TW" altLang="en-US"/>
          </a:p>
        </p:txBody>
      </p:sp>
    </p:spTree>
    <p:extLst>
      <p:ext uri="{BB962C8B-B14F-4D97-AF65-F5344CB8AC3E}">
        <p14:creationId xmlns:p14="http://schemas.microsoft.com/office/powerpoint/2010/main" val="2852424385"/>
      </p:ext>
    </p:extLst>
  </p:cSld>
  <p:clrMapOvr>
    <a:masterClrMapping/>
  </p:clrMapOvr>
  <mc:AlternateContent xmlns:mc="http://schemas.openxmlformats.org/markup-compatibility/2006">
    <mc:Choice xmlns:p14="http://schemas.microsoft.com/office/powerpoint/2010/main" Requires="p14">
      <p:transition spd="slow" p14:dur="1500" advTm="6000">
        <p:split orient="vert"/>
      </p:transition>
    </mc:Choice>
    <mc:Fallback>
      <p:transition spd="slow" advTm="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6386" name="Picture 2" descr="D:\新下載資料\All About Photo Awards 2020\ART-686-1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375" y="0"/>
            <a:ext cx="7715250"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1187624" y="411510"/>
            <a:ext cx="3168352" cy="400110"/>
          </a:xfrm>
          <a:prstGeom prst="rect">
            <a:avLst/>
          </a:prstGeom>
        </p:spPr>
        <p:txBody>
          <a:bodyPr wrap="square">
            <a:spAutoFit/>
          </a:bodyPr>
          <a:lstStyle/>
          <a:p>
            <a:pPr algn="ctr"/>
            <a:r>
              <a:rPr lang="en-US" altLang="zh-TW" sz="1000" dirty="0" smtClean="0"/>
              <a:t>Memorial for women of color, victims of violence, 2020 Women's March, New York City, 1/2020</a:t>
            </a:r>
            <a:endParaRPr lang="zh-TW" altLang="en-US" sz="1000" dirty="0"/>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32</a:t>
            </a:fld>
            <a:endParaRPr lang="zh-TW" altLang="en-US"/>
          </a:p>
        </p:txBody>
      </p:sp>
    </p:spTree>
    <p:extLst>
      <p:ext uri="{BB962C8B-B14F-4D97-AF65-F5344CB8AC3E}">
        <p14:creationId xmlns:p14="http://schemas.microsoft.com/office/powerpoint/2010/main" val="1586325187"/>
      </p:ext>
    </p:extLst>
  </p:cSld>
  <p:clrMapOvr>
    <a:masterClrMapping/>
  </p:clrMapOvr>
  <mc:AlternateContent xmlns:mc="http://schemas.openxmlformats.org/markup-compatibility/2006">
    <mc:Choice xmlns:p14="http://schemas.microsoft.com/office/powerpoint/2010/main" Requires="p14">
      <p:transition spd="slow" p14:dur="1500" advTm="6000">
        <p:fade/>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7170" name="Picture 2" descr="D:\新下載資料\All About Photo Awards 2020\ART-686-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00250" y="0"/>
            <a:ext cx="5143500"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4712158" y="4515966"/>
            <a:ext cx="2236106" cy="400110"/>
          </a:xfrm>
          <a:prstGeom prst="rect">
            <a:avLst/>
          </a:prstGeom>
        </p:spPr>
        <p:txBody>
          <a:bodyPr wrap="square">
            <a:spAutoFit/>
          </a:bodyPr>
          <a:lstStyle/>
          <a:p>
            <a:r>
              <a:rPr lang="en-US" altLang="zh-TW" sz="1000" dirty="0" smtClean="0"/>
              <a:t>Particular Merit Mention, </a:t>
            </a:r>
          </a:p>
          <a:p>
            <a:r>
              <a:rPr lang="en-US" altLang="zh-TW" sz="1000" dirty="0" smtClean="0"/>
              <a:t>Woman Donkey Parade © Anne Berry</a:t>
            </a:r>
            <a:endParaRPr lang="zh-TW" altLang="en-US" sz="1000" dirty="0"/>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33</a:t>
            </a:fld>
            <a:endParaRPr lang="zh-TW" altLang="en-US"/>
          </a:p>
        </p:txBody>
      </p:sp>
    </p:spTree>
    <p:extLst>
      <p:ext uri="{BB962C8B-B14F-4D97-AF65-F5344CB8AC3E}">
        <p14:creationId xmlns:p14="http://schemas.microsoft.com/office/powerpoint/2010/main" val="1988724848"/>
      </p:ext>
    </p:extLst>
  </p:cSld>
  <p:clrMapOvr>
    <a:masterClrMapping/>
  </p:clrMapOvr>
  <mc:AlternateContent xmlns:mc="http://schemas.openxmlformats.org/markup-compatibility/2006">
    <mc:Choice xmlns:p14="http://schemas.microsoft.com/office/powerpoint/2010/main" Requires="p14">
      <p:transition spd="slow" p14:dur="1500" advTm="6000">
        <p:split orient="vert"/>
      </p:transition>
    </mc:Choice>
    <mc:Fallback>
      <p:transition spd="slow" advTm="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7410" name="Picture 2" descr="D:\新下載資料\All About Photo Awards 2020\ART-686-1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7620" y="0"/>
            <a:ext cx="7508760"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1403648" y="4619912"/>
            <a:ext cx="2164098" cy="400110"/>
          </a:xfrm>
          <a:prstGeom prst="rect">
            <a:avLst/>
          </a:prstGeom>
        </p:spPr>
        <p:txBody>
          <a:bodyPr wrap="square">
            <a:spAutoFit/>
          </a:bodyPr>
          <a:lstStyle/>
          <a:p>
            <a:r>
              <a:rPr lang="en-US" altLang="zh-TW" sz="1000" dirty="0" smtClean="0">
                <a:effectLst>
                  <a:outerShdw blurRad="38100" dist="38100" dir="2700000" algn="tl">
                    <a:srgbClr val="000000">
                      <a:alpha val="43137"/>
                    </a:srgbClr>
                  </a:outerShdw>
                </a:effectLst>
              </a:rPr>
              <a:t>Particular Merit Mention</a:t>
            </a:r>
          </a:p>
          <a:p>
            <a:r>
              <a:rPr lang="en-US" altLang="zh-TW" sz="1000" dirty="0" smtClean="0">
                <a:effectLst>
                  <a:outerShdw blurRad="38100" dist="38100" dir="2700000" algn="tl">
                    <a:srgbClr val="000000">
                      <a:alpha val="43137"/>
                    </a:srgbClr>
                  </a:outerShdw>
                </a:effectLst>
              </a:rPr>
              <a:t>The Lost Swimmer © Elena </a:t>
            </a:r>
            <a:r>
              <a:rPr lang="en-US" altLang="zh-TW" sz="1000" dirty="0" err="1" smtClean="0">
                <a:effectLst>
                  <a:outerShdw blurRad="38100" dist="38100" dir="2700000" algn="tl">
                    <a:srgbClr val="000000">
                      <a:alpha val="43137"/>
                    </a:srgbClr>
                  </a:outerShdw>
                </a:effectLst>
              </a:rPr>
              <a:t>Paraskeva</a:t>
            </a:r>
            <a:endParaRPr lang="zh-TW" altLang="en-US" sz="1000" dirty="0">
              <a:effectLst>
                <a:outerShdw blurRad="38100" dist="38100" dir="2700000" algn="tl">
                  <a:srgbClr val="000000">
                    <a:alpha val="43137"/>
                  </a:srgbClr>
                </a:outerShdw>
              </a:effectLst>
            </a:endParaRPr>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34</a:t>
            </a:fld>
            <a:endParaRPr lang="zh-TW" altLang="en-US"/>
          </a:p>
        </p:txBody>
      </p:sp>
    </p:spTree>
    <p:extLst>
      <p:ext uri="{BB962C8B-B14F-4D97-AF65-F5344CB8AC3E}">
        <p14:creationId xmlns:p14="http://schemas.microsoft.com/office/powerpoint/2010/main" val="4170001598"/>
      </p:ext>
    </p:extLst>
  </p:cSld>
  <p:clrMapOvr>
    <a:masterClrMapping/>
  </p:clrMapOvr>
  <mc:AlternateContent xmlns:mc="http://schemas.openxmlformats.org/markup-compatibility/2006">
    <mc:Choice xmlns:p14="http://schemas.microsoft.com/office/powerpoint/2010/main" Requires="p14">
      <p:transition spd="slow" p14:dur="1500" advTm="6000">
        <p:split orient="vert"/>
      </p:transition>
    </mc:Choice>
    <mc:Fallback>
      <p:transition spd="slow" advTm="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4578" name="Picture 2" descr="D:\新下載資料\All About Photo Awards 2020\ART-686-2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375" y="0"/>
            <a:ext cx="7715250"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1259632" y="4371950"/>
            <a:ext cx="1516026" cy="400110"/>
          </a:xfrm>
          <a:prstGeom prst="rect">
            <a:avLst/>
          </a:prstGeom>
        </p:spPr>
        <p:txBody>
          <a:bodyPr wrap="square">
            <a:spAutoFit/>
          </a:bodyPr>
          <a:lstStyle/>
          <a:p>
            <a:r>
              <a:rPr lang="en-US" altLang="zh-TW" sz="1000" dirty="0" smtClean="0"/>
              <a:t>Particular Merit Mention</a:t>
            </a:r>
          </a:p>
          <a:p>
            <a:r>
              <a:rPr lang="en-US" altLang="zh-TW" sz="1000" dirty="0" smtClean="0"/>
              <a:t>Break away © Tony Law</a:t>
            </a:r>
            <a:endParaRPr lang="zh-TW" altLang="en-US" sz="1000" dirty="0"/>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35</a:t>
            </a:fld>
            <a:endParaRPr lang="zh-TW" altLang="en-US"/>
          </a:p>
        </p:txBody>
      </p:sp>
    </p:spTree>
    <p:extLst>
      <p:ext uri="{BB962C8B-B14F-4D97-AF65-F5344CB8AC3E}">
        <p14:creationId xmlns:p14="http://schemas.microsoft.com/office/powerpoint/2010/main" val="1151919568"/>
      </p:ext>
    </p:extLst>
  </p:cSld>
  <p:clrMapOvr>
    <a:masterClrMapping/>
  </p:clrMapOvr>
  <mc:AlternateContent xmlns:mc="http://schemas.openxmlformats.org/markup-compatibility/2006">
    <mc:Choice xmlns:p14="http://schemas.microsoft.com/office/powerpoint/2010/main" Requires="p14">
      <p:transition spd="slow" p14:dur="1500" advTm="6000">
        <p:split orient="vert"/>
      </p:transition>
    </mc:Choice>
    <mc:Fallback>
      <p:transition spd="slow" advTm="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5602" name="Picture 2" descr="D:\新下載資料\All About Photo Awards 2020\ART-686-2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00250" y="0"/>
            <a:ext cx="5143500"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4572000" y="4371950"/>
            <a:ext cx="2524138" cy="400110"/>
          </a:xfrm>
          <a:prstGeom prst="rect">
            <a:avLst/>
          </a:prstGeom>
        </p:spPr>
        <p:txBody>
          <a:bodyPr wrap="square">
            <a:spAutoFit/>
          </a:bodyPr>
          <a:lstStyle/>
          <a:p>
            <a:r>
              <a:rPr lang="en-US" altLang="zh-TW" sz="1000" dirty="0" smtClean="0"/>
              <a:t>Particular Merit Mention</a:t>
            </a:r>
          </a:p>
          <a:p>
            <a:r>
              <a:rPr lang="en-US" altLang="zh-TW" sz="1000" dirty="0" smtClean="0"/>
              <a:t> Windows Of Our Soul © </a:t>
            </a:r>
            <a:r>
              <a:rPr lang="en-US" altLang="zh-TW" sz="1000" dirty="0" err="1" smtClean="0"/>
              <a:t>Hardijanto</a:t>
            </a:r>
            <a:r>
              <a:rPr lang="en-US" altLang="zh-TW" sz="1000" dirty="0" smtClean="0"/>
              <a:t> </a:t>
            </a:r>
            <a:r>
              <a:rPr lang="en-US" altLang="zh-TW" sz="1000" dirty="0" err="1" smtClean="0"/>
              <a:t>Budiman</a:t>
            </a:r>
            <a:endParaRPr lang="zh-TW" altLang="en-US" sz="1000" dirty="0"/>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36</a:t>
            </a:fld>
            <a:endParaRPr lang="zh-TW" altLang="en-US"/>
          </a:p>
        </p:txBody>
      </p:sp>
    </p:spTree>
    <p:extLst>
      <p:ext uri="{BB962C8B-B14F-4D97-AF65-F5344CB8AC3E}">
        <p14:creationId xmlns:p14="http://schemas.microsoft.com/office/powerpoint/2010/main" val="3651080867"/>
      </p:ext>
    </p:extLst>
  </p:cSld>
  <p:clrMapOvr>
    <a:masterClrMapping/>
  </p:clrMapOvr>
  <mc:AlternateContent xmlns:mc="http://schemas.openxmlformats.org/markup-compatibility/2006">
    <mc:Choice xmlns:p14="http://schemas.microsoft.com/office/powerpoint/2010/main" Requires="p14">
      <p:transition spd="slow" p14:dur="1500" advTm="6000">
        <p:split orient="vert"/>
      </p:transition>
    </mc:Choice>
    <mc:Fallback>
      <p:transition spd="slow" advTm="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5602" name="Picture 2" descr="D:\新下載資料\All About Photo Awards 2020\ART-686-2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00250" y="0"/>
            <a:ext cx="5143500"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2047862" y="770389"/>
            <a:ext cx="2380122" cy="1015663"/>
          </a:xfrm>
          <a:prstGeom prst="rect">
            <a:avLst/>
          </a:prstGeom>
        </p:spPr>
        <p:txBody>
          <a:bodyPr wrap="square">
            <a:spAutoFit/>
          </a:bodyPr>
          <a:lstStyle/>
          <a:p>
            <a:pPr algn="ctr"/>
            <a:r>
              <a:rPr lang="en-US" altLang="zh-TW" sz="1000" dirty="0" smtClean="0"/>
              <a:t>Let there be many windows to your Soul That all the glory of the world may beautify it! I love anything related to Surreal World and This picture represented my actualization about Surreal Art in Photography.</a:t>
            </a:r>
            <a:endParaRPr lang="zh-TW" altLang="en-US" sz="1000" dirty="0"/>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37</a:t>
            </a:fld>
            <a:endParaRPr lang="zh-TW" altLang="en-US"/>
          </a:p>
        </p:txBody>
      </p:sp>
    </p:spTree>
    <p:extLst>
      <p:ext uri="{BB962C8B-B14F-4D97-AF65-F5344CB8AC3E}">
        <p14:creationId xmlns:p14="http://schemas.microsoft.com/office/powerpoint/2010/main" val="3062908820"/>
      </p:ext>
    </p:extLst>
  </p:cSld>
  <p:clrMapOvr>
    <a:masterClrMapping/>
  </p:clrMapOvr>
  <mc:AlternateContent xmlns:mc="http://schemas.openxmlformats.org/markup-compatibility/2006">
    <mc:Choice xmlns:p14="http://schemas.microsoft.com/office/powerpoint/2010/main" Requires="p14">
      <p:transition spd="slow" p14:dur="1500" advTm="14000">
        <p:fade/>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9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9458" name="Picture 2" descr="D:\新下載資料\All About Photo Awards 2020\ART-686-2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0951" y="1"/>
            <a:ext cx="7202099" cy="5143499"/>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5364088" y="4325714"/>
            <a:ext cx="2452130" cy="400110"/>
          </a:xfrm>
          <a:prstGeom prst="rect">
            <a:avLst/>
          </a:prstGeom>
        </p:spPr>
        <p:txBody>
          <a:bodyPr wrap="square">
            <a:spAutoFit/>
          </a:bodyPr>
          <a:lstStyle/>
          <a:p>
            <a:r>
              <a:rPr lang="en-US" altLang="zh-TW" sz="1000" dirty="0" smtClean="0"/>
              <a:t>Particular Merit Mention</a:t>
            </a:r>
          </a:p>
          <a:p>
            <a:r>
              <a:rPr lang="en-US" altLang="zh-TW" sz="1000" dirty="0" smtClean="0"/>
              <a:t>The Wallace’s Flying Frog © Chin Leong </a:t>
            </a:r>
            <a:r>
              <a:rPr lang="en-US" altLang="zh-TW" sz="1000" dirty="0" err="1" smtClean="0"/>
              <a:t>Teo</a:t>
            </a:r>
            <a:endParaRPr lang="en-US" altLang="zh-TW" sz="1000" dirty="0" smtClean="0"/>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38</a:t>
            </a:fld>
            <a:endParaRPr lang="zh-TW" altLang="en-US"/>
          </a:p>
        </p:txBody>
      </p:sp>
    </p:spTree>
    <p:extLst>
      <p:ext uri="{BB962C8B-B14F-4D97-AF65-F5344CB8AC3E}">
        <p14:creationId xmlns:p14="http://schemas.microsoft.com/office/powerpoint/2010/main" val="3406503739"/>
      </p:ext>
    </p:extLst>
  </p:cSld>
  <p:clrMapOvr>
    <a:masterClrMapping/>
  </p:clrMapOvr>
  <mc:AlternateContent xmlns:mc="http://schemas.openxmlformats.org/markup-compatibility/2006">
    <mc:Choice xmlns:p14="http://schemas.microsoft.com/office/powerpoint/2010/main" Requires="p14">
      <p:transition spd="slow" p14:dur="1500" advTm="6000">
        <p:split orient="vert"/>
      </p:transition>
    </mc:Choice>
    <mc:Fallback>
      <p:transition spd="slow" advTm="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6626" name="Picture 2" descr="D:\新下載資料\All About Photo Awards 2020\ART-686-2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375" y="0"/>
            <a:ext cx="7715250"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5580112" y="4227934"/>
            <a:ext cx="2092090" cy="400110"/>
          </a:xfrm>
          <a:prstGeom prst="rect">
            <a:avLst/>
          </a:prstGeom>
        </p:spPr>
        <p:txBody>
          <a:bodyPr wrap="square">
            <a:spAutoFit/>
          </a:bodyPr>
          <a:lstStyle/>
          <a:p>
            <a:r>
              <a:rPr lang="en-US" altLang="zh-TW" sz="1000" dirty="0" smtClean="0"/>
              <a:t>Particular Merit Mention</a:t>
            </a:r>
          </a:p>
          <a:p>
            <a:r>
              <a:rPr lang="en-US" altLang="zh-TW" sz="1000" dirty="0" smtClean="0"/>
              <a:t>The Story Teller © </a:t>
            </a:r>
            <a:r>
              <a:rPr lang="en-US" altLang="zh-TW" sz="1000" dirty="0" err="1" smtClean="0"/>
              <a:t>Donell</a:t>
            </a:r>
            <a:r>
              <a:rPr lang="en-US" altLang="zh-TW" sz="1000" dirty="0" smtClean="0"/>
              <a:t> </a:t>
            </a:r>
            <a:r>
              <a:rPr lang="en-US" altLang="zh-TW" sz="1000" dirty="0" err="1" smtClean="0"/>
              <a:t>Gumiran</a:t>
            </a:r>
            <a:endParaRPr lang="zh-TW" altLang="en-US" sz="1000" dirty="0"/>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39</a:t>
            </a:fld>
            <a:endParaRPr lang="zh-TW" altLang="en-US"/>
          </a:p>
        </p:txBody>
      </p:sp>
    </p:spTree>
    <p:extLst>
      <p:ext uri="{BB962C8B-B14F-4D97-AF65-F5344CB8AC3E}">
        <p14:creationId xmlns:p14="http://schemas.microsoft.com/office/powerpoint/2010/main" val="595701117"/>
      </p:ext>
    </p:extLst>
  </p:cSld>
  <p:clrMapOvr>
    <a:masterClrMapping/>
  </p:clrMapOvr>
  <mc:AlternateContent xmlns:mc="http://schemas.openxmlformats.org/markup-compatibility/2006">
    <mc:Choice xmlns:p14="http://schemas.microsoft.com/office/powerpoint/2010/main" Requires="p14">
      <p:transition spd="slow" p14:dur="1500" advTm="6000">
        <p:split orient="vert"/>
      </p:transition>
    </mc:Choice>
    <mc:Fallback>
      <p:transition spd="slow" advTm="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8674" name="Picture 2" descr="D:\新下載資料\All About Photo Awards 2020\ART-686-2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0"/>
            <a:ext cx="7620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1259632" y="4533084"/>
            <a:ext cx="2020082" cy="400110"/>
          </a:xfrm>
          <a:prstGeom prst="rect">
            <a:avLst/>
          </a:prstGeom>
        </p:spPr>
        <p:txBody>
          <a:bodyPr wrap="square">
            <a:spAutoFit/>
          </a:bodyPr>
          <a:lstStyle/>
          <a:p>
            <a:r>
              <a:rPr lang="en-US" altLang="zh-TW" sz="1000" dirty="0" smtClean="0"/>
              <a:t>Particular Merit Mention</a:t>
            </a:r>
          </a:p>
          <a:p>
            <a:r>
              <a:rPr lang="en-US" altLang="zh-TW" sz="1000" dirty="0" smtClean="0"/>
              <a:t>Step by Step © Mustafa </a:t>
            </a:r>
            <a:r>
              <a:rPr lang="en-US" altLang="zh-TW" sz="1000" dirty="0" err="1" smtClean="0"/>
              <a:t>AbdulHadi</a:t>
            </a:r>
            <a:endParaRPr lang="zh-TW" altLang="en-US" sz="1000" dirty="0"/>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40</a:t>
            </a:fld>
            <a:endParaRPr lang="zh-TW" altLang="en-US"/>
          </a:p>
        </p:txBody>
      </p:sp>
    </p:spTree>
    <p:extLst>
      <p:ext uri="{BB962C8B-B14F-4D97-AF65-F5344CB8AC3E}">
        <p14:creationId xmlns:p14="http://schemas.microsoft.com/office/powerpoint/2010/main" val="1794442113"/>
      </p:ext>
    </p:extLst>
  </p:cSld>
  <p:clrMapOvr>
    <a:masterClrMapping/>
  </p:clrMapOvr>
  <mc:AlternateContent xmlns:mc="http://schemas.openxmlformats.org/markup-compatibility/2006">
    <mc:Choice xmlns:p14="http://schemas.microsoft.com/office/powerpoint/2010/main" Requires="p14">
      <p:transition spd="slow" p14:dur="1500" advTm="6000">
        <p:split orient="vert"/>
      </p:transition>
    </mc:Choice>
    <mc:Fallback>
      <p:transition spd="slow" advTm="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8674" name="Picture 2" descr="D:\新下載資料\All About Photo Awards 2020\ART-686-2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0"/>
            <a:ext cx="7620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3779912" y="2499742"/>
            <a:ext cx="4392488" cy="1169551"/>
          </a:xfrm>
          <a:prstGeom prst="rect">
            <a:avLst/>
          </a:prstGeom>
        </p:spPr>
        <p:txBody>
          <a:bodyPr wrap="square">
            <a:spAutoFit/>
          </a:bodyPr>
          <a:lstStyle/>
          <a:p>
            <a:pPr algn="ctr"/>
            <a:r>
              <a:rPr lang="en-US" altLang="zh-TW" sz="1000" dirty="0" smtClean="0"/>
              <a:t>Impression Lijiang is a cultural show which demonstrating the traditions and lifestyle of local </a:t>
            </a:r>
            <a:r>
              <a:rPr lang="en-US" altLang="zh-TW" sz="1000" dirty="0" err="1" smtClean="0"/>
              <a:t>Naxi</a:t>
            </a:r>
            <a:r>
              <a:rPr lang="en-US" altLang="zh-TW" sz="1000" dirty="0" smtClean="0"/>
              <a:t>, Yi and Bai ethnics of the area. It is the second outdoor production of famous film director, Zhang </a:t>
            </a:r>
            <a:r>
              <a:rPr lang="en-US" altLang="zh-TW" sz="1000" dirty="0" err="1" smtClean="0"/>
              <a:t>Yimou</a:t>
            </a:r>
            <a:r>
              <a:rPr lang="en-US" altLang="zh-TW" sz="1000" dirty="0" smtClean="0"/>
              <a:t> which debuts an open-air performance at the foot of Yulong </a:t>
            </a:r>
            <a:r>
              <a:rPr lang="en-US" altLang="zh-TW" sz="1000" dirty="0" err="1" smtClean="0"/>
              <a:t>Xueshan</a:t>
            </a:r>
            <a:r>
              <a:rPr lang="en-US" altLang="zh-TW" sz="1000" dirty="0" smtClean="0"/>
              <a:t> (Jade Dragon Snow Mountain) about 3500 metes above sea level. The performance stage is specially designed to showcase the mountain as the best backdrop of the show. More than 500 local people from ten ethnic groups</a:t>
            </a:r>
            <a:endParaRPr lang="zh-TW" altLang="en-US" sz="1000" dirty="0"/>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41</a:t>
            </a:fld>
            <a:endParaRPr lang="zh-TW" altLang="en-US"/>
          </a:p>
        </p:txBody>
      </p:sp>
    </p:spTree>
    <p:extLst>
      <p:ext uri="{BB962C8B-B14F-4D97-AF65-F5344CB8AC3E}">
        <p14:creationId xmlns:p14="http://schemas.microsoft.com/office/powerpoint/2010/main" val="2038197170"/>
      </p:ext>
    </p:extLst>
  </p:cSld>
  <p:clrMapOvr>
    <a:masterClrMapping/>
  </p:clrMapOvr>
  <mc:AlternateContent xmlns:mc="http://schemas.openxmlformats.org/markup-compatibility/2006">
    <mc:Choice xmlns:p14="http://schemas.microsoft.com/office/powerpoint/2010/main" Requires="p14">
      <p:transition spd="slow" p14:dur="1500" advTm="15000">
        <p:fade/>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0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7650" name="Picture 2" descr="D:\新下載資料\All About Photo Awards 2020\ART-686-2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00250" y="0"/>
            <a:ext cx="5143500"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4712158" y="4515966"/>
            <a:ext cx="2236106" cy="400110"/>
          </a:xfrm>
          <a:prstGeom prst="rect">
            <a:avLst/>
          </a:prstGeom>
        </p:spPr>
        <p:txBody>
          <a:bodyPr wrap="square">
            <a:spAutoFit/>
          </a:bodyPr>
          <a:lstStyle/>
          <a:p>
            <a:r>
              <a:rPr lang="en-US" altLang="zh-TW" sz="1000" dirty="0" smtClean="0"/>
              <a:t>Particular Merit Mention</a:t>
            </a:r>
          </a:p>
          <a:p>
            <a:r>
              <a:rPr lang="en-US" altLang="zh-TW" sz="1000" dirty="0" smtClean="0"/>
              <a:t>Reflection: Departed © Brooke </a:t>
            </a:r>
            <a:r>
              <a:rPr lang="en-US" altLang="zh-TW" sz="1000" dirty="0" err="1" smtClean="0"/>
              <a:t>Shaden</a:t>
            </a:r>
            <a:endParaRPr lang="zh-TW" altLang="en-US" sz="1000" dirty="0"/>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42</a:t>
            </a:fld>
            <a:endParaRPr lang="zh-TW" altLang="en-US"/>
          </a:p>
        </p:txBody>
      </p:sp>
    </p:spTree>
    <p:extLst>
      <p:ext uri="{BB962C8B-B14F-4D97-AF65-F5344CB8AC3E}">
        <p14:creationId xmlns:p14="http://schemas.microsoft.com/office/powerpoint/2010/main" val="2108075074"/>
      </p:ext>
    </p:extLst>
  </p:cSld>
  <p:clrMapOvr>
    <a:masterClrMapping/>
  </p:clrMapOvr>
  <mc:AlternateContent xmlns:mc="http://schemas.openxmlformats.org/markup-compatibility/2006">
    <mc:Choice xmlns:p14="http://schemas.microsoft.com/office/powerpoint/2010/main" Requires="p14">
      <p:transition spd="slow" p14:dur="1500" advTm="6000">
        <p:split orient="vert"/>
      </p:transition>
    </mc:Choice>
    <mc:Fallback>
      <p:transition spd="slow" advTm="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7650" name="Picture 2" descr="D:\新下載資料\All About Photo Awards 2020\ART-686-2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00250" y="0"/>
            <a:ext cx="5143500"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4572000" y="3219822"/>
            <a:ext cx="2520280" cy="861774"/>
          </a:xfrm>
          <a:prstGeom prst="rect">
            <a:avLst/>
          </a:prstGeom>
        </p:spPr>
        <p:txBody>
          <a:bodyPr wrap="square">
            <a:spAutoFit/>
          </a:bodyPr>
          <a:lstStyle/>
          <a:p>
            <a:pPr algn="ctr"/>
            <a:r>
              <a:rPr lang="en-US" altLang="zh-TW" sz="1000" dirty="0" smtClean="0"/>
              <a:t>The frame is a symbol for our frame of reference, the way we frame ourselves, and inaccuracy of depiction. Here she climbs through the frame only to disappear through the other side.</a:t>
            </a:r>
            <a:endParaRPr lang="zh-TW" altLang="en-US" sz="1000" dirty="0"/>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43</a:t>
            </a:fld>
            <a:endParaRPr lang="zh-TW" altLang="en-US"/>
          </a:p>
        </p:txBody>
      </p:sp>
    </p:spTree>
    <p:extLst>
      <p:ext uri="{BB962C8B-B14F-4D97-AF65-F5344CB8AC3E}">
        <p14:creationId xmlns:p14="http://schemas.microsoft.com/office/powerpoint/2010/main" val="282193176"/>
      </p:ext>
    </p:extLst>
  </p:cSld>
  <p:clrMapOvr>
    <a:masterClrMapping/>
  </p:clrMapOvr>
  <mc:AlternateContent xmlns:mc="http://schemas.openxmlformats.org/markup-compatibility/2006">
    <mc:Choice xmlns:p14="http://schemas.microsoft.com/office/powerpoint/2010/main" Requires="p14">
      <p:transition spd="slow" p14:dur="1500" advTm="12000">
        <p:fad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7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8434" name="Picture 2" descr="D:\新下載資料\All About Photo Awards 2020\ART-686-19.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61373" y="-1"/>
            <a:ext cx="3430907" cy="5143501"/>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1569283" y="4227934"/>
            <a:ext cx="2092090" cy="400110"/>
          </a:xfrm>
          <a:prstGeom prst="rect">
            <a:avLst/>
          </a:prstGeom>
        </p:spPr>
        <p:txBody>
          <a:bodyPr wrap="square">
            <a:spAutoFit/>
          </a:bodyPr>
          <a:lstStyle/>
          <a:p>
            <a:r>
              <a:rPr lang="en-US" altLang="zh-TW" sz="1000" dirty="0" smtClean="0"/>
              <a:t>Particular Merit Mention</a:t>
            </a:r>
          </a:p>
          <a:p>
            <a:r>
              <a:rPr lang="en-US" altLang="zh-TW" sz="1000" dirty="0" smtClean="0"/>
              <a:t>Portrait of Lorca © </a:t>
            </a:r>
            <a:r>
              <a:rPr lang="en-US" altLang="zh-TW" sz="1000" dirty="0" err="1" smtClean="0"/>
              <a:t>Peyman</a:t>
            </a:r>
            <a:r>
              <a:rPr lang="en-US" altLang="zh-TW" sz="1000" dirty="0" smtClean="0"/>
              <a:t> </a:t>
            </a:r>
            <a:r>
              <a:rPr lang="en-US" altLang="zh-TW" sz="1000" dirty="0" err="1" smtClean="0"/>
              <a:t>Naderi</a:t>
            </a:r>
            <a:endParaRPr lang="zh-TW" altLang="en-US" sz="1000" dirty="0"/>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44</a:t>
            </a:fld>
            <a:endParaRPr lang="zh-TW" altLang="en-US"/>
          </a:p>
        </p:txBody>
      </p:sp>
    </p:spTree>
    <p:extLst>
      <p:ext uri="{BB962C8B-B14F-4D97-AF65-F5344CB8AC3E}">
        <p14:creationId xmlns:p14="http://schemas.microsoft.com/office/powerpoint/2010/main" val="4044869986"/>
      </p:ext>
    </p:extLst>
  </p:cSld>
  <p:clrMapOvr>
    <a:masterClrMapping/>
  </p:clrMapOvr>
  <mc:AlternateContent xmlns:mc="http://schemas.openxmlformats.org/markup-compatibility/2006">
    <mc:Choice xmlns:p14="http://schemas.microsoft.com/office/powerpoint/2010/main" Requires="p14">
      <p:transition spd="slow" p14:dur="1500" advTm="6000">
        <p:split orient="vert"/>
      </p:transition>
    </mc:Choice>
    <mc:Fallback>
      <p:transition spd="slow" advTm="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8434" name="Picture 2" descr="D:\新下載資料\All About Photo Awards 2020\ART-686-19.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61373" y="-1"/>
            <a:ext cx="3430907" cy="5143501"/>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683568" y="2135053"/>
            <a:ext cx="2952328" cy="1477328"/>
          </a:xfrm>
          <a:prstGeom prst="rect">
            <a:avLst/>
          </a:prstGeom>
        </p:spPr>
        <p:txBody>
          <a:bodyPr wrap="square">
            <a:spAutoFit/>
          </a:bodyPr>
          <a:lstStyle/>
          <a:p>
            <a:pPr algn="ctr"/>
            <a:r>
              <a:rPr lang="en-US" altLang="zh-TW" sz="1000" dirty="0" smtClean="0"/>
              <a:t>It is the story of a girl who lived through a period of history but was never seen, and though she was a very artistic, she always hid herself from others until one day her identity was revealed. She was still trying to keep his identity a secret until she was satisfied to register herself in history. This girl's name is Lorca, and I have been trying to portray her face with the story she has in my mind so that the whole world can touch her feelings.</a:t>
            </a:r>
            <a:endParaRPr lang="zh-TW" altLang="en-US" sz="1000" dirty="0"/>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45</a:t>
            </a:fld>
            <a:endParaRPr lang="zh-TW" altLang="en-US"/>
          </a:p>
        </p:txBody>
      </p:sp>
    </p:spTree>
    <p:extLst>
      <p:ext uri="{BB962C8B-B14F-4D97-AF65-F5344CB8AC3E}">
        <p14:creationId xmlns:p14="http://schemas.microsoft.com/office/powerpoint/2010/main" val="1169726879"/>
      </p:ext>
    </p:extLst>
  </p:cSld>
  <p:clrMapOvr>
    <a:masterClrMapping/>
  </p:clrMapOvr>
  <mc:AlternateContent xmlns:mc="http://schemas.openxmlformats.org/markup-compatibility/2006">
    <mc:Choice xmlns:p14="http://schemas.microsoft.com/office/powerpoint/2010/main" Requires="p14">
      <p:transition spd="slow" p14:dur="1500" advTm="20000">
        <p:fade/>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3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2770" name="Picture 2" descr="D:\新下載資料\All About Photo Awards 2020\ART-686-3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0"/>
            <a:ext cx="6858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5004048" y="4162023"/>
            <a:ext cx="2376264" cy="400110"/>
          </a:xfrm>
          <a:prstGeom prst="rect">
            <a:avLst/>
          </a:prstGeom>
        </p:spPr>
        <p:txBody>
          <a:bodyPr wrap="square">
            <a:spAutoFit/>
          </a:bodyPr>
          <a:lstStyle/>
          <a:p>
            <a:r>
              <a:rPr lang="en-US" altLang="zh-TW" sz="1000" b="1" dirty="0" smtClean="0">
                <a:effectLst>
                  <a:outerShdw blurRad="38100" dist="38100" dir="2700000" algn="tl">
                    <a:srgbClr val="000000">
                      <a:alpha val="43137"/>
                    </a:srgbClr>
                  </a:outerShdw>
                </a:effectLst>
              </a:rPr>
              <a:t>Particular Merit Mention</a:t>
            </a:r>
          </a:p>
          <a:p>
            <a:r>
              <a:rPr lang="en-US" altLang="zh-TW" sz="1000" b="1" dirty="0" smtClean="0">
                <a:effectLst>
                  <a:outerShdw blurRad="38100" dist="38100" dir="2700000" algn="tl">
                    <a:srgbClr val="000000">
                      <a:alpha val="43137"/>
                    </a:srgbClr>
                  </a:outerShdw>
                </a:effectLst>
              </a:rPr>
              <a:t>Untitled - Cemetery © Tomas </a:t>
            </a:r>
            <a:r>
              <a:rPr lang="en-US" altLang="zh-TW" sz="1000" b="1" dirty="0" err="1" smtClean="0">
                <a:effectLst>
                  <a:outerShdw blurRad="38100" dist="38100" dir="2700000" algn="tl">
                    <a:srgbClr val="000000">
                      <a:alpha val="43137"/>
                    </a:srgbClr>
                  </a:outerShdw>
                </a:effectLst>
              </a:rPr>
              <a:t>Neuwirth</a:t>
            </a:r>
            <a:endParaRPr lang="zh-TW" altLang="en-US" sz="1000" b="1" dirty="0">
              <a:effectLst>
                <a:outerShdw blurRad="38100" dist="38100" dir="2700000" algn="tl">
                  <a:srgbClr val="000000">
                    <a:alpha val="43137"/>
                  </a:srgbClr>
                </a:outerShdw>
              </a:effectLst>
            </a:endParaRPr>
          </a:p>
        </p:txBody>
      </p:sp>
      <p:sp>
        <p:nvSpPr>
          <p:cNvPr id="4" name="矩形 3"/>
          <p:cNvSpPr/>
          <p:nvPr/>
        </p:nvSpPr>
        <p:spPr>
          <a:xfrm>
            <a:off x="3923928" y="4587974"/>
            <a:ext cx="3384376" cy="400110"/>
          </a:xfrm>
          <a:prstGeom prst="rect">
            <a:avLst/>
          </a:prstGeom>
        </p:spPr>
        <p:txBody>
          <a:bodyPr wrap="square">
            <a:spAutoFit/>
          </a:bodyPr>
          <a:lstStyle/>
          <a:p>
            <a:pPr algn="ctr"/>
            <a:r>
              <a:rPr lang="en-US" altLang="zh-TW" sz="1000" b="1" dirty="0" smtClean="0">
                <a:effectLst>
                  <a:outerShdw blurRad="38100" dist="38100" dir="2700000" algn="tl">
                    <a:srgbClr val="000000">
                      <a:alpha val="43137"/>
                    </a:srgbClr>
                  </a:outerShdw>
                </a:effectLst>
              </a:rPr>
              <a:t>Small cemetery in winter outside of a village named </a:t>
            </a:r>
            <a:r>
              <a:rPr lang="en-US" altLang="zh-TW" sz="1000" b="1" dirty="0" err="1" smtClean="0">
                <a:effectLst>
                  <a:outerShdw blurRad="38100" dist="38100" dir="2700000" algn="tl">
                    <a:srgbClr val="000000">
                      <a:alpha val="43137"/>
                    </a:srgbClr>
                  </a:outerShdw>
                </a:effectLst>
              </a:rPr>
              <a:t>Rejvíz</a:t>
            </a:r>
            <a:r>
              <a:rPr lang="en-US" altLang="zh-TW" sz="1000" b="1" dirty="0" smtClean="0">
                <a:effectLst>
                  <a:outerShdw blurRad="38100" dist="38100" dir="2700000" algn="tl">
                    <a:srgbClr val="000000">
                      <a:alpha val="43137"/>
                    </a:srgbClr>
                  </a:outerShdw>
                </a:effectLst>
              </a:rPr>
              <a:t> in </a:t>
            </a:r>
            <a:r>
              <a:rPr lang="en-US" altLang="zh-TW" sz="1000" b="1" dirty="0" err="1" smtClean="0">
                <a:effectLst>
                  <a:outerShdw blurRad="38100" dist="38100" dir="2700000" algn="tl">
                    <a:srgbClr val="000000">
                      <a:alpha val="43137"/>
                    </a:srgbClr>
                  </a:outerShdw>
                </a:effectLst>
              </a:rPr>
              <a:t>Jeseníky</a:t>
            </a:r>
            <a:r>
              <a:rPr lang="en-US" altLang="zh-TW" sz="1000" b="1" dirty="0" smtClean="0">
                <a:effectLst>
                  <a:outerShdw blurRad="38100" dist="38100" dir="2700000" algn="tl">
                    <a:srgbClr val="000000">
                      <a:alpha val="43137"/>
                    </a:srgbClr>
                  </a:outerShdw>
                </a:effectLst>
              </a:rPr>
              <a:t> Mountains, Czech Republic.</a:t>
            </a:r>
            <a:endParaRPr lang="zh-TW" altLang="en-US" sz="1000" b="1" dirty="0">
              <a:effectLst>
                <a:outerShdw blurRad="38100" dist="38100" dir="2700000" algn="tl">
                  <a:srgbClr val="000000">
                    <a:alpha val="43137"/>
                  </a:srgbClr>
                </a:outerShdw>
              </a:effectLst>
            </a:endParaRPr>
          </a:p>
        </p:txBody>
      </p:sp>
      <p:sp>
        <p:nvSpPr>
          <p:cNvPr id="6" name="投影片編號版面配置區 5"/>
          <p:cNvSpPr>
            <a:spLocks noGrp="1"/>
          </p:cNvSpPr>
          <p:nvPr>
            <p:ph type="sldNum" sz="quarter" idx="12"/>
          </p:nvPr>
        </p:nvSpPr>
        <p:spPr/>
        <p:txBody>
          <a:bodyPr/>
          <a:lstStyle/>
          <a:p>
            <a:fld id="{03C43348-B2C4-42A1-93D6-361206910C32}" type="slidenum">
              <a:rPr lang="zh-TW" altLang="en-US" smtClean="0"/>
              <a:t>46</a:t>
            </a:fld>
            <a:endParaRPr lang="zh-TW" altLang="en-US"/>
          </a:p>
        </p:txBody>
      </p:sp>
    </p:spTree>
    <p:extLst>
      <p:ext uri="{BB962C8B-B14F-4D97-AF65-F5344CB8AC3E}">
        <p14:creationId xmlns:p14="http://schemas.microsoft.com/office/powerpoint/2010/main" val="3741202209"/>
      </p:ext>
    </p:extLst>
  </p:cSld>
  <p:clrMapOvr>
    <a:masterClrMapping/>
  </p:clrMapOvr>
  <mc:AlternateContent xmlns:mc="http://schemas.openxmlformats.org/markup-compatibility/2006">
    <mc:Choice xmlns:p14="http://schemas.microsoft.com/office/powerpoint/2010/main" Requires="p14">
      <p:transition spd="slow" p14:dur="1500" advTm="12000">
        <p:split orient="vert"/>
      </p:transition>
    </mc:Choice>
    <mc:Fallback>
      <p:transition spd="slow" advTm="1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par>
                          <p:cTn id="8" fill="hold">
                            <p:stCondLst>
                              <p:cond delay="2000"/>
                            </p:stCondLst>
                            <p:childTnLst>
                              <p:par>
                                <p:cTn id="9" presetID="22" presetClass="entr" presetSubtype="1"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up)">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dirty="0"/>
          </a:p>
        </p:txBody>
      </p:sp>
      <p:pic>
        <p:nvPicPr>
          <p:cNvPr id="20482" name="Picture 2" descr="D:\新下載資料\All About Photo Awards 2020\ART-686-2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31056" y="0"/>
            <a:ext cx="3881887"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747842" y="3939902"/>
            <a:ext cx="2380122" cy="400110"/>
          </a:xfrm>
          <a:prstGeom prst="rect">
            <a:avLst/>
          </a:prstGeom>
        </p:spPr>
        <p:txBody>
          <a:bodyPr wrap="square">
            <a:spAutoFit/>
          </a:bodyPr>
          <a:lstStyle/>
          <a:p>
            <a:r>
              <a:rPr lang="en-US" altLang="zh-TW" sz="1000" dirty="0" smtClean="0"/>
              <a:t>Particular Merit Mention</a:t>
            </a:r>
          </a:p>
          <a:p>
            <a:r>
              <a:rPr lang="en-US" altLang="zh-TW" sz="1000" dirty="0" smtClean="0"/>
              <a:t>Waterlilies harvesting © </a:t>
            </a:r>
            <a:r>
              <a:rPr lang="en-US" altLang="zh-TW" sz="1000" dirty="0" err="1" smtClean="0"/>
              <a:t>Trung</a:t>
            </a:r>
            <a:r>
              <a:rPr lang="en-US" altLang="zh-TW" sz="1000" dirty="0" smtClean="0"/>
              <a:t> Pham </a:t>
            </a:r>
            <a:r>
              <a:rPr lang="en-US" altLang="zh-TW" sz="1000" dirty="0" err="1" smtClean="0"/>
              <a:t>Huy</a:t>
            </a:r>
            <a:endParaRPr lang="zh-TW" altLang="en-US" sz="1000" dirty="0"/>
          </a:p>
        </p:txBody>
      </p:sp>
      <p:sp>
        <p:nvSpPr>
          <p:cNvPr id="4" name="矩形 3"/>
          <p:cNvSpPr/>
          <p:nvPr/>
        </p:nvSpPr>
        <p:spPr>
          <a:xfrm>
            <a:off x="733904" y="4443958"/>
            <a:ext cx="2947752" cy="553998"/>
          </a:xfrm>
          <a:prstGeom prst="rect">
            <a:avLst/>
          </a:prstGeom>
        </p:spPr>
        <p:txBody>
          <a:bodyPr wrap="square">
            <a:spAutoFit/>
          </a:bodyPr>
          <a:lstStyle/>
          <a:p>
            <a:pPr algn="ctr"/>
            <a:r>
              <a:rPr lang="en-US" altLang="zh-TW" sz="1000" dirty="0" smtClean="0"/>
              <a:t>Farmers are washing waterlilies and packing before sending off to market in Mekong delta, Vietnam, in flood season.</a:t>
            </a:r>
            <a:endParaRPr lang="zh-TW" altLang="en-US" sz="1000" dirty="0"/>
          </a:p>
        </p:txBody>
      </p:sp>
      <p:sp>
        <p:nvSpPr>
          <p:cNvPr id="6" name="投影片編號版面配置區 5"/>
          <p:cNvSpPr>
            <a:spLocks noGrp="1"/>
          </p:cNvSpPr>
          <p:nvPr>
            <p:ph type="sldNum" sz="quarter" idx="12"/>
          </p:nvPr>
        </p:nvSpPr>
        <p:spPr/>
        <p:txBody>
          <a:bodyPr/>
          <a:lstStyle/>
          <a:p>
            <a:fld id="{03C43348-B2C4-42A1-93D6-361206910C32}" type="slidenum">
              <a:rPr lang="zh-TW" altLang="en-US" smtClean="0"/>
              <a:t>47</a:t>
            </a:fld>
            <a:endParaRPr lang="zh-TW" altLang="en-US"/>
          </a:p>
        </p:txBody>
      </p:sp>
    </p:spTree>
    <p:extLst>
      <p:ext uri="{BB962C8B-B14F-4D97-AF65-F5344CB8AC3E}">
        <p14:creationId xmlns:p14="http://schemas.microsoft.com/office/powerpoint/2010/main" val="2423755256"/>
      </p:ext>
    </p:extLst>
  </p:cSld>
  <p:clrMapOvr>
    <a:masterClrMapping/>
  </p:clrMapOvr>
  <mc:AlternateContent xmlns:mc="http://schemas.openxmlformats.org/markup-compatibility/2006">
    <mc:Choice xmlns:p14="http://schemas.microsoft.com/office/powerpoint/2010/main" Requires="p14">
      <p:transition spd="slow" p14:dur="1500" advTm="14000">
        <p:split orient="vert"/>
      </p:transition>
    </mc:Choice>
    <mc:Fallback>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par>
                          <p:cTn id="8" fill="hold">
                            <p:stCondLst>
                              <p:cond delay="2000"/>
                            </p:stCondLst>
                            <p:childTnLst>
                              <p:par>
                                <p:cTn id="9" presetID="22" presetClass="entr" presetSubtype="1"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up)">
                                      <p:cBhvr>
                                        <p:cTn id="11" dur="4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1506" name="Picture 2" descr="D:\新下載資料\All About Photo Awards 2020\ART-686-2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56546" y="-1"/>
            <a:ext cx="3430907" cy="5143501"/>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6284231" y="4227934"/>
            <a:ext cx="1575753" cy="400110"/>
          </a:xfrm>
          <a:prstGeom prst="rect">
            <a:avLst/>
          </a:prstGeom>
        </p:spPr>
        <p:txBody>
          <a:bodyPr wrap="square">
            <a:spAutoFit/>
          </a:bodyPr>
          <a:lstStyle/>
          <a:p>
            <a:r>
              <a:rPr lang="en-US" altLang="zh-TW" sz="1000" dirty="0" smtClean="0"/>
              <a:t>Particular Merit Mention</a:t>
            </a:r>
          </a:p>
          <a:p>
            <a:r>
              <a:rPr lang="en-US" altLang="zh-TW" sz="1000" dirty="0" smtClean="0"/>
              <a:t>The Now © </a:t>
            </a:r>
            <a:r>
              <a:rPr lang="en-US" altLang="zh-TW" sz="1000" dirty="0" err="1" smtClean="0"/>
              <a:t>Kohei</a:t>
            </a:r>
            <a:r>
              <a:rPr lang="en-US" altLang="zh-TW" sz="1000" dirty="0" smtClean="0"/>
              <a:t> Ueno</a:t>
            </a:r>
            <a:endParaRPr lang="zh-TW" altLang="en-US" sz="1000" dirty="0"/>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48</a:t>
            </a:fld>
            <a:endParaRPr lang="zh-TW" altLang="en-US"/>
          </a:p>
        </p:txBody>
      </p:sp>
    </p:spTree>
    <p:extLst>
      <p:ext uri="{BB962C8B-B14F-4D97-AF65-F5344CB8AC3E}">
        <p14:creationId xmlns:p14="http://schemas.microsoft.com/office/powerpoint/2010/main" val="3115120805"/>
      </p:ext>
    </p:extLst>
  </p:cSld>
  <p:clrMapOvr>
    <a:masterClrMapping/>
  </p:clrMapOvr>
  <mc:AlternateContent xmlns:mc="http://schemas.openxmlformats.org/markup-compatibility/2006">
    <mc:Choice xmlns:p14="http://schemas.microsoft.com/office/powerpoint/2010/main" Requires="p14">
      <p:transition spd="slow" p14:dur="1500" advTm="6000">
        <p:split orient="vert"/>
      </p:transition>
    </mc:Choice>
    <mc:Fallback>
      <p:transition spd="slow" advTm="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dirty="0"/>
          </a:p>
        </p:txBody>
      </p:sp>
      <p:pic>
        <p:nvPicPr>
          <p:cNvPr id="21506" name="Picture 2" descr="D:\新下載資料\All About Photo Awards 2020\ART-686-2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56546" y="-1"/>
            <a:ext cx="3430907" cy="5143501"/>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6287452" y="1851670"/>
            <a:ext cx="2752265" cy="1631216"/>
          </a:xfrm>
          <a:prstGeom prst="rect">
            <a:avLst/>
          </a:prstGeom>
        </p:spPr>
        <p:txBody>
          <a:bodyPr wrap="square">
            <a:spAutoFit/>
          </a:bodyPr>
          <a:lstStyle/>
          <a:p>
            <a:pPr algn="ctr"/>
            <a:r>
              <a:rPr lang="en-US" altLang="zh-TW" sz="1000" dirty="0" smtClean="0"/>
              <a:t>They say 90% of freediving is mental. The brain consumes a lot of oxygen in the body especially when processing visuals. Diving without masks helps a </a:t>
            </a:r>
            <a:r>
              <a:rPr lang="en-US" altLang="zh-TW" sz="1000" dirty="0" err="1" smtClean="0"/>
              <a:t>freediver</a:t>
            </a:r>
            <a:r>
              <a:rPr lang="en-US" altLang="zh-TW" sz="1000" dirty="0" smtClean="0"/>
              <a:t> not having to waste air to </a:t>
            </a:r>
            <a:r>
              <a:rPr lang="en-US" altLang="zh-TW" sz="1000" dirty="0" err="1" smtClean="0"/>
              <a:t>equalise</a:t>
            </a:r>
            <a:r>
              <a:rPr lang="en-US" altLang="zh-TW" sz="1000" dirty="0" smtClean="0"/>
              <a:t> their masks, but also as a way to remove any visual distractions that may deter him from the present. Here is a South African </a:t>
            </a:r>
            <a:r>
              <a:rPr lang="en-US" altLang="zh-TW" sz="1000" dirty="0" err="1" smtClean="0"/>
              <a:t>freediver</a:t>
            </a:r>
            <a:r>
              <a:rPr lang="en-US" altLang="zh-TW" sz="1000" dirty="0" smtClean="0"/>
              <a:t> diving to depth of 64m for the National Record, taken at the AAS Freediving Depth Championships in 2019.</a:t>
            </a:r>
            <a:endParaRPr lang="zh-TW" altLang="en-US" sz="1000" dirty="0"/>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49</a:t>
            </a:fld>
            <a:endParaRPr lang="zh-TW" altLang="en-US"/>
          </a:p>
        </p:txBody>
      </p:sp>
    </p:spTree>
    <p:extLst>
      <p:ext uri="{BB962C8B-B14F-4D97-AF65-F5344CB8AC3E}">
        <p14:creationId xmlns:p14="http://schemas.microsoft.com/office/powerpoint/2010/main" val="2924218782"/>
      </p:ext>
    </p:extLst>
  </p:cSld>
  <p:clrMapOvr>
    <a:masterClrMapping/>
  </p:clrMapOvr>
  <mc:AlternateContent xmlns:mc="http://schemas.openxmlformats.org/markup-compatibility/2006">
    <mc:Choice xmlns:p14="http://schemas.microsoft.com/office/powerpoint/2010/main" Requires="p14">
      <p:transition spd="slow" p14:dur="1500" advTm="21000">
        <p:fade/>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2530" name="Picture 2" descr="D:\新下載資料\All About Photo Awards 2020\ART-686-23.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22686" y="0"/>
            <a:ext cx="3857626"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2031803" y="4155926"/>
            <a:ext cx="1512168" cy="400110"/>
          </a:xfrm>
          <a:prstGeom prst="rect">
            <a:avLst/>
          </a:prstGeom>
        </p:spPr>
        <p:txBody>
          <a:bodyPr wrap="square">
            <a:spAutoFit/>
          </a:bodyPr>
          <a:lstStyle/>
          <a:p>
            <a:r>
              <a:rPr lang="en-US" altLang="zh-TW" sz="1000" dirty="0" smtClean="0"/>
              <a:t>Particular Merit Mention</a:t>
            </a:r>
          </a:p>
          <a:p>
            <a:r>
              <a:rPr lang="en-US" altLang="zh-TW" sz="1000" dirty="0" smtClean="0"/>
              <a:t>© Yoni </a:t>
            </a:r>
            <a:r>
              <a:rPr lang="en-US" altLang="zh-TW" sz="1000" dirty="0" err="1" smtClean="0"/>
              <a:t>Blau</a:t>
            </a:r>
            <a:endParaRPr lang="zh-TW" altLang="en-US" sz="1000" dirty="0"/>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50</a:t>
            </a:fld>
            <a:endParaRPr lang="zh-TW" altLang="en-US"/>
          </a:p>
        </p:txBody>
      </p:sp>
    </p:spTree>
    <p:extLst>
      <p:ext uri="{BB962C8B-B14F-4D97-AF65-F5344CB8AC3E}">
        <p14:creationId xmlns:p14="http://schemas.microsoft.com/office/powerpoint/2010/main" val="3711844960"/>
      </p:ext>
    </p:extLst>
  </p:cSld>
  <p:clrMapOvr>
    <a:masterClrMapping/>
  </p:clrMapOvr>
  <mc:AlternateContent xmlns:mc="http://schemas.openxmlformats.org/markup-compatibility/2006">
    <mc:Choice xmlns:p14="http://schemas.microsoft.com/office/powerpoint/2010/main" Requires="p14">
      <p:transition spd="slow" p14:dur="1500" advTm="6000">
        <p:split orient="vert"/>
      </p:transition>
    </mc:Choice>
    <mc:Fallback>
      <p:transition spd="slow" advTm="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3794" name="Picture 2" descr="D:\新下載資料\All About Photo Awards 2020\ART-686-3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375" y="0"/>
            <a:ext cx="7715250"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5364088" y="4227934"/>
            <a:ext cx="2160240" cy="400110"/>
          </a:xfrm>
          <a:prstGeom prst="rect">
            <a:avLst/>
          </a:prstGeom>
        </p:spPr>
        <p:txBody>
          <a:bodyPr wrap="square">
            <a:spAutoFit/>
          </a:bodyPr>
          <a:lstStyle/>
          <a:p>
            <a:r>
              <a:rPr lang="en-US" altLang="zh-TW" sz="1000" dirty="0" smtClean="0"/>
              <a:t>Particular Merit Mention</a:t>
            </a:r>
          </a:p>
          <a:p>
            <a:r>
              <a:rPr lang="en-US" altLang="zh-TW" sz="1000" dirty="0" smtClean="0"/>
              <a:t>In the fog of teargas © Go Nakamura</a:t>
            </a:r>
            <a:endParaRPr lang="zh-TW" altLang="en-US" sz="1000" dirty="0"/>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51</a:t>
            </a:fld>
            <a:endParaRPr lang="zh-TW" altLang="en-US"/>
          </a:p>
        </p:txBody>
      </p:sp>
    </p:spTree>
    <p:extLst>
      <p:ext uri="{BB962C8B-B14F-4D97-AF65-F5344CB8AC3E}">
        <p14:creationId xmlns:p14="http://schemas.microsoft.com/office/powerpoint/2010/main" val="2430268188"/>
      </p:ext>
    </p:extLst>
  </p:cSld>
  <p:clrMapOvr>
    <a:masterClrMapping/>
  </p:clrMapOvr>
  <mc:AlternateContent xmlns:mc="http://schemas.openxmlformats.org/markup-compatibility/2006">
    <mc:Choice xmlns:p14="http://schemas.microsoft.com/office/powerpoint/2010/main" Requires="p14">
      <p:transition spd="slow" p14:dur="1500" advTm="6000">
        <p:split orient="vert"/>
      </p:transition>
    </mc:Choice>
    <mc:Fallback>
      <p:transition spd="slow" advTm="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3794" name="Picture 2" descr="D:\新下載資料\All About Photo Awards 2020\ART-686-3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375" y="0"/>
            <a:ext cx="7715250"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5076056" y="3212271"/>
            <a:ext cx="3065537" cy="1015663"/>
          </a:xfrm>
          <a:prstGeom prst="rect">
            <a:avLst/>
          </a:prstGeom>
        </p:spPr>
        <p:txBody>
          <a:bodyPr wrap="square">
            <a:spAutoFit/>
          </a:bodyPr>
          <a:lstStyle/>
          <a:p>
            <a:pPr algn="ctr"/>
            <a:r>
              <a:rPr lang="en-US" altLang="zh-TW" sz="1000" dirty="0" smtClean="0"/>
              <a:t>Anti-government protesters are seen in in the fog of teargas which was deployed by riot police force during confrontation outside of Central Government Complex in Central District of Hong Kong on September 15, 2019 Protesters use umbrella, gas mask, and goggles to protect them self from tear gas and water canon.</a:t>
            </a:r>
            <a:endParaRPr lang="zh-TW" altLang="en-US" sz="1000" dirty="0"/>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52</a:t>
            </a:fld>
            <a:endParaRPr lang="zh-TW" altLang="en-US"/>
          </a:p>
        </p:txBody>
      </p:sp>
    </p:spTree>
    <p:extLst>
      <p:ext uri="{BB962C8B-B14F-4D97-AF65-F5344CB8AC3E}">
        <p14:creationId xmlns:p14="http://schemas.microsoft.com/office/powerpoint/2010/main" val="2438430349"/>
      </p:ext>
    </p:extLst>
  </p:cSld>
  <p:clrMapOvr>
    <a:masterClrMapping/>
  </p:clrMapOvr>
  <mc:AlternateContent xmlns:mc="http://schemas.openxmlformats.org/markup-compatibility/2006">
    <mc:Choice xmlns:p14="http://schemas.microsoft.com/office/powerpoint/2010/main" Requires="p14">
      <p:transition spd="slow" p14:dur="1500" advTm="14000">
        <p:fade/>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9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4818" name="Picture 2" descr="D:\新下載資料\All About Photo Awards 2020\ART-686-3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375" y="0"/>
            <a:ext cx="7715250"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5148064" y="4311083"/>
            <a:ext cx="2668154" cy="400110"/>
          </a:xfrm>
          <a:prstGeom prst="rect">
            <a:avLst/>
          </a:prstGeom>
        </p:spPr>
        <p:txBody>
          <a:bodyPr wrap="square">
            <a:spAutoFit/>
          </a:bodyPr>
          <a:lstStyle/>
          <a:p>
            <a:r>
              <a:rPr lang="en-US" altLang="zh-TW" sz="1000" dirty="0" smtClean="0"/>
              <a:t>Particular Merit Mention</a:t>
            </a:r>
          </a:p>
          <a:p>
            <a:r>
              <a:rPr lang="en-US" altLang="zh-TW" sz="1000" dirty="0" smtClean="0"/>
              <a:t>The Sack Race 1 © Francisco Diaz &amp; Deb Young</a:t>
            </a:r>
            <a:endParaRPr lang="zh-TW" altLang="en-US" sz="1000" dirty="0"/>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53</a:t>
            </a:fld>
            <a:endParaRPr lang="zh-TW" altLang="en-US"/>
          </a:p>
        </p:txBody>
      </p:sp>
    </p:spTree>
    <p:extLst>
      <p:ext uri="{BB962C8B-B14F-4D97-AF65-F5344CB8AC3E}">
        <p14:creationId xmlns:p14="http://schemas.microsoft.com/office/powerpoint/2010/main" val="3032663589"/>
      </p:ext>
    </p:extLst>
  </p:cSld>
  <p:clrMapOvr>
    <a:masterClrMapping/>
  </p:clrMapOvr>
  <mc:AlternateContent xmlns:mc="http://schemas.openxmlformats.org/markup-compatibility/2006">
    <mc:Choice xmlns:p14="http://schemas.microsoft.com/office/powerpoint/2010/main" Requires="p14">
      <p:transition spd="slow" p14:dur="1500" advTm="6000">
        <p:split orient="vert"/>
      </p:transition>
    </mc:Choice>
    <mc:Fallback>
      <p:transition spd="slow" advTm="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4818" name="Picture 2" descr="D:\新下載資料\All About Photo Awards 2020\ART-686-3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375" y="0"/>
            <a:ext cx="7715250"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5004048" y="3867894"/>
            <a:ext cx="2376264" cy="553998"/>
          </a:xfrm>
          <a:prstGeom prst="rect">
            <a:avLst/>
          </a:prstGeom>
        </p:spPr>
        <p:txBody>
          <a:bodyPr wrap="square">
            <a:spAutoFit/>
          </a:bodyPr>
          <a:lstStyle/>
          <a:p>
            <a:pPr algn="ctr"/>
            <a:r>
              <a:rPr lang="en-US" altLang="zh-TW" sz="1000" dirty="0" smtClean="0"/>
              <a:t>From the series - The Playground Series - wherein the mystery of children at play is explored.</a:t>
            </a:r>
            <a:endParaRPr lang="zh-TW" altLang="en-US" sz="1000" dirty="0"/>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54</a:t>
            </a:fld>
            <a:endParaRPr lang="zh-TW" altLang="en-US"/>
          </a:p>
        </p:txBody>
      </p:sp>
    </p:spTree>
    <p:extLst>
      <p:ext uri="{BB962C8B-B14F-4D97-AF65-F5344CB8AC3E}">
        <p14:creationId xmlns:p14="http://schemas.microsoft.com/office/powerpoint/2010/main" val="1417327794"/>
      </p:ext>
    </p:extLst>
  </p:cSld>
  <p:clrMapOvr>
    <a:masterClrMapping/>
  </p:clrMapOvr>
  <mc:AlternateContent xmlns:mc="http://schemas.openxmlformats.org/markup-compatibility/2006">
    <mc:Choice xmlns:p14="http://schemas.microsoft.com/office/powerpoint/2010/main" Requires="p14">
      <p:transition spd="slow" p14:dur="1500" advTm="8000">
        <p:fade/>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4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29698" name="Picture 2" descr="D:\新下載資料\All About Photo Awards 2020\ART-686-30.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55593" y="0"/>
            <a:ext cx="3432814"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6248051" y="4315911"/>
            <a:ext cx="1516026" cy="400110"/>
          </a:xfrm>
          <a:prstGeom prst="rect">
            <a:avLst/>
          </a:prstGeom>
        </p:spPr>
        <p:txBody>
          <a:bodyPr wrap="square">
            <a:spAutoFit/>
          </a:bodyPr>
          <a:lstStyle/>
          <a:p>
            <a:r>
              <a:rPr lang="en-US" altLang="zh-TW" sz="1000" dirty="0" smtClean="0"/>
              <a:t>Particular Merit Mention</a:t>
            </a:r>
          </a:p>
          <a:p>
            <a:r>
              <a:rPr lang="en-US" altLang="zh-TW" sz="1000" dirty="0" smtClean="0"/>
              <a:t> © Jo Ann </a:t>
            </a:r>
            <a:r>
              <a:rPr lang="en-US" altLang="zh-TW" sz="1000" dirty="0" err="1" smtClean="0"/>
              <a:t>Chaus</a:t>
            </a:r>
            <a:endParaRPr lang="zh-TW" altLang="en-US" sz="1000" dirty="0"/>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55</a:t>
            </a:fld>
            <a:endParaRPr lang="zh-TW" altLang="en-US"/>
          </a:p>
        </p:txBody>
      </p:sp>
    </p:spTree>
    <p:extLst>
      <p:ext uri="{BB962C8B-B14F-4D97-AF65-F5344CB8AC3E}">
        <p14:creationId xmlns:p14="http://schemas.microsoft.com/office/powerpoint/2010/main" val="372715674"/>
      </p:ext>
    </p:extLst>
  </p:cSld>
  <p:clrMapOvr>
    <a:masterClrMapping/>
  </p:clrMapOvr>
  <mc:AlternateContent xmlns:mc="http://schemas.openxmlformats.org/markup-compatibility/2006">
    <mc:Choice xmlns:p14="http://schemas.microsoft.com/office/powerpoint/2010/main" Requires="p14">
      <p:transition spd="slow" p14:dur="1500" advTm="6000">
        <p:split orient="vert"/>
      </p:transition>
    </mc:Choice>
    <mc:Fallback>
      <p:transition spd="slow" advTm="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5842" name="Picture 2" descr="D:\新下載資料\All About Photo Awards 2020\ART-686-3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375" y="0"/>
            <a:ext cx="7715250"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5868144" y="3660770"/>
            <a:ext cx="2232248" cy="400110"/>
          </a:xfrm>
          <a:prstGeom prst="rect">
            <a:avLst/>
          </a:prstGeom>
        </p:spPr>
        <p:txBody>
          <a:bodyPr wrap="square">
            <a:spAutoFit/>
          </a:bodyPr>
          <a:lstStyle/>
          <a:p>
            <a:r>
              <a:rPr lang="en-US" altLang="zh-TW" sz="1000" dirty="0" smtClean="0">
                <a:effectLst>
                  <a:outerShdw blurRad="38100" dist="38100" dir="2700000" algn="tl">
                    <a:srgbClr val="000000">
                      <a:alpha val="43137"/>
                    </a:srgbClr>
                  </a:outerShdw>
                </a:effectLst>
              </a:rPr>
              <a:t>Particular Merit Mention</a:t>
            </a:r>
          </a:p>
          <a:p>
            <a:r>
              <a:rPr lang="en-US" altLang="zh-TW" sz="1000" dirty="0" smtClean="0">
                <a:effectLst>
                  <a:outerShdw blurRad="38100" dist="38100" dir="2700000" algn="tl">
                    <a:srgbClr val="000000">
                      <a:alpha val="43137"/>
                    </a:srgbClr>
                  </a:outerShdw>
                </a:effectLst>
              </a:rPr>
              <a:t>Beyond the wall © Francesco Pace </a:t>
            </a:r>
            <a:r>
              <a:rPr lang="en-US" altLang="zh-TW" sz="1000" dirty="0" err="1" smtClean="0">
                <a:effectLst>
                  <a:outerShdw blurRad="38100" dist="38100" dir="2700000" algn="tl">
                    <a:srgbClr val="000000">
                      <a:alpha val="43137"/>
                    </a:srgbClr>
                  </a:outerShdw>
                </a:effectLst>
              </a:rPr>
              <a:t>Rizzi</a:t>
            </a:r>
            <a:endParaRPr lang="zh-TW" altLang="en-US" sz="1000" dirty="0">
              <a:effectLst>
                <a:outerShdw blurRad="38100" dist="38100" dir="2700000" algn="tl">
                  <a:srgbClr val="000000">
                    <a:alpha val="43137"/>
                  </a:srgbClr>
                </a:outerShdw>
              </a:effectLst>
            </a:endParaRPr>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56</a:t>
            </a:fld>
            <a:endParaRPr lang="zh-TW" altLang="en-US"/>
          </a:p>
        </p:txBody>
      </p:sp>
    </p:spTree>
    <p:extLst>
      <p:ext uri="{BB962C8B-B14F-4D97-AF65-F5344CB8AC3E}">
        <p14:creationId xmlns:p14="http://schemas.microsoft.com/office/powerpoint/2010/main" val="1123334278"/>
      </p:ext>
    </p:extLst>
  </p:cSld>
  <p:clrMapOvr>
    <a:masterClrMapping/>
  </p:clrMapOvr>
  <mc:AlternateContent xmlns:mc="http://schemas.openxmlformats.org/markup-compatibility/2006">
    <mc:Choice xmlns:p14="http://schemas.microsoft.com/office/powerpoint/2010/main" Requires="p14">
      <p:transition spd="slow" p14:dur="1500" advTm="6000">
        <p:split orient="vert"/>
      </p:transition>
    </mc:Choice>
    <mc:Fallback>
      <p:transition spd="slow" advTm="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5842" name="Picture 2" descr="D:\新下載資料\All About Photo Awards 2020\ART-686-3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375" y="0"/>
            <a:ext cx="7715250"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2483768" y="2931790"/>
            <a:ext cx="3312368" cy="1169551"/>
          </a:xfrm>
          <a:prstGeom prst="rect">
            <a:avLst/>
          </a:prstGeom>
        </p:spPr>
        <p:txBody>
          <a:bodyPr wrap="square">
            <a:spAutoFit/>
          </a:bodyPr>
          <a:lstStyle/>
          <a:p>
            <a:pPr algn="ctr"/>
            <a:r>
              <a:rPr lang="en-US" altLang="zh-TW" sz="1000" dirty="0" smtClean="0">
                <a:solidFill>
                  <a:schemeClr val="bg1"/>
                </a:solidFill>
              </a:rPr>
              <a:t>This photo is intended as a small tribute to a great Master: Henri Cartier </a:t>
            </a:r>
            <a:r>
              <a:rPr lang="en-US" altLang="zh-TW" sz="1000" dirty="0" err="1" smtClean="0">
                <a:solidFill>
                  <a:schemeClr val="bg1"/>
                </a:solidFill>
              </a:rPr>
              <a:t>Bresson</a:t>
            </a:r>
            <a:r>
              <a:rPr lang="en-US" altLang="zh-TW" sz="1000" dirty="0" smtClean="0">
                <a:solidFill>
                  <a:schemeClr val="bg1"/>
                </a:solidFill>
              </a:rPr>
              <a:t>, the one who first knew how to show me the reality of ever with new eyes: more human, artistic, poetic. His photos taken between the 1950s and 1970s in Basilicata (my homeland) and around the world have changed the perspective of things in me, creating a fantastic "imprinting" and becoming a source of great inspiration.</a:t>
            </a:r>
            <a:endParaRPr lang="zh-TW" altLang="en-US" sz="1000" dirty="0">
              <a:solidFill>
                <a:schemeClr val="bg1"/>
              </a:solidFill>
            </a:endParaRPr>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57</a:t>
            </a:fld>
            <a:endParaRPr lang="zh-TW" altLang="en-US"/>
          </a:p>
        </p:txBody>
      </p:sp>
    </p:spTree>
    <p:extLst>
      <p:ext uri="{BB962C8B-B14F-4D97-AF65-F5344CB8AC3E}">
        <p14:creationId xmlns:p14="http://schemas.microsoft.com/office/powerpoint/2010/main" val="468142700"/>
      </p:ext>
    </p:extLst>
  </p:cSld>
  <p:clrMapOvr>
    <a:masterClrMapping/>
  </p:clrMapOvr>
  <mc:AlternateContent xmlns:mc="http://schemas.openxmlformats.org/markup-compatibility/2006">
    <mc:Choice xmlns:p14="http://schemas.microsoft.com/office/powerpoint/2010/main" Requires="p14">
      <p:transition spd="slow" p14:dur="1500" advTm="16000">
        <p:fade/>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0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6866" name="Picture 2" descr="D:\新下載資料\All About Photo Awards 2020\ART-686-3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4125"/>
            <a:ext cx="7350716" cy="5139375"/>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1907704" y="4315911"/>
            <a:ext cx="2308114" cy="400110"/>
          </a:xfrm>
          <a:prstGeom prst="rect">
            <a:avLst/>
          </a:prstGeom>
        </p:spPr>
        <p:txBody>
          <a:bodyPr wrap="square">
            <a:spAutoFit/>
          </a:bodyPr>
          <a:lstStyle/>
          <a:p>
            <a:r>
              <a:rPr lang="en-US" altLang="zh-TW" sz="1000" dirty="0" smtClean="0"/>
              <a:t>Particular Merit Mention</a:t>
            </a:r>
          </a:p>
          <a:p>
            <a:r>
              <a:rPr lang="en-US" altLang="zh-TW" sz="1000" dirty="0" smtClean="0"/>
              <a:t>Inheritor of Eagle Hunting © </a:t>
            </a:r>
            <a:r>
              <a:rPr lang="en-US" altLang="zh-TW" sz="1000" dirty="0" err="1" smtClean="0"/>
              <a:t>Zay</a:t>
            </a:r>
            <a:r>
              <a:rPr lang="en-US" altLang="zh-TW" sz="1000" dirty="0" smtClean="0"/>
              <a:t> </a:t>
            </a:r>
            <a:r>
              <a:rPr lang="en-US" altLang="zh-TW" sz="1000" dirty="0" err="1" smtClean="0"/>
              <a:t>Yar</a:t>
            </a:r>
            <a:r>
              <a:rPr lang="en-US" altLang="zh-TW" sz="1000" dirty="0" smtClean="0"/>
              <a:t> Lin</a:t>
            </a:r>
            <a:endParaRPr lang="zh-TW" altLang="en-US" sz="1000" dirty="0"/>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58</a:t>
            </a:fld>
            <a:endParaRPr lang="zh-TW" altLang="en-US"/>
          </a:p>
        </p:txBody>
      </p:sp>
    </p:spTree>
    <p:extLst>
      <p:ext uri="{BB962C8B-B14F-4D97-AF65-F5344CB8AC3E}">
        <p14:creationId xmlns:p14="http://schemas.microsoft.com/office/powerpoint/2010/main" val="1380687359"/>
      </p:ext>
    </p:extLst>
  </p:cSld>
  <p:clrMapOvr>
    <a:masterClrMapping/>
  </p:clrMapOvr>
  <mc:AlternateContent xmlns:mc="http://schemas.openxmlformats.org/markup-compatibility/2006">
    <mc:Choice xmlns:p14="http://schemas.microsoft.com/office/powerpoint/2010/main" Requires="p14">
      <p:transition spd="slow" p14:dur="1500" advTm="6000">
        <p:split orient="vert"/>
      </p:transition>
    </mc:Choice>
    <mc:Fallback>
      <p:transition spd="slow" advTm="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6866" name="Picture 2" descr="D:\新下載資料\All About Photo Awards 2020\ART-686-3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4125"/>
            <a:ext cx="7350716" cy="5139375"/>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3774071" y="4011910"/>
            <a:ext cx="3672408" cy="861774"/>
          </a:xfrm>
          <a:prstGeom prst="rect">
            <a:avLst/>
          </a:prstGeom>
        </p:spPr>
        <p:txBody>
          <a:bodyPr wrap="square">
            <a:spAutoFit/>
          </a:bodyPr>
          <a:lstStyle/>
          <a:p>
            <a:pPr algn="ctr"/>
            <a:r>
              <a:rPr lang="en-US" altLang="zh-TW" sz="1000" dirty="0" smtClean="0"/>
              <a:t>Elders training the kid for hunting with eagles at a hill nearby Bayan </a:t>
            </a:r>
            <a:r>
              <a:rPr lang="en-US" altLang="zh-TW" sz="1000" dirty="0" err="1" smtClean="0"/>
              <a:t>Olgii</a:t>
            </a:r>
            <a:r>
              <a:rPr lang="en-US" altLang="zh-TW" sz="1000" dirty="0" smtClean="0"/>
              <a:t>. There are an estimated 250 eagle hunters in Bayan-</a:t>
            </a:r>
            <a:r>
              <a:rPr lang="en-US" altLang="zh-TW" sz="1000" dirty="0" err="1" smtClean="0"/>
              <a:t>Olgii</a:t>
            </a:r>
            <a:r>
              <a:rPr lang="en-US" altLang="zh-TW" sz="1000" dirty="0" smtClean="0"/>
              <a:t>, which is located in the Altai Mountains of western Mongolian. They maintained ancient practice of hunting with golden eagles on horseback, and they primarily hunt red foxes and </a:t>
            </a:r>
            <a:r>
              <a:rPr lang="en-US" altLang="zh-TW" sz="1000" dirty="0" err="1" smtClean="0"/>
              <a:t>corsac</a:t>
            </a:r>
            <a:r>
              <a:rPr lang="en-US" altLang="zh-TW" sz="1000" dirty="0" smtClean="0"/>
              <a:t> foxes.</a:t>
            </a:r>
            <a:endParaRPr lang="zh-TW" altLang="en-US" sz="1000" dirty="0"/>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59</a:t>
            </a:fld>
            <a:endParaRPr lang="zh-TW" altLang="en-US"/>
          </a:p>
        </p:txBody>
      </p:sp>
    </p:spTree>
    <p:extLst>
      <p:ext uri="{BB962C8B-B14F-4D97-AF65-F5344CB8AC3E}">
        <p14:creationId xmlns:p14="http://schemas.microsoft.com/office/powerpoint/2010/main" val="2204271737"/>
      </p:ext>
    </p:extLst>
  </p:cSld>
  <p:clrMapOvr>
    <a:masterClrMapping/>
  </p:clrMapOvr>
  <mc:AlternateContent xmlns:mc="http://schemas.openxmlformats.org/markup-compatibility/2006">
    <mc:Choice xmlns:p14="http://schemas.microsoft.com/office/powerpoint/2010/main" Requires="p14">
      <p:transition spd="slow" p14:dur="1500" advTm="13000">
        <p:fad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7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7890" name="Picture 2" descr="D:\新下載資料\All About Photo Awards 2020\ART-686-3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4016" y="0"/>
            <a:ext cx="8295968"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5580112" y="3827824"/>
            <a:ext cx="1588034" cy="400110"/>
          </a:xfrm>
          <a:prstGeom prst="rect">
            <a:avLst/>
          </a:prstGeom>
        </p:spPr>
        <p:txBody>
          <a:bodyPr wrap="square">
            <a:spAutoFit/>
          </a:bodyPr>
          <a:lstStyle/>
          <a:p>
            <a:r>
              <a:rPr lang="en-US" altLang="zh-TW" sz="1000" dirty="0" smtClean="0"/>
              <a:t>Particular Merit Mention</a:t>
            </a:r>
          </a:p>
          <a:p>
            <a:r>
              <a:rPr lang="en-US" altLang="zh-TW" sz="1000" dirty="0" smtClean="0"/>
              <a:t>Eye sea © </a:t>
            </a:r>
            <a:r>
              <a:rPr lang="en-US" altLang="zh-TW" sz="1000" dirty="0" err="1" smtClean="0"/>
              <a:t>Anuar</a:t>
            </a:r>
            <a:r>
              <a:rPr lang="en-US" altLang="zh-TW" sz="1000" dirty="0" smtClean="0"/>
              <a:t> </a:t>
            </a:r>
            <a:r>
              <a:rPr lang="en-US" altLang="zh-TW" sz="1000" dirty="0" err="1" smtClean="0"/>
              <a:t>Patjane</a:t>
            </a:r>
            <a:endParaRPr lang="zh-TW" altLang="en-US" sz="1000" dirty="0"/>
          </a:p>
        </p:txBody>
      </p:sp>
      <p:sp>
        <p:nvSpPr>
          <p:cNvPr id="4" name="矩形 3"/>
          <p:cNvSpPr/>
          <p:nvPr/>
        </p:nvSpPr>
        <p:spPr>
          <a:xfrm>
            <a:off x="4644008" y="4371950"/>
            <a:ext cx="2448272" cy="400110"/>
          </a:xfrm>
          <a:prstGeom prst="rect">
            <a:avLst/>
          </a:prstGeom>
        </p:spPr>
        <p:txBody>
          <a:bodyPr wrap="square">
            <a:spAutoFit/>
          </a:bodyPr>
          <a:lstStyle/>
          <a:p>
            <a:pPr algn="ctr"/>
            <a:r>
              <a:rPr lang="en-US" altLang="zh-TW" sz="1000" dirty="0" smtClean="0"/>
              <a:t>A school of Bigeye </a:t>
            </a:r>
            <a:r>
              <a:rPr lang="en-US" altLang="zh-TW" sz="1000" dirty="0" err="1" smtClean="0"/>
              <a:t>trevaly</a:t>
            </a:r>
            <a:r>
              <a:rPr lang="en-US" altLang="zh-TW" sz="1000" dirty="0" smtClean="0"/>
              <a:t> and divers at Cabo </a:t>
            </a:r>
            <a:r>
              <a:rPr lang="en-US" altLang="zh-TW" sz="1000" dirty="0" err="1" smtClean="0"/>
              <a:t>Pulmo</a:t>
            </a:r>
            <a:r>
              <a:rPr lang="en-US" altLang="zh-TW" sz="1000" dirty="0" smtClean="0"/>
              <a:t> National Park, Mexico.</a:t>
            </a:r>
            <a:endParaRPr lang="zh-TW" altLang="en-US" sz="1000" dirty="0"/>
          </a:p>
        </p:txBody>
      </p:sp>
      <p:sp>
        <p:nvSpPr>
          <p:cNvPr id="6" name="投影片編號版面配置區 5"/>
          <p:cNvSpPr>
            <a:spLocks noGrp="1"/>
          </p:cNvSpPr>
          <p:nvPr>
            <p:ph type="sldNum" sz="quarter" idx="12"/>
          </p:nvPr>
        </p:nvSpPr>
        <p:spPr/>
        <p:txBody>
          <a:bodyPr/>
          <a:lstStyle/>
          <a:p>
            <a:fld id="{03C43348-B2C4-42A1-93D6-361206910C32}" type="slidenum">
              <a:rPr lang="zh-TW" altLang="en-US" smtClean="0"/>
              <a:t>60</a:t>
            </a:fld>
            <a:endParaRPr lang="zh-TW" altLang="en-US"/>
          </a:p>
        </p:txBody>
      </p:sp>
    </p:spTree>
    <p:extLst>
      <p:ext uri="{BB962C8B-B14F-4D97-AF65-F5344CB8AC3E}">
        <p14:creationId xmlns:p14="http://schemas.microsoft.com/office/powerpoint/2010/main" val="3908883362"/>
      </p:ext>
    </p:extLst>
  </p:cSld>
  <p:clrMapOvr>
    <a:masterClrMapping/>
  </p:clrMapOvr>
  <mc:AlternateContent xmlns:mc="http://schemas.openxmlformats.org/markup-compatibility/2006">
    <mc:Choice xmlns:p14="http://schemas.microsoft.com/office/powerpoint/2010/main" Requires="p14">
      <p:transition spd="slow" p14:dur="1500" advTm="12000">
        <p:split orient="vert"/>
      </p:transition>
    </mc:Choice>
    <mc:Fallback>
      <p:transition spd="slow" advTm="1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par>
                          <p:cTn id="8" fill="hold">
                            <p:stCondLst>
                              <p:cond delay="2000"/>
                            </p:stCondLst>
                            <p:childTnLst>
                              <p:par>
                                <p:cTn id="9" presetID="22" presetClass="entr" presetSubtype="1"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up)">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8914" name="Picture 2" descr="D:\新下載資料\All About Photo Awards 2020\ART-686-3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375" y="0"/>
            <a:ext cx="7715250"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6084168" y="4227934"/>
            <a:ext cx="1872208" cy="400110"/>
          </a:xfrm>
          <a:prstGeom prst="rect">
            <a:avLst/>
          </a:prstGeom>
        </p:spPr>
        <p:txBody>
          <a:bodyPr wrap="square">
            <a:spAutoFit/>
          </a:bodyPr>
          <a:lstStyle/>
          <a:p>
            <a:r>
              <a:rPr lang="en-US" altLang="zh-TW" sz="1000" dirty="0" smtClean="0"/>
              <a:t>Particular Merit Mention</a:t>
            </a:r>
          </a:p>
          <a:p>
            <a:r>
              <a:rPr lang="en-US" altLang="zh-TW" sz="1000" dirty="0" smtClean="0"/>
              <a:t>Woman </a:t>
            </a:r>
            <a:r>
              <a:rPr lang="en-US" altLang="zh-TW" sz="1000" dirty="0" err="1" smtClean="0"/>
              <a:t>Mursi</a:t>
            </a:r>
            <a:r>
              <a:rPr lang="en-US" altLang="zh-TW" sz="1000" dirty="0" smtClean="0"/>
              <a:t> © </a:t>
            </a:r>
            <a:r>
              <a:rPr lang="en-US" altLang="zh-TW" sz="1000" dirty="0" err="1" smtClean="0"/>
              <a:t>Svetlin</a:t>
            </a:r>
            <a:r>
              <a:rPr lang="en-US" altLang="zh-TW" sz="1000" dirty="0" smtClean="0"/>
              <a:t> </a:t>
            </a:r>
            <a:r>
              <a:rPr lang="en-US" altLang="zh-TW" sz="1000" dirty="0" err="1" smtClean="0"/>
              <a:t>Yosifov</a:t>
            </a:r>
            <a:endParaRPr lang="zh-TW" altLang="en-US" sz="1000" dirty="0"/>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61</a:t>
            </a:fld>
            <a:endParaRPr lang="zh-TW" altLang="en-US"/>
          </a:p>
        </p:txBody>
      </p:sp>
    </p:spTree>
    <p:extLst>
      <p:ext uri="{BB962C8B-B14F-4D97-AF65-F5344CB8AC3E}">
        <p14:creationId xmlns:p14="http://schemas.microsoft.com/office/powerpoint/2010/main" val="3697956428"/>
      </p:ext>
    </p:extLst>
  </p:cSld>
  <p:clrMapOvr>
    <a:masterClrMapping/>
  </p:clrMapOvr>
  <mc:AlternateContent xmlns:mc="http://schemas.openxmlformats.org/markup-compatibility/2006">
    <mc:Choice xmlns:p14="http://schemas.microsoft.com/office/powerpoint/2010/main" Requires="p14">
      <p:transition spd="slow" p14:dur="1500" advTm="6000">
        <p:split orient="vert"/>
      </p:transition>
    </mc:Choice>
    <mc:Fallback>
      <p:transition spd="slow" advTm="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8914" name="Picture 2" descr="D:\新下載資料\All About Photo Awards 2020\ART-686-3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375" y="0"/>
            <a:ext cx="7715250"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5508104" y="3723878"/>
            <a:ext cx="2592288" cy="707886"/>
          </a:xfrm>
          <a:prstGeom prst="rect">
            <a:avLst/>
          </a:prstGeom>
        </p:spPr>
        <p:txBody>
          <a:bodyPr wrap="square">
            <a:spAutoFit/>
          </a:bodyPr>
          <a:lstStyle/>
          <a:p>
            <a:pPr algn="ctr"/>
            <a:r>
              <a:rPr lang="en-US" altLang="zh-TW" sz="1000" dirty="0" smtClean="0"/>
              <a:t>The </a:t>
            </a:r>
            <a:r>
              <a:rPr lang="en-US" altLang="zh-TW" sz="1000" dirty="0" err="1" smtClean="0"/>
              <a:t>Mursi</a:t>
            </a:r>
            <a:r>
              <a:rPr lang="en-US" altLang="zh-TW" sz="1000" dirty="0" smtClean="0"/>
              <a:t> tribe are an African tribe from the isolated </a:t>
            </a:r>
            <a:r>
              <a:rPr lang="en-US" altLang="zh-TW" sz="1000" dirty="0" err="1" smtClean="0"/>
              <a:t>Omo</a:t>
            </a:r>
            <a:r>
              <a:rPr lang="en-US" altLang="zh-TW" sz="1000" dirty="0" smtClean="0"/>
              <a:t> valley in Southern Ethiopia near the border with Sudan. The photo is part of the album "Ethiopian tribes expedition" 2018</a:t>
            </a:r>
            <a:endParaRPr lang="zh-TW" altLang="en-US" sz="1000" dirty="0"/>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62</a:t>
            </a:fld>
            <a:endParaRPr lang="zh-TW" altLang="en-US"/>
          </a:p>
        </p:txBody>
      </p:sp>
    </p:spTree>
    <p:extLst>
      <p:ext uri="{BB962C8B-B14F-4D97-AF65-F5344CB8AC3E}">
        <p14:creationId xmlns:p14="http://schemas.microsoft.com/office/powerpoint/2010/main" val="100516979"/>
      </p:ext>
    </p:extLst>
  </p:cSld>
  <p:clrMapOvr>
    <a:masterClrMapping/>
  </p:clrMapOvr>
  <mc:AlternateContent xmlns:mc="http://schemas.openxmlformats.org/markup-compatibility/2006">
    <mc:Choice xmlns:p14="http://schemas.microsoft.com/office/powerpoint/2010/main" Requires="p14">
      <p:transition spd="slow" p14:dur="1500" advTm="10000">
        <p:fade/>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6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40962" name="Picture 2" descr="D:\新下載資料\All About Photo Awards 2020\ART-686-4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375" y="0"/>
            <a:ext cx="7715250"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2195736" y="4234139"/>
            <a:ext cx="1944216" cy="400110"/>
          </a:xfrm>
          <a:prstGeom prst="rect">
            <a:avLst/>
          </a:prstGeom>
        </p:spPr>
        <p:txBody>
          <a:bodyPr wrap="square">
            <a:spAutoFit/>
          </a:bodyPr>
          <a:lstStyle/>
          <a:p>
            <a:r>
              <a:rPr lang="en-US" altLang="zh-TW" sz="1000" dirty="0" smtClean="0"/>
              <a:t>Particular Merit Mention</a:t>
            </a:r>
          </a:p>
          <a:p>
            <a:r>
              <a:rPr lang="en-US" altLang="zh-TW" sz="1000" dirty="0" smtClean="0"/>
              <a:t>Perfect Binding © Andre Fonseca</a:t>
            </a:r>
            <a:endParaRPr lang="zh-TW" altLang="en-US" sz="1000" dirty="0"/>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63</a:t>
            </a:fld>
            <a:endParaRPr lang="zh-TW" altLang="en-US"/>
          </a:p>
        </p:txBody>
      </p:sp>
    </p:spTree>
    <p:extLst>
      <p:ext uri="{BB962C8B-B14F-4D97-AF65-F5344CB8AC3E}">
        <p14:creationId xmlns:p14="http://schemas.microsoft.com/office/powerpoint/2010/main" val="1658465032"/>
      </p:ext>
    </p:extLst>
  </p:cSld>
  <p:clrMapOvr>
    <a:masterClrMapping/>
  </p:clrMapOvr>
  <mc:AlternateContent xmlns:mc="http://schemas.openxmlformats.org/markup-compatibility/2006">
    <mc:Choice xmlns:p14="http://schemas.microsoft.com/office/powerpoint/2010/main" Requires="p14">
      <p:transition spd="slow" p14:dur="1500" advTm="6000">
        <p:split orient="vert"/>
      </p:transition>
    </mc:Choice>
    <mc:Fallback>
      <p:transition spd="slow" advTm="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40962" name="Picture 2" descr="D:\新下載資料\All About Photo Awards 2020\ART-686-4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375" y="0"/>
            <a:ext cx="7715250"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1043608" y="3723878"/>
            <a:ext cx="3384376" cy="1169551"/>
          </a:xfrm>
          <a:prstGeom prst="rect">
            <a:avLst/>
          </a:prstGeom>
        </p:spPr>
        <p:txBody>
          <a:bodyPr wrap="square">
            <a:spAutoFit/>
          </a:bodyPr>
          <a:lstStyle/>
          <a:p>
            <a:pPr algn="ctr"/>
            <a:r>
              <a:rPr lang="en-US" altLang="zh-TW" sz="1000" dirty="0" smtClean="0"/>
              <a:t>A women and her cat wonder through the streets of Los Angeles, I placed myself below so that I can get a photo of the cat, when I did this, the cat did something of a blink of a eye. The cat put his paw up showing off its claws and the way I was positioned made it seem as the cat was covering its owners face. I've created this image to show the unique relationship between the women and the cat.</a:t>
            </a:r>
            <a:endParaRPr lang="zh-TW" altLang="en-US" sz="1000" dirty="0"/>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64</a:t>
            </a:fld>
            <a:endParaRPr lang="zh-TW" altLang="en-US"/>
          </a:p>
        </p:txBody>
      </p:sp>
    </p:spTree>
    <p:extLst>
      <p:ext uri="{BB962C8B-B14F-4D97-AF65-F5344CB8AC3E}">
        <p14:creationId xmlns:p14="http://schemas.microsoft.com/office/powerpoint/2010/main" val="3151349331"/>
      </p:ext>
    </p:extLst>
  </p:cSld>
  <p:clrMapOvr>
    <a:masterClrMapping/>
  </p:clrMapOvr>
  <mc:AlternateContent xmlns:mc="http://schemas.openxmlformats.org/markup-compatibility/2006">
    <mc:Choice xmlns:p14="http://schemas.microsoft.com/office/powerpoint/2010/main" Requires="p14">
      <p:transition spd="slow" p14:dur="1500" advTm="17000">
        <p:fade/>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0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9938" name="Picture 2" descr="D:\新下載資料\All About Photo Awards 2020\ART-686-4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628" y="0"/>
            <a:ext cx="8142744"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6012160" y="4227934"/>
            <a:ext cx="1800200" cy="400110"/>
          </a:xfrm>
          <a:prstGeom prst="rect">
            <a:avLst/>
          </a:prstGeom>
        </p:spPr>
        <p:txBody>
          <a:bodyPr wrap="square">
            <a:spAutoFit/>
          </a:bodyPr>
          <a:lstStyle/>
          <a:p>
            <a:r>
              <a:rPr lang="en-US" altLang="zh-TW" sz="1000" dirty="0" smtClean="0"/>
              <a:t>Particular Merit Mention</a:t>
            </a:r>
          </a:p>
          <a:p>
            <a:r>
              <a:rPr lang="en-US" altLang="zh-TW" sz="1000" dirty="0" smtClean="0"/>
              <a:t>Happy Dancer © </a:t>
            </a:r>
            <a:r>
              <a:rPr lang="en-US" altLang="zh-TW" sz="1000" dirty="0" err="1" smtClean="0"/>
              <a:t>Xiangli</a:t>
            </a:r>
            <a:r>
              <a:rPr lang="en-US" altLang="zh-TW" sz="1000" dirty="0" smtClean="0"/>
              <a:t> Zhang</a:t>
            </a:r>
            <a:endParaRPr lang="zh-TW" altLang="en-US" sz="1000" dirty="0"/>
          </a:p>
        </p:txBody>
      </p:sp>
      <p:sp>
        <p:nvSpPr>
          <p:cNvPr id="6" name="矩形 5"/>
          <p:cNvSpPr>
            <a:spLocks noChangeArrowheads="1"/>
          </p:cNvSpPr>
          <p:nvPr/>
        </p:nvSpPr>
        <p:spPr bwMode="auto">
          <a:xfrm>
            <a:off x="683568" y="51470"/>
            <a:ext cx="294198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defRPr/>
            </a:pPr>
            <a:r>
              <a:rPr lang="en-US" altLang="zh-TW" sz="1000" dirty="0" smtClean="0">
                <a:ea typeface="微軟正黑體" panose="020B0604030504040204" pitchFamily="34" charset="-120"/>
              </a:rPr>
              <a:t>April 13, 2020 </a:t>
            </a:r>
            <a:r>
              <a:rPr lang="zh-TW" altLang="en-US" sz="1000" dirty="0" smtClean="0">
                <a:effectLst>
                  <a:outerShdw blurRad="38100" dist="38100" dir="2700000" algn="tl">
                    <a:srgbClr val="000000">
                      <a:alpha val="43137"/>
                    </a:srgbClr>
                  </a:outerShdw>
                </a:effectLst>
                <a:ea typeface="微軟正黑體" panose="020B0604030504040204" pitchFamily="34" charset="-120"/>
              </a:rPr>
              <a:t>王文堯</a:t>
            </a:r>
            <a:r>
              <a:rPr lang="zh-TW" altLang="en-US" sz="1000" dirty="0" smtClean="0">
                <a:ea typeface="微軟正黑體" panose="020B0604030504040204" pitchFamily="34" charset="-120"/>
              </a:rPr>
              <a:t> </a:t>
            </a:r>
            <a:r>
              <a:rPr lang="en-US" altLang="zh-TW" sz="1000" dirty="0">
                <a:ea typeface="微軟正黑體" panose="020B0604030504040204" pitchFamily="34" charset="-120"/>
              </a:rPr>
              <a:t>Kaohsiung Taiwan R.O.C</a:t>
            </a:r>
          </a:p>
          <a:p>
            <a:pPr>
              <a:defRPr/>
            </a:pPr>
            <a:r>
              <a:rPr lang="en-US" altLang="zh-TW" sz="1000" dirty="0">
                <a:ea typeface="微軟正黑體" panose="020B0604030504040204" pitchFamily="34" charset="-120"/>
              </a:rPr>
              <a:t>All photos were taken from </a:t>
            </a:r>
            <a:r>
              <a:rPr lang="en-US" altLang="zh-TW" sz="1000" dirty="0" smtClean="0">
                <a:ea typeface="微軟正黑體" panose="020B0604030504040204" pitchFamily="34" charset="-120"/>
                <a:hlinkClick r:id="rId3"/>
              </a:rPr>
              <a:t>All-About-Photo</a:t>
            </a:r>
            <a:r>
              <a:rPr lang="en-US" altLang="zh-TW" sz="1000" dirty="0" smtClean="0">
                <a:ea typeface="微軟正黑體" panose="020B0604030504040204" pitchFamily="34" charset="-120"/>
              </a:rPr>
              <a:t>..</a:t>
            </a:r>
            <a:endParaRPr lang="en-US" altLang="zh-TW" sz="1000" dirty="0">
              <a:ea typeface="微軟正黑體" panose="020B0604030504040204" pitchFamily="34" charset="-120"/>
            </a:endParaRPr>
          </a:p>
        </p:txBody>
      </p:sp>
      <p:sp>
        <p:nvSpPr>
          <p:cNvPr id="7" name="矩形 6"/>
          <p:cNvSpPr/>
          <p:nvPr/>
        </p:nvSpPr>
        <p:spPr>
          <a:xfrm>
            <a:off x="4601922" y="128414"/>
            <a:ext cx="2088232" cy="246221"/>
          </a:xfrm>
          <a:prstGeom prst="rect">
            <a:avLst/>
          </a:prstGeom>
        </p:spPr>
        <p:txBody>
          <a:bodyPr wrap="square">
            <a:spAutoFit/>
          </a:bodyPr>
          <a:lstStyle/>
          <a:p>
            <a:r>
              <a:rPr lang="en-US" altLang="zh-TW" sz="1000" dirty="0" smtClean="0">
                <a:ea typeface="微軟正黑體" panose="020B0604030504040204" pitchFamily="34" charset="-120"/>
              </a:rPr>
              <a:t>Sound: Justin Timberlake - Mirrors</a:t>
            </a:r>
            <a:endParaRPr lang="zh-TW" altLang="en-US" sz="1000" dirty="0">
              <a:ea typeface="微軟正黑體" panose="020B0604030504040204" pitchFamily="34" charset="-120"/>
            </a:endParaRPr>
          </a:p>
        </p:txBody>
      </p:sp>
      <p:sp>
        <p:nvSpPr>
          <p:cNvPr id="8" name="文字方塊 7"/>
          <p:cNvSpPr txBox="1">
            <a:spLocks noChangeArrowheads="1"/>
          </p:cNvSpPr>
          <p:nvPr/>
        </p:nvSpPr>
        <p:spPr bwMode="auto">
          <a:xfrm>
            <a:off x="7898564" y="4700560"/>
            <a:ext cx="684212"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新細明體" pitchFamily="18" charset="-120"/>
              </a:defRPr>
            </a:lvl1pPr>
            <a:lvl2pPr marL="742950" indent="-285750">
              <a:spcBef>
                <a:spcPct val="20000"/>
              </a:spcBef>
              <a:buFont typeface="Arial" pitchFamily="34" charset="0"/>
              <a:buChar char="–"/>
              <a:defRPr sz="2800">
                <a:solidFill>
                  <a:schemeClr val="tx1"/>
                </a:solidFill>
                <a:latin typeface="Calibri" pitchFamily="34" charset="0"/>
                <a:ea typeface="新細明體" pitchFamily="18" charset="-120"/>
              </a:defRPr>
            </a:lvl2pPr>
            <a:lvl3pPr marL="1143000" indent="-228600">
              <a:spcBef>
                <a:spcPct val="20000"/>
              </a:spcBef>
              <a:buFont typeface="Arial" pitchFamily="34" charset="0"/>
              <a:buChar char="•"/>
              <a:defRPr sz="2400">
                <a:solidFill>
                  <a:schemeClr val="tx1"/>
                </a:solidFill>
                <a:latin typeface="Calibri" pitchFamily="34" charset="0"/>
                <a:ea typeface="新細明體" pitchFamily="18" charset="-120"/>
              </a:defRPr>
            </a:lvl3pPr>
            <a:lvl4pPr marL="1600200" indent="-228600">
              <a:spcBef>
                <a:spcPct val="20000"/>
              </a:spcBef>
              <a:buFont typeface="Arial" pitchFamily="34" charset="0"/>
              <a:buChar char="–"/>
              <a:defRPr sz="2000">
                <a:solidFill>
                  <a:schemeClr val="tx1"/>
                </a:solidFill>
                <a:latin typeface="Calibri" pitchFamily="34" charset="0"/>
                <a:ea typeface="新細明體" pitchFamily="18" charset="-120"/>
              </a:defRPr>
            </a:lvl4pPr>
            <a:lvl5pPr marL="2057400" indent="-228600">
              <a:spcBef>
                <a:spcPct val="20000"/>
              </a:spcBef>
              <a:buFont typeface="Arial" pitchFamily="34" charset="0"/>
              <a:buChar char="»"/>
              <a:defRPr sz="2000">
                <a:solidFill>
                  <a:schemeClr val="tx1"/>
                </a:solidFill>
                <a:latin typeface="Calibri" pitchFamily="34" charset="0"/>
                <a:ea typeface="新細明體" pitchFamily="18" charset="-120"/>
              </a:defRPr>
            </a:lvl5pPr>
            <a:lvl6pPr marL="2514600" indent="-228600" fontAlgn="base">
              <a:spcBef>
                <a:spcPct val="20000"/>
              </a:spcBef>
              <a:spcAft>
                <a:spcPct val="0"/>
              </a:spcAft>
              <a:buFont typeface="Arial" pitchFamily="34" charset="0"/>
              <a:buChar char="»"/>
              <a:defRPr sz="2000">
                <a:solidFill>
                  <a:schemeClr val="tx1"/>
                </a:solidFill>
                <a:latin typeface="Calibri" pitchFamily="34" charset="0"/>
                <a:ea typeface="新細明體" pitchFamily="18" charset="-120"/>
              </a:defRPr>
            </a:lvl6pPr>
            <a:lvl7pPr marL="2971800" indent="-228600" fontAlgn="base">
              <a:spcBef>
                <a:spcPct val="20000"/>
              </a:spcBef>
              <a:spcAft>
                <a:spcPct val="0"/>
              </a:spcAft>
              <a:buFont typeface="Arial" pitchFamily="34" charset="0"/>
              <a:buChar char="»"/>
              <a:defRPr sz="2000">
                <a:solidFill>
                  <a:schemeClr val="tx1"/>
                </a:solidFill>
                <a:latin typeface="Calibri" pitchFamily="34" charset="0"/>
                <a:ea typeface="新細明體" pitchFamily="18" charset="-120"/>
              </a:defRPr>
            </a:lvl7pPr>
            <a:lvl8pPr marL="3429000" indent="-228600" fontAlgn="base">
              <a:spcBef>
                <a:spcPct val="20000"/>
              </a:spcBef>
              <a:spcAft>
                <a:spcPct val="0"/>
              </a:spcAft>
              <a:buFont typeface="Arial" pitchFamily="34" charset="0"/>
              <a:buChar char="»"/>
              <a:defRPr sz="2000">
                <a:solidFill>
                  <a:schemeClr val="tx1"/>
                </a:solidFill>
                <a:latin typeface="Calibri" pitchFamily="34" charset="0"/>
                <a:ea typeface="新細明體" pitchFamily="18" charset="-120"/>
              </a:defRPr>
            </a:lvl8pPr>
            <a:lvl9pPr marL="3886200" indent="-228600" fontAlgn="base">
              <a:spcBef>
                <a:spcPct val="20000"/>
              </a:spcBef>
              <a:spcAft>
                <a:spcPct val="0"/>
              </a:spcAft>
              <a:buFont typeface="Arial" pitchFamily="34" charset="0"/>
              <a:buChar char="»"/>
              <a:defRPr sz="2000">
                <a:solidFill>
                  <a:schemeClr val="tx1"/>
                </a:solidFill>
                <a:latin typeface="Calibri" pitchFamily="34" charset="0"/>
                <a:ea typeface="新細明體" pitchFamily="18" charset="-120"/>
              </a:defRPr>
            </a:lvl9pPr>
          </a:lstStyle>
          <a:p>
            <a:pPr algn="r">
              <a:spcBef>
                <a:spcPct val="0"/>
              </a:spcBef>
              <a:buFontTx/>
              <a:buNone/>
            </a:pPr>
            <a:r>
              <a:rPr lang="en-US" altLang="zh-TW" sz="1000" b="1" dirty="0">
                <a:ea typeface="微軟正黑體" panose="020B0604030504040204" pitchFamily="34" charset="-120"/>
              </a:rPr>
              <a:t>THE END</a:t>
            </a:r>
            <a:endParaRPr lang="zh-TW" altLang="en-US" sz="1000" b="1" dirty="0">
              <a:ea typeface="微軟正黑體" panose="020B0604030504040204" pitchFamily="34" charset="-120"/>
            </a:endParaRPr>
          </a:p>
        </p:txBody>
      </p:sp>
      <p:sp>
        <p:nvSpPr>
          <p:cNvPr id="4" name="投影片編號版面配置區 3"/>
          <p:cNvSpPr>
            <a:spLocks noGrp="1"/>
          </p:cNvSpPr>
          <p:nvPr>
            <p:ph type="sldNum" sz="quarter" idx="12"/>
          </p:nvPr>
        </p:nvSpPr>
        <p:spPr/>
        <p:txBody>
          <a:bodyPr/>
          <a:lstStyle/>
          <a:p>
            <a:fld id="{03C43348-B2C4-42A1-93D6-361206910C32}" type="slidenum">
              <a:rPr lang="zh-TW" altLang="en-US" smtClean="0"/>
              <a:t>65</a:t>
            </a:fld>
            <a:endParaRPr lang="zh-TW" altLang="en-US"/>
          </a:p>
        </p:txBody>
      </p:sp>
    </p:spTree>
    <p:extLst>
      <p:ext uri="{BB962C8B-B14F-4D97-AF65-F5344CB8AC3E}">
        <p14:creationId xmlns:p14="http://schemas.microsoft.com/office/powerpoint/2010/main" val="3654206355"/>
      </p:ext>
    </p:extLst>
  </p:cSld>
  <p:clrMapOvr>
    <a:masterClrMapping/>
  </p:clrMapOvr>
  <mc:AlternateContent xmlns:mc="http://schemas.openxmlformats.org/markup-compatibility/2006">
    <mc:Choice xmlns:p14="http://schemas.microsoft.com/office/powerpoint/2010/main" Requires="p14">
      <p:transition spd="slow" p14:dur="1500" advTm="43000">
        <p:split orient="vert"/>
      </p:transition>
    </mc:Choice>
    <mc:Fallback>
      <p:transition spd="slow" advTm="43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par>
                          <p:cTn id="8" fill="hold">
                            <p:stCondLst>
                              <p:cond delay="2000"/>
                            </p:stCondLst>
                            <p:childTnLst>
                              <p:par>
                                <p:cTn id="9" presetID="22" presetClass="entr" presetSubtype="8" fill="hold" grpId="0" nodeType="afterEffect">
                                  <p:stCondLst>
                                    <p:cond delay="300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4000"/>
                                        <p:tgtEl>
                                          <p:spTgt spid="6"/>
                                        </p:tgtEl>
                                      </p:cBhvr>
                                    </p:animEffect>
                                  </p:childTnLst>
                                </p:cTn>
                              </p:par>
                            </p:childTnLst>
                          </p:cTn>
                        </p:par>
                        <p:par>
                          <p:cTn id="12" fill="hold">
                            <p:stCondLst>
                              <p:cond delay="9000"/>
                            </p:stCondLst>
                            <p:childTnLst>
                              <p:par>
                                <p:cTn id="13" presetID="22" presetClass="entr" presetSubtype="8"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3000"/>
                                        <p:tgtEl>
                                          <p:spTgt spid="7"/>
                                        </p:tgtEl>
                                      </p:cBhvr>
                                    </p:animEffect>
                                  </p:childTnLst>
                                </p:cTn>
                              </p:par>
                            </p:childTnLst>
                          </p:cTn>
                        </p:par>
                        <p:par>
                          <p:cTn id="16" fill="hold">
                            <p:stCondLst>
                              <p:cond delay="12000"/>
                            </p:stCondLst>
                            <p:childTnLst>
                              <p:par>
                                <p:cTn id="17" presetID="22" presetClass="entr" presetSubtype="8"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1500"/>
                                        <p:tgtEl>
                                          <p:spTgt spid="8"/>
                                        </p:tgtEl>
                                      </p:cBhvr>
                                    </p:animEffect>
                                  </p:childTnLst>
                                </p:cTn>
                              </p:par>
                            </p:childTnLst>
                          </p:cTn>
                        </p:par>
                        <p:par>
                          <p:cTn id="20" fill="hold">
                            <p:stCondLst>
                              <p:cond delay="13500"/>
                            </p:stCondLst>
                            <p:childTnLst>
                              <p:par>
                                <p:cTn id="21" presetID="22" presetClass="exit" presetSubtype="8" fill="hold" grpId="1" nodeType="afterEffect">
                                  <p:stCondLst>
                                    <p:cond delay="3000"/>
                                  </p:stCondLst>
                                  <p:childTnLst>
                                    <p:animEffect transition="out" filter="wipe(left)">
                                      <p:cBhvr>
                                        <p:cTn id="22" dur="4000"/>
                                        <p:tgtEl>
                                          <p:spTgt spid="6"/>
                                        </p:tgtEl>
                                      </p:cBhvr>
                                    </p:animEffect>
                                    <p:set>
                                      <p:cBhvr>
                                        <p:cTn id="23" dur="1" fill="hold">
                                          <p:stCondLst>
                                            <p:cond delay="3999"/>
                                          </p:stCondLst>
                                        </p:cTn>
                                        <p:tgtEl>
                                          <p:spTgt spid="6"/>
                                        </p:tgtEl>
                                        <p:attrNameLst>
                                          <p:attrName>style.visibility</p:attrName>
                                        </p:attrNameLst>
                                      </p:cBhvr>
                                      <p:to>
                                        <p:strVal val="hidden"/>
                                      </p:to>
                                    </p:set>
                                  </p:childTnLst>
                                </p:cTn>
                              </p:par>
                            </p:childTnLst>
                          </p:cTn>
                        </p:par>
                        <p:par>
                          <p:cTn id="24" fill="hold">
                            <p:stCondLst>
                              <p:cond delay="20500"/>
                            </p:stCondLst>
                            <p:childTnLst>
                              <p:par>
                                <p:cTn id="25" presetID="22" presetClass="exit" presetSubtype="8" fill="hold" grpId="1" nodeType="afterEffect">
                                  <p:stCondLst>
                                    <p:cond delay="0"/>
                                  </p:stCondLst>
                                  <p:childTnLst>
                                    <p:animEffect transition="out" filter="wipe(left)">
                                      <p:cBhvr>
                                        <p:cTn id="26" dur="3000"/>
                                        <p:tgtEl>
                                          <p:spTgt spid="7"/>
                                        </p:tgtEl>
                                      </p:cBhvr>
                                    </p:animEffect>
                                    <p:set>
                                      <p:cBhvr>
                                        <p:cTn id="27"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6" grpId="1"/>
      <p:bldP spid="7" grpId="0"/>
      <p:bldP spid="7" grpId="1"/>
      <p:bldP spid="8" grpId="0"/>
    </p:bldLst>
  </p:timing>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274</TotalTime>
  <Words>1974</Words>
  <Application>Microsoft Office PowerPoint</Application>
  <PresentationFormat>如螢幕大小 (16:9)</PresentationFormat>
  <Paragraphs>178</Paragraphs>
  <Slides>65</Slides>
  <Notes>0</Notes>
  <HiddenSlides>0</HiddenSlides>
  <MMClips>1</MMClips>
  <ScaleCrop>false</ScaleCrop>
  <HeadingPairs>
    <vt:vector size="4" baseType="variant">
      <vt:variant>
        <vt:lpstr>佈景主題</vt:lpstr>
      </vt:variant>
      <vt:variant>
        <vt:i4>1</vt:i4>
      </vt:variant>
      <vt:variant>
        <vt:lpstr>投影片標題</vt:lpstr>
      </vt:variant>
      <vt:variant>
        <vt:i4>65</vt:i4>
      </vt:variant>
    </vt:vector>
  </HeadingPairs>
  <TitlesOfParts>
    <vt:vector size="66" baseType="lpstr">
      <vt:lpstr>Office 佈景主題</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Yao</dc:creator>
  <cp:lastModifiedBy>Yao</cp:lastModifiedBy>
  <cp:revision>29</cp:revision>
  <dcterms:created xsi:type="dcterms:W3CDTF">2020-04-13T08:26:08Z</dcterms:created>
  <dcterms:modified xsi:type="dcterms:W3CDTF">2020-04-13T13:00:25Z</dcterms:modified>
</cp:coreProperties>
</file>