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97" r:id="rId2"/>
    <p:sldId id="298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07" r:id="rId12"/>
    <p:sldId id="308" r:id="rId13"/>
    <p:sldId id="309" r:id="rId14"/>
    <p:sldId id="310" r:id="rId15"/>
    <p:sldId id="311" r:id="rId16"/>
    <p:sldId id="312" r:id="rId17"/>
    <p:sldId id="313" r:id="rId18"/>
    <p:sldId id="314" r:id="rId19"/>
    <p:sldId id="315" r:id="rId20"/>
    <p:sldId id="316" r:id="rId2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66CC"/>
    <a:srgbClr val="FF6600"/>
    <a:srgbClr val="0066CC"/>
    <a:srgbClr val="00CCFF"/>
    <a:srgbClr val="66FFFF"/>
    <a:srgbClr val="68E1FE"/>
    <a:srgbClr val="99CCFF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75" autoAdjust="0"/>
    <p:restoredTop sz="94660"/>
  </p:normalViewPr>
  <p:slideViewPr>
    <p:cSldViewPr showGuides="1">
      <p:cViewPr varScale="1">
        <p:scale>
          <a:sx n="110" d="100"/>
          <a:sy n="110" d="100"/>
        </p:scale>
        <p:origin x="1620" y="10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 altLang="pt-PT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 altLang="pt-PT"/>
          </a:p>
        </p:txBody>
      </p:sp>
      <p:sp>
        <p:nvSpPr>
          <p:cNvPr id="23556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PT" smtClean="0"/>
              <a:t>Haga clic para modificar el estilo de texto del patrón</a:t>
            </a:r>
          </a:p>
          <a:p>
            <a:pPr lvl="1"/>
            <a:r>
              <a:rPr lang="es-ES" altLang="pt-PT" smtClean="0"/>
              <a:t>Segundo nivel</a:t>
            </a:r>
          </a:p>
          <a:p>
            <a:pPr lvl="2"/>
            <a:r>
              <a:rPr lang="es-ES" altLang="pt-PT" smtClean="0"/>
              <a:t>Tercer nivel</a:t>
            </a:r>
          </a:p>
          <a:p>
            <a:pPr lvl="3"/>
            <a:r>
              <a:rPr lang="es-ES" altLang="pt-PT" smtClean="0"/>
              <a:t>Cuarto nivel</a:t>
            </a:r>
          </a:p>
          <a:p>
            <a:pPr lvl="4"/>
            <a:r>
              <a:rPr lang="es-ES" altLang="pt-PT" smtClean="0"/>
              <a:t>Quinto nivel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 altLang="pt-PT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8A1C985-E9BB-45CF-A1F4-3A47F1E38BC3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7503799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55FA3A-69A3-48C7-BAFC-4E00320D8A81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1847319425"/>
      </p:ext>
    </p:extLst>
  </p:cSld>
  <p:clrMapOvr>
    <a:masterClrMapping/>
  </p:clrMapOvr>
  <p:transition spd="med" advTm="10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62C020-CC93-459C-BEC4-FEA76D082A4D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1019955141"/>
      </p:ext>
    </p:extLst>
  </p:cSld>
  <p:clrMapOvr>
    <a:masterClrMapping/>
  </p:clrMapOvr>
  <p:transition spd="med" advTm="10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288AFB-3576-4E45-AE18-95B8636DB2C7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1767713554"/>
      </p:ext>
    </p:extLst>
  </p:cSld>
  <p:clrMapOvr>
    <a:masterClrMapping/>
  </p:clrMapOvr>
  <p:transition spd="med" advTm="10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12F0CD-D9F9-4852-A61B-A5DFE968A568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3731048331"/>
      </p:ext>
    </p:extLst>
  </p:cSld>
  <p:clrMapOvr>
    <a:masterClrMapping/>
  </p:clrMapOvr>
  <p:transition spd="med" advTm="10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BB4B0A-850C-4E6A-BB0A-2270B84ACE46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4119079990"/>
      </p:ext>
    </p:extLst>
  </p:cSld>
  <p:clrMapOvr>
    <a:masterClrMapping/>
  </p:clrMapOvr>
  <p:transition spd="med" advTm="10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3721B-AE7C-4A91-8597-425669CF5C88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2254982823"/>
      </p:ext>
    </p:extLst>
  </p:cSld>
  <p:clrMapOvr>
    <a:masterClrMapping/>
  </p:clrMapOvr>
  <p:transition spd="med" advTm="10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B4849F-79BB-4290-B77A-2183AB5E0B17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2016389009"/>
      </p:ext>
    </p:extLst>
  </p:cSld>
  <p:clrMapOvr>
    <a:masterClrMapping/>
  </p:clrMapOvr>
  <p:transition spd="med" advTm="10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19A044-2747-4F03-96DF-E7542D148C7E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3563629334"/>
      </p:ext>
    </p:extLst>
  </p:cSld>
  <p:clrMapOvr>
    <a:masterClrMapping/>
  </p:clrMapOvr>
  <p:transition spd="med" advTm="10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483D3A-6D28-42A6-80DC-9143EA77621B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744627017"/>
      </p:ext>
    </p:extLst>
  </p:cSld>
  <p:clrMapOvr>
    <a:masterClrMapping/>
  </p:clrMapOvr>
  <p:transition spd="med" advTm="10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F21F2E-AF36-49EC-9B60-4540ACEA92DE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2717348206"/>
      </p:ext>
    </p:extLst>
  </p:cSld>
  <p:clrMapOvr>
    <a:masterClrMapping/>
  </p:clrMapOvr>
  <p:transition spd="med" advTm="10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17A6DD-883F-49D8-AC1A-F38FC14E0F0F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403674350"/>
      </p:ext>
    </p:extLst>
  </p:cSld>
  <p:clrMapOvr>
    <a:masterClrMapping/>
  </p:clrMapOvr>
  <p:transition spd="med" advTm="10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CCFF"/>
            </a:gs>
            <a:gs pos="100000">
              <a:srgbClr val="0066C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PT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PT" smtClean="0"/>
              <a:t>Haga clic para modificar el estilo de texto del patrón</a:t>
            </a:r>
          </a:p>
          <a:p>
            <a:pPr lvl="1"/>
            <a:r>
              <a:rPr lang="es-ES" altLang="pt-PT" smtClean="0"/>
              <a:t>Segundo nivel</a:t>
            </a:r>
          </a:p>
          <a:p>
            <a:pPr lvl="2"/>
            <a:r>
              <a:rPr lang="es-ES" altLang="pt-PT" smtClean="0"/>
              <a:t>Tercer nivel</a:t>
            </a:r>
          </a:p>
          <a:p>
            <a:pPr lvl="3"/>
            <a:r>
              <a:rPr lang="es-ES" altLang="pt-PT" smtClean="0"/>
              <a:t>Cuarto nivel</a:t>
            </a:r>
          </a:p>
          <a:p>
            <a:pPr lvl="4"/>
            <a:r>
              <a:rPr lang="es-ES" altLang="pt-PT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pt-P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 altLang="pt-P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A679EEE-05C3-4EFF-A488-C1350575655B}" type="slidenum">
              <a:rPr lang="es-ES" altLang="pt-PT"/>
              <a:pPr/>
              <a:t>‹nº›</a:t>
            </a:fld>
            <a:endParaRPr lang="es-ES" alt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0000">
    <p:fade thruBlk="1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2"/>
          <p:cNvSpPr txBox="1">
            <a:spLocks noChangeArrowheads="1"/>
          </p:cNvSpPr>
          <p:nvPr/>
        </p:nvSpPr>
        <p:spPr bwMode="auto">
          <a:xfrm>
            <a:off x="468313" y="688975"/>
            <a:ext cx="8280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PT" sz="3200">
                <a:solidFill>
                  <a:srgbClr val="68E1FE"/>
                </a:solidFill>
                <a:latin typeface="Tahoma" panose="020B0604030504040204" pitchFamily="34" charset="0"/>
              </a:rPr>
              <a:t>SÉRIE ARTE/REFLEXÃO</a:t>
            </a:r>
          </a:p>
        </p:txBody>
      </p:sp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0" y="5467350"/>
            <a:ext cx="91440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25000"/>
              </a:spcBef>
            </a:pPr>
            <a:r>
              <a:rPr lang="pt-BR" altLang="pt-PT" dirty="0" smtClean="0">
                <a:solidFill>
                  <a:srgbClr val="68E1FE"/>
                </a:solidFill>
                <a:latin typeface="Arial" panose="020B0604020202020204" pitchFamily="34" charset="0"/>
              </a:rPr>
              <a:t>Texto: </a:t>
            </a:r>
            <a:r>
              <a:rPr lang="pt-BR" altLang="pt-PT" dirty="0">
                <a:solidFill>
                  <a:srgbClr val="68E1FE"/>
                </a:solidFill>
                <a:latin typeface="Arial" panose="020B0604020202020204" pitchFamily="34" charset="0"/>
              </a:rPr>
              <a:t>Aristóteles</a:t>
            </a:r>
          </a:p>
          <a:p>
            <a:pPr algn="ctr">
              <a:spcBef>
                <a:spcPct val="25000"/>
              </a:spcBef>
            </a:pPr>
            <a:r>
              <a:rPr lang="pt-BR" altLang="pt-PT" dirty="0" smtClean="0">
                <a:solidFill>
                  <a:srgbClr val="68E1FE"/>
                </a:solidFill>
                <a:latin typeface="Arial" panose="020B0604020202020204" pitchFamily="34" charset="0"/>
              </a:rPr>
              <a:t>Música: </a:t>
            </a:r>
            <a:r>
              <a:rPr lang="pt-BR" altLang="pt-PT" dirty="0">
                <a:solidFill>
                  <a:srgbClr val="68E1FE"/>
                </a:solidFill>
                <a:latin typeface="Arial" panose="020B0604020202020204" pitchFamily="34" charset="0"/>
              </a:rPr>
              <a:t>CONTINUE TO BE - David Arkenstone </a:t>
            </a:r>
          </a:p>
        </p:txBody>
      </p:sp>
      <p:sp>
        <p:nvSpPr>
          <p:cNvPr id="2" name="Retângulo 1"/>
          <p:cNvSpPr/>
          <p:nvPr/>
        </p:nvSpPr>
        <p:spPr>
          <a:xfrm>
            <a:off x="382836" y="2924944"/>
            <a:ext cx="845135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altLang="pt-PT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gency FB" panose="020B0503020202020204" pitchFamily="34" charset="0"/>
              </a:rPr>
              <a:t>FOTOGRAFIAS  COM  ALMA </a:t>
            </a:r>
            <a:endParaRPr lang="pt-PT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gency FB" panose="020B05030202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967692" y="4676995"/>
            <a:ext cx="495141" cy="1237853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740352" y="5190351"/>
            <a:ext cx="5760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2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Rockwell Condensed" panose="02060603050405020104" pitchFamily="18" charset="0"/>
              </a:rPr>
              <a:t>CLICAR</a:t>
            </a:r>
            <a:endParaRPr lang="pt-PT" sz="1200" dirty="0">
              <a:solidFill>
                <a:schemeClr val="accent1">
                  <a:lumMod val="60000"/>
                  <a:lumOff val="40000"/>
                </a:schemeClr>
              </a:solidFill>
              <a:latin typeface="Rockwell Condensed" panose="02060603050405020104" pitchFamily="18" charset="0"/>
            </a:endParaRPr>
          </a:p>
        </p:txBody>
      </p:sp>
    </p:spTree>
  </p:cSld>
  <p:clrMapOvr>
    <a:masterClrMapping/>
  </p:clrMapOvr>
  <p:transition>
    <p:sndAc>
      <p:stSnd loop="1">
        <p:snd r:embed="rId2" name="Continue to be - David Arkensto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2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6" grpId="0"/>
      <p:bldP spid="8294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01 rarinda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268413"/>
            <a:ext cx="3744912" cy="3744912"/>
          </a:xfrm>
          <a:prstGeom prst="rect">
            <a:avLst/>
          </a:prstGeom>
          <a:ln w="1905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971" name="Rectangle 3"/>
          <p:cNvSpPr>
            <a:spLocks noChangeArrowheads="1"/>
          </p:cNvSpPr>
          <p:nvPr/>
        </p:nvSpPr>
        <p:spPr bwMode="auto">
          <a:xfrm>
            <a:off x="1258888" y="5373688"/>
            <a:ext cx="6767512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PT" sz="2000">
                <a:solidFill>
                  <a:schemeClr val="bg1"/>
                </a:solidFill>
                <a:latin typeface="Arial" panose="020B0604020202020204" pitchFamily="34" charset="0"/>
              </a:rPr>
              <a:t>A POESIA VISUAL DE “RARINDRA PRAKARSA”</a:t>
            </a:r>
          </a:p>
          <a:p>
            <a:pPr algn="ctr">
              <a:spcBef>
                <a:spcPct val="50000"/>
              </a:spcBef>
            </a:pPr>
            <a:r>
              <a:rPr lang="pt-BR" altLang="pt-PT" sz="2000">
                <a:solidFill>
                  <a:srgbClr val="FFFF99"/>
                </a:solidFill>
                <a:latin typeface="Arial" panose="020B0604020202020204" pitchFamily="34" charset="0"/>
              </a:rPr>
              <a:t>Clique! Admire a obra e medite sobre os textos!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01 rarinda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131888"/>
            <a:ext cx="7632700" cy="572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4995" name="Rectangle 3"/>
          <p:cNvSpPr>
            <a:spLocks noChangeArrowheads="1"/>
          </p:cNvSpPr>
          <p:nvPr/>
        </p:nvSpPr>
        <p:spPr bwMode="auto">
          <a:xfrm>
            <a:off x="684213" y="476250"/>
            <a:ext cx="7848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FF5050"/>
                </a:solidFill>
                <a:latin typeface="Arial" panose="020B0604020202020204" pitchFamily="34" charset="0"/>
              </a:rPr>
              <a:t>Aristóteles, filósofo grego, escreveu este texto  “Revolução da </a:t>
            </a:r>
          </a:p>
          <a:p>
            <a:pPr algn="ctr"/>
            <a:r>
              <a:rPr lang="pt-BR" altLang="pt-PT" sz="2000">
                <a:solidFill>
                  <a:srgbClr val="FF5050"/>
                </a:solidFill>
                <a:latin typeface="Arial" panose="020B0604020202020204" pitchFamily="34" charset="0"/>
              </a:rPr>
              <a:t>Alma” no ano 360 A.C. ... e é eterno. Vamos a ele!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01 rarinda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1341438"/>
            <a:ext cx="7667625" cy="5287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6019" name="Rectangle 3"/>
          <p:cNvSpPr>
            <a:spLocks noChangeArrowheads="1"/>
          </p:cNvSpPr>
          <p:nvPr/>
        </p:nvSpPr>
        <p:spPr bwMode="auto">
          <a:xfrm>
            <a:off x="971550" y="334963"/>
            <a:ext cx="727233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FFF301"/>
                </a:solidFill>
                <a:latin typeface="Arial" panose="020B0604020202020204" pitchFamily="34" charset="0"/>
              </a:rPr>
              <a:t>Ninguém é dono de sua felicidade, por isso: não entregue sua alegria, sua  paz e sua vida nas mãos de ninguém, absolutamente ninguém!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ChangeArrowheads="1"/>
          </p:cNvSpPr>
          <p:nvPr/>
        </p:nvSpPr>
        <p:spPr bwMode="auto">
          <a:xfrm>
            <a:off x="682625" y="477838"/>
            <a:ext cx="7561263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00D200"/>
                </a:solidFill>
                <a:latin typeface="Arial" panose="020B0604020202020204" pitchFamily="34" charset="0"/>
              </a:rPr>
              <a:t>Somos livres, não pertencemos a ninguém e não podemos querer ser donos dos desejos, das vontades ou dos sonhos de quem quer que seja.</a:t>
            </a:r>
          </a:p>
        </p:txBody>
      </p:sp>
      <p:pic>
        <p:nvPicPr>
          <p:cNvPr id="87043" name="Picture 3" descr="Untitled-17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773238"/>
            <a:ext cx="7056437" cy="463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01 rarinda 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412875"/>
            <a:ext cx="6985000" cy="528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067" name="Rectangle 3"/>
          <p:cNvSpPr>
            <a:spLocks noChangeArrowheads="1"/>
          </p:cNvSpPr>
          <p:nvPr/>
        </p:nvSpPr>
        <p:spPr bwMode="auto">
          <a:xfrm>
            <a:off x="827088" y="495300"/>
            <a:ext cx="79930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FFFF99"/>
                </a:solidFill>
                <a:latin typeface="Arial" panose="020B0604020202020204" pitchFamily="34" charset="0"/>
              </a:rPr>
              <a:t>A razão da sua vida é você mesmo. </a:t>
            </a:r>
          </a:p>
          <a:p>
            <a:pPr algn="ctr"/>
            <a:r>
              <a:rPr lang="pt-BR" altLang="pt-PT" sz="2000">
                <a:solidFill>
                  <a:srgbClr val="FFFF99"/>
                </a:solidFill>
                <a:latin typeface="Arial" panose="020B0604020202020204" pitchFamily="34" charset="0"/>
              </a:rPr>
              <a:t>A sua paz interior é a sua meta de vida.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01 rarinda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468438"/>
            <a:ext cx="7810500" cy="541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9091" name="Rectangle 3"/>
          <p:cNvSpPr>
            <a:spLocks noChangeArrowheads="1"/>
          </p:cNvSpPr>
          <p:nvPr/>
        </p:nvSpPr>
        <p:spPr bwMode="auto">
          <a:xfrm>
            <a:off x="900113" y="461963"/>
            <a:ext cx="7056437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CCFF66"/>
                </a:solidFill>
                <a:latin typeface="Arial" panose="020B0604020202020204" pitchFamily="34" charset="0"/>
              </a:rPr>
              <a:t>Quando sentir um vazio na alma, quando acreditar que ainda está  faltando algo, mesmo tendo tudo, remeta seu pensamento para os seus desejos mais íntimos e busque a divindade que existe em você.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01 rarinda 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308100"/>
            <a:ext cx="7704138" cy="550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0115" name="Rectangle 3"/>
          <p:cNvSpPr>
            <a:spLocks noChangeArrowheads="1"/>
          </p:cNvSpPr>
          <p:nvPr/>
        </p:nvSpPr>
        <p:spPr bwMode="auto">
          <a:xfrm>
            <a:off x="971550" y="550863"/>
            <a:ext cx="72009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FE905E"/>
                </a:solidFill>
                <a:latin typeface="Arial" panose="020B0604020202020204" pitchFamily="34" charset="0"/>
              </a:rPr>
              <a:t>Pare de colocar sua felicidade cada dia mais distante de você. Não coloque objetivos longe demais de suas mãos, abrace os que estão ao seu alcance hoje.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ChangeArrowheads="1"/>
          </p:cNvSpPr>
          <p:nvPr/>
        </p:nvSpPr>
        <p:spPr bwMode="auto">
          <a:xfrm>
            <a:off x="1187450" y="461963"/>
            <a:ext cx="669766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99CCFF"/>
                </a:solidFill>
                <a:latin typeface="Arial" panose="020B0604020202020204" pitchFamily="34" charset="0"/>
              </a:rPr>
              <a:t>Se anda desesperado por problemas financeiros, amorosos ou  de relacionamentos familiares, busque em seu interior a resposta para  acalmar-se. </a:t>
            </a:r>
          </a:p>
          <a:p>
            <a:pPr algn="ctr"/>
            <a:r>
              <a:rPr lang="pt-BR" altLang="pt-PT" sz="2000">
                <a:solidFill>
                  <a:srgbClr val="99CCFF"/>
                </a:solidFill>
                <a:latin typeface="Arial" panose="020B0604020202020204" pitchFamily="34" charset="0"/>
              </a:rPr>
              <a:t>Você é reflexo do que pensa diariamente. </a:t>
            </a:r>
          </a:p>
        </p:txBody>
      </p:sp>
      <p:pic>
        <p:nvPicPr>
          <p:cNvPr id="91139" name="Picture 3" descr="Untitled-24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450" y="2046288"/>
            <a:ext cx="5499100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827088" y="423863"/>
            <a:ext cx="75612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FFFF66"/>
                </a:solidFill>
                <a:latin typeface="Arial" panose="020B0604020202020204" pitchFamily="34" charset="0"/>
              </a:rPr>
              <a:t>Sorrir significa aprovar, aceitar, felicitar. Então abra um </a:t>
            </a:r>
          </a:p>
          <a:p>
            <a:pPr algn="ctr"/>
            <a:r>
              <a:rPr lang="pt-BR" altLang="pt-PT" sz="2000">
                <a:solidFill>
                  <a:srgbClr val="FFFF66"/>
                </a:solidFill>
                <a:latin typeface="Arial" panose="020B0604020202020204" pitchFamily="34" charset="0"/>
              </a:rPr>
              <a:t>sorriso para aprovar o mundo que quer oferecer a você o melhor. </a:t>
            </a:r>
          </a:p>
        </p:txBody>
      </p:sp>
      <p:pic>
        <p:nvPicPr>
          <p:cNvPr id="92163" name="Picture 3" descr="Untitled-19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441450"/>
            <a:ext cx="7099300" cy="494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01 rarinda 28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295400"/>
            <a:ext cx="741680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3187" name="Rectangle 3"/>
          <p:cNvSpPr>
            <a:spLocks noChangeArrowheads="1"/>
          </p:cNvSpPr>
          <p:nvPr/>
        </p:nvSpPr>
        <p:spPr bwMode="auto">
          <a:xfrm>
            <a:off x="935038" y="261938"/>
            <a:ext cx="716597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E3EE00"/>
                </a:solidFill>
                <a:latin typeface="Arial" panose="020B0604020202020204" pitchFamily="34" charset="0"/>
              </a:rPr>
              <a:t>Com um sorriso no rosto as pessoas terão as melhores impressões de você, e você estará afirmando para você</a:t>
            </a:r>
          </a:p>
          <a:p>
            <a:pPr algn="ctr"/>
            <a:r>
              <a:rPr lang="pt-BR" altLang="pt-PT" sz="2000">
                <a:solidFill>
                  <a:srgbClr val="E3EE00"/>
                </a:solidFill>
                <a:latin typeface="Arial" panose="020B0604020202020204" pitchFamily="34" charset="0"/>
              </a:rPr>
              <a:t> mesmo,  que está "pronto“ para ser feliz.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01 rarinda 30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39863"/>
            <a:ext cx="7669213" cy="522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4211" name="Rectangle 3"/>
          <p:cNvSpPr>
            <a:spLocks noChangeArrowheads="1"/>
          </p:cNvSpPr>
          <p:nvPr/>
        </p:nvSpPr>
        <p:spPr bwMode="auto">
          <a:xfrm>
            <a:off x="755650" y="477838"/>
            <a:ext cx="770413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FEE5A0"/>
                </a:solidFill>
                <a:latin typeface="Arial" panose="020B0604020202020204" pitchFamily="34" charset="0"/>
              </a:rPr>
              <a:t>Trabalhe, trabalhe muito a seu favor. Pare de esperar a felicidade sem esforços. Pare de exigir das pessoas aquilo que nem você conquistou ainda.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01 rarinda 31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20713"/>
            <a:ext cx="8064500" cy="604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5235" name="Rectangle 3"/>
          <p:cNvSpPr>
            <a:spLocks noChangeArrowheads="1"/>
          </p:cNvSpPr>
          <p:nvPr/>
        </p:nvSpPr>
        <p:spPr bwMode="auto">
          <a:xfrm>
            <a:off x="323850" y="287338"/>
            <a:ext cx="8820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9FFFFF"/>
                </a:solidFill>
                <a:latin typeface="Arial" panose="020B0604020202020204" pitchFamily="34" charset="0"/>
              </a:rPr>
              <a:t>Critique menos, trabalhe mais. </a:t>
            </a:r>
          </a:p>
          <a:p>
            <a:pPr algn="ctr"/>
            <a:r>
              <a:rPr lang="pt-BR" altLang="pt-PT" sz="2000">
                <a:solidFill>
                  <a:srgbClr val="9FFFFF"/>
                </a:solidFill>
                <a:latin typeface="Arial" panose="020B0604020202020204" pitchFamily="34" charset="0"/>
              </a:rPr>
              <a:t>E, não se esqueça nunca de agradecer.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01 rarinda 32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268413"/>
            <a:ext cx="7704138" cy="5275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539750" y="477838"/>
            <a:ext cx="86042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FFCC66"/>
                </a:solidFill>
                <a:latin typeface="Arial" panose="020B0604020202020204" pitchFamily="34" charset="0"/>
              </a:rPr>
              <a:t>Agradeça tudo que está em sua vida neste momento, </a:t>
            </a:r>
          </a:p>
          <a:p>
            <a:pPr algn="ctr"/>
            <a:r>
              <a:rPr lang="pt-BR" altLang="pt-PT" sz="2000">
                <a:solidFill>
                  <a:srgbClr val="FFCC66"/>
                </a:solidFill>
                <a:latin typeface="Arial" panose="020B0604020202020204" pitchFamily="34" charset="0"/>
              </a:rPr>
              <a:t>inclusive a dor. Nossa compreensão do universo ainda é </a:t>
            </a:r>
          </a:p>
          <a:p>
            <a:pPr algn="ctr"/>
            <a:r>
              <a:rPr lang="pt-BR" altLang="pt-PT" sz="2000">
                <a:solidFill>
                  <a:srgbClr val="FFCC66"/>
                </a:solidFill>
                <a:latin typeface="Arial" panose="020B0604020202020204" pitchFamily="34" charset="0"/>
              </a:rPr>
              <a:t>muito pequena para julgar o que quer que seja na nossa vida.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ChangeArrowheads="1"/>
          </p:cNvSpPr>
          <p:nvPr/>
        </p:nvSpPr>
        <p:spPr bwMode="auto">
          <a:xfrm>
            <a:off x="755650" y="476250"/>
            <a:ext cx="76136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pt-BR" altLang="pt-PT" sz="2000">
                <a:solidFill>
                  <a:srgbClr val="0099CC"/>
                </a:solidFill>
                <a:latin typeface="Arial" panose="020B0604020202020204" pitchFamily="34" charset="0"/>
              </a:rPr>
              <a:t>A grandeza não consiste em receber honras, mas em merecê-las.</a:t>
            </a:r>
          </a:p>
          <a:p>
            <a:pPr algn="ctr" eaLnBrk="0" hangingPunct="0"/>
            <a:endParaRPr lang="pt-BR" altLang="pt-PT" sz="2000">
              <a:solidFill>
                <a:srgbClr val="0099CC"/>
              </a:solidFill>
              <a:latin typeface="Arial" panose="020B0604020202020204" pitchFamily="34" charset="0"/>
            </a:endParaRPr>
          </a:p>
        </p:txBody>
      </p:sp>
      <p:pic>
        <p:nvPicPr>
          <p:cNvPr id="97283" name="Picture 3" descr="Untitled-20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150" y="1216025"/>
            <a:ext cx="6997700" cy="509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ChangeArrowheads="1"/>
          </p:cNvSpPr>
          <p:nvPr/>
        </p:nvSpPr>
        <p:spPr bwMode="auto">
          <a:xfrm>
            <a:off x="900113" y="423863"/>
            <a:ext cx="72723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00CC99"/>
                </a:solidFill>
                <a:latin typeface="Arial" panose="020B0604020202020204" pitchFamily="34" charset="0"/>
              </a:rPr>
              <a:t>Se você anda repetindo muito: “eu preciso tanto de você” ou, “você é a razão da minha vida”  -  cuide-se.</a:t>
            </a:r>
          </a:p>
        </p:txBody>
      </p:sp>
      <p:pic>
        <p:nvPicPr>
          <p:cNvPr id="98307" name="Picture 3" descr="Untitled-21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350" y="1360488"/>
            <a:ext cx="6845300" cy="509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ChangeArrowheads="1"/>
          </p:cNvSpPr>
          <p:nvPr/>
        </p:nvSpPr>
        <p:spPr bwMode="auto">
          <a:xfrm>
            <a:off x="5724525" y="981075"/>
            <a:ext cx="3240088" cy="496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CFF200"/>
                </a:solidFill>
                <a:latin typeface="Arial" panose="020B0604020202020204" pitchFamily="34" charset="0"/>
              </a:rPr>
              <a:t>É lícito afirmar que são prósperos os povos </a:t>
            </a:r>
          </a:p>
          <a:p>
            <a:pPr algn="ctr"/>
            <a:r>
              <a:rPr lang="pt-BR" altLang="pt-PT" sz="2000">
                <a:solidFill>
                  <a:srgbClr val="CFF200"/>
                </a:solidFill>
                <a:latin typeface="Arial" panose="020B0604020202020204" pitchFamily="34" charset="0"/>
              </a:rPr>
              <a:t>cuja legislação se </a:t>
            </a:r>
          </a:p>
          <a:p>
            <a:pPr algn="ctr"/>
            <a:r>
              <a:rPr lang="pt-BR" altLang="pt-PT" sz="2000">
                <a:solidFill>
                  <a:srgbClr val="CFF200"/>
                </a:solidFill>
                <a:latin typeface="Arial" panose="020B0604020202020204" pitchFamily="34" charset="0"/>
              </a:rPr>
              <a:t>deve aos filósofos.  </a:t>
            </a:r>
          </a:p>
          <a:p>
            <a:pPr algn="ctr"/>
            <a:r>
              <a:rPr lang="pt-BR" altLang="pt-PT" sz="2000">
                <a:solidFill>
                  <a:srgbClr val="CFF200"/>
                </a:solidFill>
                <a:latin typeface="Arial" panose="020B0604020202020204" pitchFamily="34" charset="0"/>
              </a:rPr>
              <a:t>  </a:t>
            </a:r>
          </a:p>
          <a:p>
            <a:pPr algn="ctr"/>
            <a:r>
              <a:rPr lang="pt-BR" altLang="pt-PT" sz="2000">
                <a:solidFill>
                  <a:srgbClr val="CFF200"/>
                </a:solidFill>
                <a:latin typeface="Arial" panose="020B0604020202020204" pitchFamily="34" charset="0"/>
              </a:rPr>
              <a:t>A inteligência é a insolência educada.   </a:t>
            </a:r>
          </a:p>
          <a:p>
            <a:pPr algn="ctr">
              <a:buFontTx/>
              <a:buChar char="-"/>
            </a:pPr>
            <a:endParaRPr lang="pt-BR" altLang="pt-PT" sz="2000">
              <a:solidFill>
                <a:srgbClr val="CFF200"/>
              </a:solidFill>
              <a:latin typeface="Arial" panose="020B0604020202020204" pitchFamily="34" charset="0"/>
            </a:endParaRPr>
          </a:p>
          <a:p>
            <a:pPr algn="ctr"/>
            <a:r>
              <a:rPr lang="pt-BR" altLang="pt-PT" sz="2000">
                <a:solidFill>
                  <a:srgbClr val="CFF200"/>
                </a:solidFill>
                <a:latin typeface="Arial" panose="020B0604020202020204" pitchFamily="34" charset="0"/>
              </a:rPr>
              <a:t>Nosso caráter é o resultado de nossa conduta.  </a:t>
            </a:r>
          </a:p>
          <a:p>
            <a:pPr algn="ctr">
              <a:buFontTx/>
              <a:buChar char="-"/>
            </a:pPr>
            <a:endParaRPr lang="pt-BR" altLang="pt-PT" sz="2000">
              <a:solidFill>
                <a:srgbClr val="CFF200"/>
              </a:solidFill>
              <a:latin typeface="Arial" panose="020B0604020202020204" pitchFamily="34" charset="0"/>
            </a:endParaRPr>
          </a:p>
          <a:p>
            <a:pPr algn="ctr"/>
            <a:r>
              <a:rPr lang="pt-BR" altLang="pt-PT" sz="2000">
                <a:solidFill>
                  <a:srgbClr val="CFF200"/>
                </a:solidFill>
                <a:latin typeface="Arial" panose="020B0604020202020204" pitchFamily="34" charset="0"/>
              </a:rPr>
              <a:t>Egoísmo não é </a:t>
            </a:r>
          </a:p>
          <a:p>
            <a:pPr algn="ctr"/>
            <a:r>
              <a:rPr lang="pt-BR" altLang="pt-PT" sz="2000">
                <a:solidFill>
                  <a:srgbClr val="CFF200"/>
                </a:solidFill>
                <a:latin typeface="Arial" panose="020B0604020202020204" pitchFamily="34" charset="0"/>
              </a:rPr>
              <a:t>amor, mas sim, uma desvairada paixão por nós próprios. </a:t>
            </a:r>
          </a:p>
        </p:txBody>
      </p:sp>
      <p:pic>
        <p:nvPicPr>
          <p:cNvPr id="99331" name="Picture 3" descr="Untitled-22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889000"/>
            <a:ext cx="4927600" cy="5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01 rarinda 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90650"/>
            <a:ext cx="6553200" cy="5567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0355" name="Rectangle 3"/>
          <p:cNvSpPr>
            <a:spLocks noChangeArrowheads="1"/>
          </p:cNvSpPr>
          <p:nvPr/>
        </p:nvSpPr>
        <p:spPr bwMode="auto">
          <a:xfrm>
            <a:off x="1042988" y="693738"/>
            <a:ext cx="6624637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CCECFF"/>
                </a:solidFill>
                <a:latin typeface="Arial" panose="020B0604020202020204" pitchFamily="34" charset="0"/>
              </a:rPr>
              <a:t>O homem sábio não busca o prazer, mas a libertação das preocupações e sofrimentos.  </a:t>
            </a:r>
          </a:p>
          <a:p>
            <a:pPr algn="ctr"/>
            <a:r>
              <a:rPr lang="pt-BR" altLang="pt-PT" sz="2000">
                <a:solidFill>
                  <a:srgbClr val="CCECFF"/>
                </a:solidFill>
                <a:latin typeface="Arial" panose="020B0604020202020204" pitchFamily="34" charset="0"/>
              </a:rPr>
              <a:t>Ser feliz é ser auto-suficiente.. .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ChangeArrowheads="1"/>
          </p:cNvSpPr>
          <p:nvPr/>
        </p:nvSpPr>
        <p:spPr bwMode="auto">
          <a:xfrm>
            <a:off x="1154113" y="871538"/>
            <a:ext cx="68151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pt-BR" altLang="pt-PT" sz="2000">
                <a:solidFill>
                  <a:srgbClr val="FFCC66"/>
                </a:solidFill>
                <a:latin typeface="Arial" panose="020B0604020202020204" pitchFamily="34" charset="0"/>
              </a:rPr>
              <a:t>Seja senhor de sua vontade e escravo da sua consciência.</a:t>
            </a:r>
          </a:p>
        </p:txBody>
      </p:sp>
      <p:pic>
        <p:nvPicPr>
          <p:cNvPr id="101379" name="Picture 3" descr="Untitled-23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484313"/>
            <a:ext cx="6362700" cy="478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Text Box 2"/>
          <p:cNvSpPr txBox="1">
            <a:spLocks noChangeArrowheads="1"/>
          </p:cNvSpPr>
          <p:nvPr/>
        </p:nvSpPr>
        <p:spPr bwMode="auto">
          <a:xfrm>
            <a:off x="2555875" y="2781300"/>
            <a:ext cx="4032250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PT" sz="3600" dirty="0">
                <a:solidFill>
                  <a:schemeClr val="accent1">
                    <a:lumMod val="75000"/>
                  </a:schemeClr>
                </a:solidFill>
                <a:effectDag name="">
                  <a:cont type="tree" name="">
                    <a:effect ref="fillLine"/>
                    <a:outerShdw dist="38100" dir="13500000" algn="br">
                      <a:srgbClr val="55DDFF"/>
                    </a:outerShdw>
                  </a:cont>
                  <a:cont type="tree" name="">
                    <a:effect ref="fillLine"/>
                    <a:outerShdw dist="38100" dir="2700000" algn="tl">
                      <a:srgbClr val="007A99"/>
                    </a:outerShdw>
                  </a:cont>
                  <a:effect ref="fillLine"/>
                </a:effectDag>
                <a:latin typeface="Arial" panose="020B0604020202020204" pitchFamily="34" charset="0"/>
              </a:rPr>
              <a:t>Pense nisso!</a:t>
            </a:r>
          </a:p>
          <a:p>
            <a:pPr algn="ctr">
              <a:spcBef>
                <a:spcPct val="50000"/>
              </a:spcBef>
            </a:pPr>
            <a:r>
              <a:rPr lang="pt-BR" altLang="pt-PT" sz="3600" dirty="0">
                <a:solidFill>
                  <a:schemeClr val="accent4">
                    <a:lumMod val="75000"/>
                    <a:lumOff val="25000"/>
                  </a:schemeClr>
                </a:solidFill>
                <a:effectDag name="">
                  <a:cont type="tree" name="">
                    <a:effect ref="fillLine"/>
                    <a:outerShdw dist="38100" dir="13500000" algn="br">
                      <a:srgbClr val="55DDFF"/>
                    </a:outerShdw>
                  </a:cont>
                  <a:cont type="tree" name="">
                    <a:effect ref="fillLine"/>
                    <a:outerShdw dist="38100" dir="2700000" algn="tl">
                      <a:srgbClr val="007A99"/>
                    </a:outerShdw>
                  </a:cont>
                  <a:effect ref="fillLine"/>
                </a:effectDag>
                <a:latin typeface="Arial" panose="020B0604020202020204" pitchFamily="34" charset="0"/>
              </a:rPr>
              <a:t>Seja </a:t>
            </a:r>
            <a:r>
              <a:rPr lang="pt-BR" altLang="pt-PT" sz="3600" dirty="0" smtClean="0">
                <a:solidFill>
                  <a:schemeClr val="accent4">
                    <a:lumMod val="75000"/>
                    <a:lumOff val="25000"/>
                  </a:schemeClr>
                </a:solidFill>
                <a:effectDag name="">
                  <a:cont type="tree" name="">
                    <a:effect ref="fillLine"/>
                    <a:outerShdw dist="38100" dir="13500000" algn="br">
                      <a:srgbClr val="55DDFF"/>
                    </a:outerShdw>
                  </a:cont>
                  <a:cont type="tree" name="">
                    <a:effect ref="fillLine"/>
                    <a:outerShdw dist="38100" dir="2700000" algn="tl">
                      <a:srgbClr val="007A99"/>
                    </a:outerShdw>
                  </a:cont>
                  <a:effect ref="fillLine"/>
                </a:effectDag>
                <a:latin typeface="Arial" panose="020B0604020202020204" pitchFamily="34" charset="0"/>
              </a:rPr>
              <a:t>feliz</a:t>
            </a:r>
            <a:r>
              <a:rPr lang="pt-BR" altLang="pt-PT" sz="3600" dirty="0">
                <a:solidFill>
                  <a:schemeClr val="accent4">
                    <a:lumMod val="75000"/>
                    <a:lumOff val="25000"/>
                  </a:schemeClr>
                </a:solidFill>
                <a:effectDag name="">
                  <a:cont type="tree" name="">
                    <a:effect ref="fillLine"/>
                    <a:outerShdw dist="38100" dir="13500000" algn="br">
                      <a:srgbClr val="55DDFF"/>
                    </a:outerShdw>
                  </a:cont>
                  <a:cont type="tree" name="">
                    <a:effect ref="fillLine"/>
                    <a:outerShdw dist="38100" dir="2700000" algn="tl">
                      <a:srgbClr val="007A99"/>
                    </a:outerShdw>
                  </a:cont>
                  <a:effect ref="fillLine"/>
                </a:effectDag>
                <a:latin typeface="Arial" panose="020B0604020202020204" pitchFamily="34" charset="0"/>
              </a:rPr>
              <a:t>!</a:t>
            </a:r>
          </a:p>
        </p:txBody>
      </p:sp>
    </p:spTree>
  </p:cSld>
  <p:clrMapOvr>
    <a:masterClrMapping/>
  </p:clrMapOvr>
  <p:transition spd="med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2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620</TotalTime>
  <Words>493</Words>
  <Application>Microsoft Office PowerPoint</Application>
  <PresentationFormat>Apresentação no Ecrã (4:3)</PresentationFormat>
  <Paragraphs>44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5" baseType="lpstr">
      <vt:lpstr>Times New Roman</vt:lpstr>
      <vt:lpstr>Tahoma</vt:lpstr>
      <vt:lpstr>Arial</vt:lpstr>
      <vt:lpstr>Verdana</vt:lpstr>
      <vt:lpstr>Diseño predeterminado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Servet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FOTOS DEL PLANETA TIERRA</dc:title>
  <dc:creator>JM</dc:creator>
  <cp:lastModifiedBy>João Vieira</cp:lastModifiedBy>
  <cp:revision>71</cp:revision>
  <dcterms:created xsi:type="dcterms:W3CDTF">2004-02-28T19:07:12Z</dcterms:created>
  <dcterms:modified xsi:type="dcterms:W3CDTF">2019-03-27T16:07:58Z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