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2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31" r:id="rId65"/>
    <p:sldId id="320" r:id="rId66"/>
    <p:sldId id="333" r:id="rId67"/>
    <p:sldId id="322" r:id="rId68"/>
    <p:sldId id="328" r:id="rId69"/>
    <p:sldId id="329" r:id="rId70"/>
    <p:sldId id="325" r:id="rId7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PFxQw/IL3lxXjohsKOXAg==" hashData="mbB1uFbRtSHDR+6kz6/Lb3Mp3gQ="/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CC"/>
    <a:srgbClr val="0066CC"/>
    <a:srgbClr val="0033CC"/>
    <a:srgbClr val="003399"/>
    <a:srgbClr val="002774"/>
    <a:srgbClr val="00133A"/>
    <a:srgbClr val="9A9EB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3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2661837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3049716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283222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1363542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169032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1519909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301587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2284127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2072147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3097149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2635797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6B496-1022-48A0-B20A-4AFBA0548AF4}" type="datetimeFigureOut">
              <a:rPr lang="es-MX" smtClean="0"/>
              <a:pPr/>
              <a:t>17/09/2016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40337-A5CC-48A0-842A-6509A031AD0E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="" xmlns:p14="http://schemas.microsoft.com/office/powerpoint/2010/main" val="59729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iliomejialuarca.com/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miliomejialuarca.com/" TargetMode="External"/><Relationship Id="rId3" Type="http://schemas.openxmlformats.org/officeDocument/2006/relationships/hyperlink" Target="https://www.youtube.com/watch?v=UDOMEoqdssw" TargetMode="External"/><Relationship Id="rId7" Type="http://schemas.openxmlformats.org/officeDocument/2006/relationships/hyperlink" Target="https://youtu.be/ZxuVALWaiLE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ed.com/talks/sebastiao_salgado_the_silent_drama_of_photography?language=es" TargetMode="External"/><Relationship Id="rId5" Type="http://schemas.openxmlformats.org/officeDocument/2006/relationships/hyperlink" Target="https://vimeo.com/128242266" TargetMode="External"/><Relationship Id="rId4" Type="http://schemas.openxmlformats.org/officeDocument/2006/relationships/hyperlink" Target="https://youtu.be/pG3YLpZKomE" TargetMode="Externa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4000">
              <a:schemeClr val="bg1">
                <a:lumMod val="85000"/>
              </a:schemeClr>
            </a:gs>
            <a:gs pos="100000">
              <a:srgbClr val="9A9EB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23604" y="1261641"/>
            <a:ext cx="2566620" cy="386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8 CuadroTexto"/>
          <p:cNvSpPr txBox="1"/>
          <p:nvPr/>
        </p:nvSpPr>
        <p:spPr>
          <a:xfrm>
            <a:off x="10495308" y="1031540"/>
            <a:ext cx="79321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/>
            <a:r>
              <a:rPr lang="es-ES" sz="4800" b="1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G</a:t>
            </a:r>
          </a:p>
          <a:p>
            <a:pPr lvl="0" defTabSz="914400"/>
            <a:r>
              <a:rPr lang="es-ES" sz="4800" b="1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É</a:t>
            </a:r>
          </a:p>
          <a:p>
            <a:pPr lvl="0" defTabSz="914400"/>
            <a:r>
              <a:rPr lang="es-ES" sz="4800" b="1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N</a:t>
            </a:r>
          </a:p>
          <a:p>
            <a:pPr lvl="0" defTabSz="914400"/>
            <a:r>
              <a:rPr lang="es-ES" sz="4800" b="1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E</a:t>
            </a:r>
          </a:p>
          <a:p>
            <a:pPr lvl="0" defTabSz="914400"/>
            <a:r>
              <a:rPr lang="es-ES" sz="4800" b="1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S</a:t>
            </a:r>
          </a:p>
          <a:p>
            <a:pPr lvl="0" defTabSz="914400"/>
            <a:endParaRPr lang="es-ES" sz="4800" b="1" dirty="0">
              <a:solidFill>
                <a:srgbClr val="3232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lvl="0" defTabSz="914400"/>
            <a:r>
              <a:rPr lang="es-ES" sz="4800" b="1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S</a:t>
            </a:r>
          </a:p>
        </p:txBody>
      </p:sp>
      <p:sp>
        <p:nvSpPr>
          <p:cNvPr id="4" name="10 CuadroTexto"/>
          <p:cNvSpPr txBox="1"/>
          <p:nvPr/>
        </p:nvSpPr>
        <p:spPr>
          <a:xfrm>
            <a:off x="7996410" y="4691349"/>
            <a:ext cx="2291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/>
          </a:p>
        </p:txBody>
      </p:sp>
      <p:sp>
        <p:nvSpPr>
          <p:cNvPr id="5" name="11 CuadroTexto"/>
          <p:cNvSpPr txBox="1"/>
          <p:nvPr/>
        </p:nvSpPr>
        <p:spPr>
          <a:xfrm>
            <a:off x="2289519" y="5229993"/>
            <a:ext cx="74584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defTabSz="914400"/>
            <a:r>
              <a:rPr lang="es-ES" sz="4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E B A S T </a:t>
            </a:r>
            <a:r>
              <a:rPr lang="es-E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es-ES_tradnl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Ã</a:t>
            </a:r>
            <a:r>
              <a:rPr lang="es-E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4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  S A L G A D O</a:t>
            </a:r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i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                   </a:t>
            </a:r>
            <a:r>
              <a:rPr lang="es-ES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 E R Ó I   D A   E S P E R A N </a:t>
            </a:r>
            <a:r>
              <a:rPr lang="es-ES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Ç </a:t>
            </a:r>
            <a:r>
              <a:rPr lang="es-ES" sz="20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es-ES" sz="2000" b="1" i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0592788" y="4700995"/>
            <a:ext cx="627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800" b="1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I</a:t>
            </a:r>
          </a:p>
        </p:txBody>
      </p:sp>
    </p:spTree>
    <p:extLst>
      <p:ext uri="{BB962C8B-B14F-4D97-AF65-F5344CB8AC3E}">
        <p14:creationId xmlns="" xmlns:p14="http://schemas.microsoft.com/office/powerpoint/2010/main" val="634078348"/>
      </p:ext>
    </p:extLst>
  </p:cSld>
  <p:clrMapOvr>
    <a:masterClrMapping/>
  </p:clrMapOvr>
  <p:transition spd="slow">
    <p:fade thruBlk="1"/>
    <p:sndAc>
      <p:stSnd loop="1">
        <p:snd r:embed="rId2" name="Armand Mix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 CuadroTexto"/>
          <p:cNvSpPr txBox="1"/>
          <p:nvPr/>
        </p:nvSpPr>
        <p:spPr>
          <a:xfrm>
            <a:off x="7996410" y="4691349"/>
            <a:ext cx="2291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505298" y="913117"/>
            <a:ext cx="5742212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“</a:t>
            </a:r>
            <a:r>
              <a:rPr lang="pt-BR" sz="1600" dirty="0" err="1" smtClean="0">
                <a:solidFill>
                  <a:schemeClr val="bg1"/>
                </a:solidFill>
                <a:latin typeface="Comic Sans MS" pitchFamily="66" charset="0"/>
              </a:rPr>
              <a:t>G</a:t>
            </a:r>
            <a:r>
              <a:rPr lang="pt-BR" sz="1200" dirty="0" err="1" smtClean="0">
                <a:solidFill>
                  <a:schemeClr val="bg1"/>
                </a:solidFill>
                <a:latin typeface="Comic Sans MS" pitchFamily="66" charset="0"/>
              </a:rPr>
              <a:t>énesis</a:t>
            </a:r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” é uma jornada em busca do planeta como ele existiu,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desde a sua formação e na sua evolução, antes que a vida moderna 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se acelerasse e nos afastasse do núcleo essencial.</a:t>
            </a:r>
          </a:p>
          <a:p>
            <a:pPr algn="ctr"/>
            <a:endParaRPr lang="pt-BR" sz="12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pt-BR" sz="1400" dirty="0" smtClean="0">
                <a:solidFill>
                  <a:schemeClr val="bg1"/>
                </a:solidFill>
                <a:latin typeface="Comic Sans MS" pitchFamily="66" charset="0"/>
              </a:rPr>
              <a:t>É</a:t>
            </a:r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 uma busca das paisagens terrestres e aquáticas até hoje intocadas; 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uma viagem em </a:t>
            </a:r>
            <a:r>
              <a:rPr lang="pt-BR" sz="1200" dirty="0" err="1" smtClean="0">
                <a:solidFill>
                  <a:schemeClr val="bg1"/>
                </a:solidFill>
                <a:latin typeface="Comic Sans MS" pitchFamily="66" charset="0"/>
              </a:rPr>
              <a:t>direcção</a:t>
            </a:r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aos animais e grupos humanos que conseguiram escapar das transformações impostas pelo mundo contemporâneo.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 “</a:t>
            </a:r>
            <a:r>
              <a:rPr lang="pt-BR" sz="1200" dirty="0" err="1" smtClean="0">
                <a:solidFill>
                  <a:schemeClr val="bg1"/>
                </a:solidFill>
                <a:latin typeface="Comic Sans MS" pitchFamily="66" charset="0"/>
              </a:rPr>
              <a:t>Génesis</a:t>
            </a:r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” comprova que o nosso planeta ainda abriga vastas e 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remotas regiões onde a natureza reina em imaculada e silenciosa majestade.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Estas maravilhas foram encontradas nos círculos polares e em florestas tropicais, em extensas savanas e nos tórridos desertos, 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em montanhas geladas e ilhas desertas.</a:t>
            </a:r>
          </a:p>
          <a:p>
            <a:pPr algn="ctr"/>
            <a:endParaRPr lang="pt-BR" sz="12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Comic Sans MS" pitchFamily="66" charset="0"/>
              </a:rPr>
              <a:t>L</a:t>
            </a:r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ugares às vezes excessivamente gélidos ou escaldantes,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 onde apenas as mais resistentes formas de vida perseveram. 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Outros recantos tornaram-se lar de animais ou de povos ancestrais cuja sobrevivência depende fundamentalmente do isolamento em que se mantêm. 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O conjunto forma um esplendoroso mosaico da natureza 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em toda a sua grandiosidade original. </a:t>
            </a:r>
          </a:p>
          <a:p>
            <a:pPr algn="ctr"/>
            <a:endParaRPr lang="pt-BR" sz="12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1400" dirty="0" smtClean="0">
                <a:solidFill>
                  <a:schemeClr val="bg1"/>
                </a:solidFill>
                <a:latin typeface="Comic Sans MS" pitchFamily="66" charset="0"/>
              </a:rPr>
              <a:t>É</a:t>
            </a:r>
            <a:r>
              <a:rPr lang="pt-BR" sz="16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essa beleza oculta, defendida, protegida que “</a:t>
            </a:r>
            <a:r>
              <a:rPr lang="pt-BR" sz="1200" dirty="0" err="1" smtClean="0">
                <a:solidFill>
                  <a:schemeClr val="bg1"/>
                </a:solidFill>
                <a:latin typeface="Comic Sans MS" pitchFamily="66" charset="0"/>
              </a:rPr>
              <a:t>Génesis</a:t>
            </a:r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” 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deseja compartilhar. Fazemos um tributo a esse nosso frágil planeta que temos o dever de proteger.</a:t>
            </a:r>
          </a:p>
          <a:p>
            <a:pPr algn="ctr"/>
            <a:endParaRPr lang="pt-BR" sz="12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                                                                             Lélia </a:t>
            </a:r>
            <a:r>
              <a:rPr lang="pt-BR" sz="1200" dirty="0" err="1" smtClean="0">
                <a:solidFill>
                  <a:schemeClr val="bg1"/>
                </a:solidFill>
                <a:latin typeface="Comic Sans MS" pitchFamily="66" charset="0"/>
              </a:rPr>
              <a:t>Wanick</a:t>
            </a:r>
            <a: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  <a:t> Salgado</a:t>
            </a:r>
            <a:br>
              <a:rPr lang="pt-BR" sz="1200" dirty="0" smtClean="0">
                <a:solidFill>
                  <a:schemeClr val="bg1"/>
                </a:solidFill>
                <a:latin typeface="Comic Sans MS" pitchFamily="66" charset="0"/>
              </a:rPr>
            </a:br>
            <a:endParaRPr lang="pt-BR" sz="12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2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4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71279" y="778737"/>
            <a:ext cx="3873921" cy="5300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14865488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53569" y="2182389"/>
            <a:ext cx="1148486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b="1" dirty="0" smtClean="0">
                <a:solidFill>
                  <a:schemeClr val="bg1"/>
                </a:solidFill>
              </a:rPr>
              <a:t>A </a:t>
            </a:r>
            <a:r>
              <a:rPr lang="es-ES_tradnl" sz="4400" b="1" dirty="0">
                <a:solidFill>
                  <a:schemeClr val="bg1"/>
                </a:solidFill>
              </a:rPr>
              <a:t>GÉNESIS DE </a:t>
            </a:r>
            <a:r>
              <a:rPr lang="es-ES_tradnl" sz="4400" b="1" dirty="0" smtClean="0">
                <a:solidFill>
                  <a:schemeClr val="bg1"/>
                </a:solidFill>
              </a:rPr>
              <a:t>SEBASTIÃO </a:t>
            </a:r>
            <a:r>
              <a:rPr lang="es-ES_tradnl" sz="4400" b="1" dirty="0">
                <a:solidFill>
                  <a:schemeClr val="bg1"/>
                </a:solidFill>
              </a:rPr>
              <a:t>SALGADO</a:t>
            </a:r>
          </a:p>
          <a:p>
            <a:pPr algn="ctr"/>
            <a:endParaRPr lang="es-ES_tradnl" sz="6000" b="1" dirty="0">
              <a:solidFill>
                <a:schemeClr val="bg1"/>
              </a:solidFill>
            </a:endParaRPr>
          </a:p>
          <a:p>
            <a:pPr algn="ctr"/>
            <a:endParaRPr lang="es-ES_tradnl" sz="6000" b="1" dirty="0">
              <a:solidFill>
                <a:schemeClr val="bg1"/>
              </a:solidFill>
            </a:endParaRPr>
          </a:p>
          <a:p>
            <a:pPr algn="ctr"/>
            <a:endParaRPr lang="es-ES_tradnl" sz="6000" b="1" dirty="0">
              <a:solidFill>
                <a:schemeClr val="bg1"/>
              </a:solidFill>
            </a:endParaRPr>
          </a:p>
          <a:p>
            <a:pPr algn="ctr"/>
            <a:endParaRPr lang="es-ES_tradnl" sz="2000" b="1" dirty="0">
              <a:solidFill>
                <a:schemeClr val="bg1"/>
              </a:solidFill>
            </a:endParaRPr>
          </a:p>
          <a:p>
            <a:pPr algn="ctr"/>
            <a:endParaRPr lang="es-ES_tradnl" sz="2000" dirty="0">
              <a:solidFill>
                <a:schemeClr val="bg1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22314" y="3788028"/>
            <a:ext cx="11347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Vivemos num planeta onde nós destruímos grande parte dele, mas ainda 46% do planeta está </a:t>
            </a:r>
            <a:r>
              <a:rPr lang="pt-BR" sz="1600" b="1" dirty="0" err="1" smtClean="0">
                <a:solidFill>
                  <a:schemeClr val="bg1"/>
                </a:solidFill>
              </a:rPr>
              <a:t>exactamente</a:t>
            </a:r>
            <a:r>
              <a:rPr lang="pt-BR" sz="1600" b="1" dirty="0" smtClean="0">
                <a:solidFill>
                  <a:schemeClr val="bg1"/>
                </a:solidFill>
              </a:rPr>
              <a:t> como no dia do início.</a:t>
            </a:r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35575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53569" y="4513170"/>
            <a:ext cx="1148486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solidFill>
                  <a:schemeClr val="bg1"/>
                </a:solidFill>
              </a:rPr>
              <a:t>A AMAZÓNIA E O PANTANAL</a:t>
            </a:r>
          </a:p>
          <a:p>
            <a:pPr algn="ctr"/>
            <a:endParaRPr lang="es-ES_tradnl" sz="4400" dirty="0" smtClean="0">
              <a:solidFill>
                <a:schemeClr val="bg1"/>
              </a:solidFill>
            </a:endParaRPr>
          </a:p>
          <a:p>
            <a:pPr algn="ctr"/>
            <a:endParaRPr lang="es-ES_tradnl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653538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130885" y="145511"/>
            <a:ext cx="11930230" cy="65669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7247389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CuadroTexto"/>
          <p:cNvSpPr txBox="1"/>
          <p:nvPr/>
        </p:nvSpPr>
        <p:spPr>
          <a:xfrm>
            <a:off x="3400541" y="2397949"/>
            <a:ext cx="53909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No </a:t>
            </a:r>
            <a:r>
              <a:rPr lang="pt-BR" sz="1600" b="1" dirty="0" err="1" smtClean="0">
                <a:solidFill>
                  <a:schemeClr val="bg1"/>
                </a:solidFill>
              </a:rPr>
              <a:t>projecto</a:t>
            </a:r>
            <a:r>
              <a:rPr lang="pt-BR" sz="1600" b="1" dirty="0" smtClean="0">
                <a:solidFill>
                  <a:schemeClr val="bg1"/>
                </a:solidFill>
              </a:rPr>
              <a:t> GÉNESIS,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que se refere ao ser humano, fui buscar gente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como nós éramos no início. </a:t>
            </a:r>
          </a:p>
          <a:p>
            <a:pPr algn="ctr"/>
            <a:endParaRPr lang="pt-BR" sz="1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Fui a várias partes do mundo,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 desde a Nova Guiné até à </a:t>
            </a:r>
            <a:r>
              <a:rPr lang="pt-BR" sz="1600" b="1" dirty="0" err="1" smtClean="0">
                <a:solidFill>
                  <a:schemeClr val="bg1"/>
                </a:solidFill>
              </a:rPr>
              <a:t>Amazónia</a:t>
            </a:r>
            <a:r>
              <a:rPr lang="pt-BR" sz="1600" b="1" dirty="0" smtClean="0">
                <a:solidFill>
                  <a:schemeClr val="bg1"/>
                </a:solidFill>
              </a:rPr>
              <a:t>, África, Sumatra...</a:t>
            </a:r>
          </a:p>
          <a:p>
            <a:pPr algn="ctr"/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Na realidade encontrei só um ser humano.</a:t>
            </a:r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4448938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 CuadroTexto"/>
          <p:cNvSpPr txBox="1"/>
          <p:nvPr/>
        </p:nvSpPr>
        <p:spPr>
          <a:xfrm>
            <a:off x="7996410" y="4691349"/>
            <a:ext cx="2291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/>
          </a:p>
        </p:txBody>
      </p:sp>
      <p:sp>
        <p:nvSpPr>
          <p:cNvPr id="3" name="3 CuadroTexto"/>
          <p:cNvSpPr txBox="1"/>
          <p:nvPr/>
        </p:nvSpPr>
        <p:spPr>
          <a:xfrm>
            <a:off x="279699" y="1563127"/>
            <a:ext cx="26106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O ser humano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é um animal gregário.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 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Então, quando a gente chega, se sente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integrada e aceite.</a:t>
            </a:r>
            <a:endParaRPr lang="pt-BR" sz="1600" dirty="0" smtClean="0">
              <a:solidFill>
                <a:schemeClr val="bg1"/>
              </a:solidFill>
            </a:endParaRPr>
          </a:p>
          <a:p>
            <a:r>
              <a:rPr lang="pt-BR" sz="1600" dirty="0" smtClean="0"/>
              <a:t/>
            </a:r>
            <a:br>
              <a:rPr lang="pt-BR" sz="1600" dirty="0" smtClean="0"/>
            </a:br>
            <a:endParaRPr lang="pt-BR" sz="1600" dirty="0" smtClean="0"/>
          </a:p>
          <a:p>
            <a:pPr algn="ctr"/>
            <a:r>
              <a:rPr lang="es-ES_tradnl" sz="1600" b="1" dirty="0" smtClean="0">
                <a:solidFill>
                  <a:schemeClr val="bg1"/>
                </a:solidFill>
              </a:rPr>
              <a:t> </a:t>
            </a:r>
            <a:endParaRPr lang="es-ES_tradnl" sz="1600" b="1" dirty="0">
              <a:solidFill>
                <a:schemeClr val="bg1"/>
              </a:solidFill>
            </a:endParaRPr>
          </a:p>
        </p:txBody>
      </p:sp>
      <p:pic>
        <p:nvPicPr>
          <p:cNvPr id="4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4131" y="143942"/>
            <a:ext cx="8977306" cy="65701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1478749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0886" y="131782"/>
            <a:ext cx="11930229" cy="6594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58168033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3 CuadroTexto"/>
          <p:cNvSpPr txBox="1"/>
          <p:nvPr/>
        </p:nvSpPr>
        <p:spPr>
          <a:xfrm>
            <a:off x="6201103" y="1709287"/>
            <a:ext cx="46665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Estas comunidades do início,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pude constatar agora visitando este planeta inteiro,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não eram nem violentas nem agressivas.</a:t>
            </a:r>
          </a:p>
          <a:p>
            <a:pPr algn="ctr"/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São tribos cheias de doçura.</a:t>
            </a:r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  <p:pic>
        <p:nvPicPr>
          <p:cNvPr id="4" name="Imagen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4236" y="143219"/>
            <a:ext cx="4714381" cy="65660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56651618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 CuadroTexto"/>
          <p:cNvSpPr txBox="1"/>
          <p:nvPr/>
        </p:nvSpPr>
        <p:spPr>
          <a:xfrm>
            <a:off x="7996410" y="4691349"/>
            <a:ext cx="2291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/>
          </a:p>
        </p:txBody>
      </p:sp>
      <p:sp>
        <p:nvSpPr>
          <p:cNvPr id="3" name="3 CuadroTexto"/>
          <p:cNvSpPr txBox="1"/>
          <p:nvPr/>
        </p:nvSpPr>
        <p:spPr>
          <a:xfrm>
            <a:off x="1333043" y="1699385"/>
            <a:ext cx="4571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Algumas delas, por exemplo,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as tribos do Alto Xingu, no Brasil,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 não se alimentam de animais que têm o sangue quente para não ficarem agressivas,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pois a agressividade se situa na parte inferior da sua escala de valores.</a:t>
            </a:r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  <p:pic>
        <p:nvPicPr>
          <p:cNvPr id="4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8082" y="143823"/>
            <a:ext cx="4803354" cy="65703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3572521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664" y="160717"/>
            <a:ext cx="9040270" cy="653656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7 CuadroTexto"/>
          <p:cNvSpPr txBox="1"/>
          <p:nvPr/>
        </p:nvSpPr>
        <p:spPr>
          <a:xfrm>
            <a:off x="9248076" y="5564296"/>
            <a:ext cx="2475123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solidFill>
                  <a:schemeClr val="bg1"/>
                </a:solidFill>
              </a:rPr>
              <a:t>Na região da bacia do Xingu, </a:t>
            </a:r>
          </a:p>
          <a:p>
            <a:r>
              <a:rPr lang="pt-BR" sz="1100" dirty="0" smtClean="0">
                <a:solidFill>
                  <a:schemeClr val="bg1"/>
                </a:solidFill>
              </a:rPr>
              <a:t>no estado brasileiro do Mato Grosso, um grupo de </a:t>
            </a:r>
            <a:r>
              <a:rPr lang="pt-BR" sz="1100" dirty="0" err="1" smtClean="0">
                <a:solidFill>
                  <a:schemeClr val="bg1"/>
                </a:solidFill>
              </a:rPr>
              <a:t>waurás</a:t>
            </a:r>
            <a:r>
              <a:rPr lang="pt-BR" sz="1100" dirty="0" smtClean="0">
                <a:solidFill>
                  <a:schemeClr val="bg1"/>
                </a:solidFill>
              </a:rPr>
              <a:t> pesca no lago </a:t>
            </a:r>
          </a:p>
          <a:p>
            <a:r>
              <a:rPr lang="pt-BR" sz="1100" dirty="0" err="1" smtClean="0">
                <a:solidFill>
                  <a:schemeClr val="bg1"/>
                </a:solidFill>
              </a:rPr>
              <a:t>Piyulaga</a:t>
            </a:r>
            <a:r>
              <a:rPr lang="pt-BR" sz="1100" dirty="0" smtClean="0">
                <a:solidFill>
                  <a:schemeClr val="bg1"/>
                </a:solidFill>
              </a:rPr>
              <a:t>, perto da sua aldeia. </a:t>
            </a:r>
          </a:p>
          <a:p>
            <a:endParaRPr lang="pt-BR" sz="1100" dirty="0" smtClean="0">
              <a:solidFill>
                <a:schemeClr val="bg1"/>
              </a:solidFill>
            </a:endParaRPr>
          </a:p>
          <a:p>
            <a:r>
              <a:rPr lang="pt-BR" sz="1100" dirty="0" smtClean="0">
                <a:solidFill>
                  <a:schemeClr val="bg1"/>
                </a:solidFill>
              </a:rPr>
              <a:t>Brasil. 2005</a:t>
            </a:r>
          </a:p>
          <a:p>
            <a:r>
              <a:rPr lang="pt-BR" sz="1100" dirty="0" smtClean="0"/>
              <a:t/>
            </a:r>
            <a:br>
              <a:rPr lang="pt-BR" sz="1100" dirty="0" smtClean="0"/>
            </a:br>
            <a:endParaRPr lang="pt-BR" sz="1100" dirty="0" smtClean="0"/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endParaRPr lang="es-ES_tradnl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203876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77817" y="4494882"/>
            <a:ext cx="1003636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solidFill>
                  <a:schemeClr val="bg1"/>
                </a:solidFill>
              </a:rPr>
              <a:t>OS CONFINS DO SUL</a:t>
            </a:r>
          </a:p>
          <a:p>
            <a:pPr algn="ctr"/>
            <a:endParaRPr lang="es-ES_tradnl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060421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-23"/>
          <a:stretch/>
        </p:blipFill>
        <p:spPr>
          <a:xfrm>
            <a:off x="130885" y="137160"/>
            <a:ext cx="11930230" cy="6583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84998989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973379" y="2521059"/>
            <a:ext cx="624524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Fui bem acolhido no mundo inteiro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 pude constatar que provavelmente a violência, o cinismo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 todas as partes duras da sociedade moderna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não existiam no início, vieram depois.</a:t>
            </a:r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r>
              <a:rPr lang="pt-BR" sz="1600" dirty="0" smtClean="0"/>
              <a:t/>
            </a:r>
            <a:br>
              <a:rPr lang="pt-BR" sz="1600" dirty="0" smtClean="0"/>
            </a:br>
            <a:endParaRPr lang="pt-BR" sz="1600" dirty="0" smtClean="0"/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287545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203" y="132431"/>
            <a:ext cx="9184394" cy="659313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5 CuadroTexto"/>
          <p:cNvSpPr txBox="1"/>
          <p:nvPr/>
        </p:nvSpPr>
        <p:spPr>
          <a:xfrm>
            <a:off x="9344638" y="5440877"/>
            <a:ext cx="284736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1100" dirty="0" smtClean="0">
                <a:solidFill>
                  <a:schemeClr val="bg1"/>
                </a:solidFill>
              </a:rPr>
              <a:t>As baleias francas austrais,</a:t>
            </a: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 atraídas à Península de </a:t>
            </a:r>
            <a:r>
              <a:rPr lang="pt-BR" sz="1100" dirty="0" err="1" smtClean="0">
                <a:solidFill>
                  <a:schemeClr val="bg1"/>
                </a:solidFill>
              </a:rPr>
              <a:t>Valdés</a:t>
            </a:r>
            <a:r>
              <a:rPr lang="pt-BR" sz="1100" dirty="0" smtClean="0">
                <a:solidFill>
                  <a:schemeClr val="bg1"/>
                </a:solidFill>
              </a:rPr>
              <a:t> </a:t>
            </a: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pelo abrigo oferecido pelos seus dois golfos, </a:t>
            </a: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o de S. José e O Novo, costumam nadar </a:t>
            </a: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com a cauda erguida fora da água.</a:t>
            </a:r>
          </a:p>
          <a:p>
            <a:pPr lvl="0"/>
            <a:endParaRPr lang="es-ES_tradnl" sz="1100" dirty="0">
              <a:solidFill>
                <a:schemeClr val="bg1"/>
              </a:solidFill>
            </a:endParaRPr>
          </a:p>
          <a:p>
            <a:r>
              <a:rPr lang="es-ES_tradnl" sz="1100" dirty="0">
                <a:solidFill>
                  <a:schemeClr val="bg1"/>
                </a:solidFill>
              </a:rPr>
              <a:t>Península de Valdés, Argentina. 2004</a:t>
            </a:r>
          </a:p>
        </p:txBody>
      </p:sp>
    </p:spTree>
    <p:extLst>
      <p:ext uri="{BB962C8B-B14F-4D97-AF65-F5344CB8AC3E}">
        <p14:creationId xmlns="" xmlns:p14="http://schemas.microsoft.com/office/powerpoint/2010/main" val="265923846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 CuadroTexto"/>
          <p:cNvSpPr txBox="1"/>
          <p:nvPr/>
        </p:nvSpPr>
        <p:spPr>
          <a:xfrm>
            <a:off x="7996410" y="4691349"/>
            <a:ext cx="2291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5345070"/>
            <a:ext cx="2276863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A maior </a:t>
            </a:r>
            <a:r>
              <a:rPr lang="pt-BR" sz="1100" dirty="0" err="1" smtClean="0">
                <a:solidFill>
                  <a:schemeClr val="bg1"/>
                </a:solidFill>
              </a:rPr>
              <a:t>colónia</a:t>
            </a:r>
            <a:r>
              <a:rPr lang="pt-BR" sz="1100" dirty="0" smtClean="0">
                <a:solidFill>
                  <a:schemeClr val="bg1"/>
                </a:solidFill>
              </a:rPr>
              <a:t> de 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albatrozes de todo o mundo 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vive na ilha de </a:t>
            </a:r>
            <a:r>
              <a:rPr lang="pt-BR" sz="1100" dirty="0" err="1" smtClean="0">
                <a:solidFill>
                  <a:schemeClr val="bg1"/>
                </a:solidFill>
              </a:rPr>
              <a:t>Steeple</a:t>
            </a:r>
            <a:r>
              <a:rPr lang="pt-BR" sz="1100" dirty="0" smtClean="0">
                <a:solidFill>
                  <a:schemeClr val="bg1"/>
                </a:solidFill>
              </a:rPr>
              <a:t> </a:t>
            </a:r>
            <a:r>
              <a:rPr lang="pt-BR" sz="1100" dirty="0" err="1" smtClean="0">
                <a:solidFill>
                  <a:schemeClr val="bg1"/>
                </a:solidFill>
              </a:rPr>
              <a:t>Jaason</a:t>
            </a:r>
            <a:r>
              <a:rPr lang="pt-BR" sz="1100" dirty="0" smtClean="0">
                <a:solidFill>
                  <a:schemeClr val="bg1"/>
                </a:solidFill>
              </a:rPr>
              <a:t>. 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Trata-se de mais de 500.000 casais da espécie de sobrancelha negra.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 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Ilhas Maldivas. 2009.</a:t>
            </a:r>
          </a:p>
          <a:p>
            <a:pPr lvl="0" algn="r"/>
            <a:endParaRPr lang="pt-BR" sz="1100" dirty="0" smtClean="0">
              <a:solidFill>
                <a:schemeClr val="bg1"/>
              </a:solidFill>
            </a:endParaRPr>
          </a:p>
        </p:txBody>
      </p:sp>
      <p:pic>
        <p:nvPicPr>
          <p:cNvPr id="4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347" y="179637"/>
            <a:ext cx="9748090" cy="6498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34945092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-70"/>
          <a:stretch>
            <a:fillRect/>
          </a:stretch>
        </p:blipFill>
        <p:spPr>
          <a:xfrm>
            <a:off x="140825" y="141790"/>
            <a:ext cx="11910350" cy="65744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2224286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9265186" y="1828214"/>
            <a:ext cx="262201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Já não vivemos mais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no nosso país nem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no nosso planeta,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vivemos nas cidades.</a:t>
            </a:r>
            <a:endParaRPr lang="es-ES_tradnl" sz="1600" b="1" dirty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  <p:pic>
        <p:nvPicPr>
          <p:cNvPr id="4" name="5 Imagen" descr="img_6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258" y="119212"/>
            <a:ext cx="8966199" cy="66195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0360766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bastiao-Salgado-defiende-Genesis-todavia_TINIMA20130924_1024_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6545" y="141790"/>
            <a:ext cx="11911126" cy="65744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3317534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/>
          <p:cNvSpPr/>
          <p:nvPr/>
        </p:nvSpPr>
        <p:spPr>
          <a:xfrm>
            <a:off x="3913991" y="2877821"/>
            <a:ext cx="436401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Já não sabemos o que são os rios,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as árvores, os animais, o período do cio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dos outros animais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 a relação com a Natureza.</a:t>
            </a:r>
            <a:endParaRPr lang="pt-BR" sz="1600" dirty="0" smtClean="0">
              <a:solidFill>
                <a:schemeClr val="bg1"/>
              </a:solidFill>
            </a:endParaRPr>
          </a:p>
          <a:p>
            <a:r>
              <a:rPr lang="pt-BR" sz="1600" dirty="0" smtClean="0">
                <a:solidFill>
                  <a:schemeClr val="bg1"/>
                </a:solidFill>
              </a:rPr>
              <a:t/>
            </a:r>
            <a:br>
              <a:rPr lang="pt-BR" sz="1600" dirty="0" smtClean="0">
                <a:solidFill>
                  <a:schemeClr val="bg1"/>
                </a:solidFill>
              </a:rPr>
            </a:br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674606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134103" y="131782"/>
            <a:ext cx="11923795" cy="6594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2979475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375" y="134957"/>
            <a:ext cx="9009350" cy="65880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5 CuadroTexto"/>
          <p:cNvSpPr txBox="1"/>
          <p:nvPr/>
        </p:nvSpPr>
        <p:spPr>
          <a:xfrm>
            <a:off x="9197789" y="5604735"/>
            <a:ext cx="24792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solidFill>
                  <a:schemeClr val="bg1"/>
                </a:solidFill>
              </a:rPr>
              <a:t>Na ilha de </a:t>
            </a:r>
            <a:r>
              <a:rPr lang="pt-BR" sz="1100" dirty="0" err="1" smtClean="0">
                <a:solidFill>
                  <a:schemeClr val="bg1"/>
                </a:solidFill>
              </a:rPr>
              <a:t>Sauders</a:t>
            </a:r>
            <a:r>
              <a:rPr lang="pt-BR" sz="1100" dirty="0" smtClean="0">
                <a:solidFill>
                  <a:schemeClr val="bg1"/>
                </a:solidFill>
              </a:rPr>
              <a:t> vivem pinguins </a:t>
            </a:r>
          </a:p>
          <a:p>
            <a:r>
              <a:rPr lang="pt-BR" sz="1100" dirty="0" smtClean="0">
                <a:solidFill>
                  <a:schemeClr val="bg1"/>
                </a:solidFill>
              </a:rPr>
              <a:t>de distintas espécies, entre os quais </a:t>
            </a:r>
          </a:p>
          <a:p>
            <a:r>
              <a:rPr lang="pt-BR" sz="1100" dirty="0" smtClean="0">
                <a:solidFill>
                  <a:schemeClr val="bg1"/>
                </a:solidFill>
              </a:rPr>
              <a:t>se destaca o </a:t>
            </a:r>
            <a:r>
              <a:rPr lang="pt-BR" sz="1100" dirty="0" err="1" smtClean="0">
                <a:solidFill>
                  <a:schemeClr val="bg1"/>
                </a:solidFill>
              </a:rPr>
              <a:t>pinguim-de-barbicha</a:t>
            </a:r>
            <a:r>
              <a:rPr lang="pt-BR" sz="1100" dirty="0" smtClean="0">
                <a:solidFill>
                  <a:schemeClr val="bg1"/>
                </a:solidFill>
              </a:rPr>
              <a:t>,</a:t>
            </a:r>
          </a:p>
          <a:p>
            <a:r>
              <a:rPr lang="pt-BR" sz="1100" dirty="0" smtClean="0">
                <a:solidFill>
                  <a:schemeClr val="bg1"/>
                </a:solidFill>
              </a:rPr>
              <a:t>com mais de 150.000 casais. </a:t>
            </a:r>
          </a:p>
          <a:p>
            <a:endParaRPr lang="pt-BR" sz="1100" dirty="0" smtClean="0">
              <a:solidFill>
                <a:schemeClr val="bg1"/>
              </a:solidFill>
            </a:endParaRPr>
          </a:p>
          <a:p>
            <a:r>
              <a:rPr lang="pt-BR" sz="1100" dirty="0" smtClean="0">
                <a:solidFill>
                  <a:schemeClr val="bg1"/>
                </a:solidFill>
              </a:rPr>
              <a:t>Ilha Sanduíche do Sul. 2009.</a:t>
            </a:r>
          </a:p>
        </p:txBody>
      </p:sp>
    </p:spTree>
    <p:extLst>
      <p:ext uri="{BB962C8B-B14F-4D97-AF65-F5344CB8AC3E}">
        <p14:creationId xmlns="" xmlns:p14="http://schemas.microsoft.com/office/powerpoint/2010/main" val="114624185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4595" y="143571"/>
            <a:ext cx="8984184" cy="657085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80784" y="5900353"/>
            <a:ext cx="247879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1100" dirty="0" smtClean="0">
                <a:solidFill>
                  <a:schemeClr val="bg1"/>
                </a:solidFill>
              </a:rPr>
              <a:t>Crias de elefante marinho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1100" dirty="0" smtClean="0">
                <a:solidFill>
                  <a:schemeClr val="bg1"/>
                </a:solidFill>
              </a:rPr>
              <a:t> antártico na baía de </a:t>
            </a:r>
            <a:r>
              <a:rPr lang="pt-BR" sz="1100" dirty="0" err="1" smtClean="0">
                <a:solidFill>
                  <a:schemeClr val="bg1"/>
                </a:solidFill>
              </a:rPr>
              <a:t>San</a:t>
            </a:r>
            <a:r>
              <a:rPr lang="pt-BR" sz="1100" dirty="0" smtClean="0">
                <a:solidFill>
                  <a:schemeClr val="bg1"/>
                </a:solidFill>
              </a:rPr>
              <a:t> Andrés.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pt-BR" sz="1100" dirty="0" smtClean="0">
              <a:solidFill>
                <a:schemeClr val="bg1"/>
              </a:solidFill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1100" dirty="0" smtClean="0">
                <a:solidFill>
                  <a:schemeClr val="bg1"/>
                </a:solidFill>
              </a:rPr>
              <a:t> Geórgia do Sul.2009 </a:t>
            </a:r>
          </a:p>
        </p:txBody>
      </p:sp>
    </p:spTree>
    <p:extLst>
      <p:ext uri="{BB962C8B-B14F-4D97-AF65-F5344CB8AC3E}">
        <p14:creationId xmlns="" xmlns:p14="http://schemas.microsoft.com/office/powerpoint/2010/main" val="104241025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77817" y="4494882"/>
            <a:ext cx="100363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solidFill>
                  <a:schemeClr val="bg1"/>
                </a:solidFill>
              </a:rPr>
              <a:t>SANTUÁRIOS</a:t>
            </a:r>
            <a:endParaRPr lang="es-ES_tradnl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8901671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2447" y="131782"/>
            <a:ext cx="11927107" cy="6594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4029651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4 CuadroTexto"/>
          <p:cNvSpPr txBox="1"/>
          <p:nvPr/>
        </p:nvSpPr>
        <p:spPr>
          <a:xfrm>
            <a:off x="4165003" y="2890391"/>
            <a:ext cx="38619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Todas estas populações,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sem </a:t>
            </a:r>
            <a:r>
              <a:rPr lang="pt-BR" sz="1600" b="1" dirty="0" err="1" smtClean="0">
                <a:solidFill>
                  <a:schemeClr val="bg1"/>
                </a:solidFill>
              </a:rPr>
              <a:t>excepção</a:t>
            </a:r>
            <a:r>
              <a:rPr lang="pt-BR" sz="1600" b="1" dirty="0" smtClean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se consideram parte da natureza e estão integradas no seu meio ambiente.</a:t>
            </a:r>
            <a:endParaRPr lang="pt-BR" sz="1600" dirty="0" smtClean="0">
              <a:solidFill>
                <a:schemeClr val="bg1"/>
              </a:solidFill>
            </a:endParaRPr>
          </a:p>
          <a:p>
            <a:r>
              <a:rPr lang="pt-BR" sz="1600" dirty="0" smtClean="0"/>
              <a:t/>
            </a:r>
            <a:br>
              <a:rPr lang="pt-BR" sz="1600" dirty="0" smtClean="0"/>
            </a:br>
            <a:endParaRPr lang="pt-BR" sz="1600" dirty="0" smtClean="0"/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783588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0885" y="131782"/>
            <a:ext cx="11930230" cy="6594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21767630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12705" y="1804975"/>
            <a:ext cx="50126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Todas vivem mais ou menos da mesma maneira,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o que é essencial para uma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é essencial para outra,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o que é costume de sobrevivência para uma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também o é para outra.</a:t>
            </a:r>
            <a:endParaRPr lang="es-ES_tradnl" sz="1600" b="1" dirty="0" smtClean="0">
              <a:solidFill>
                <a:schemeClr val="bg1"/>
              </a:solidFill>
            </a:endParaRPr>
          </a:p>
          <a:p>
            <a:endParaRPr lang="es-ES_tradnl" sz="1600" b="1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4302" y="173516"/>
            <a:ext cx="4758580" cy="65109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15930180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3218" y="111299"/>
            <a:ext cx="8500039" cy="663540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CuadroTexto"/>
          <p:cNvSpPr txBox="1"/>
          <p:nvPr/>
        </p:nvSpPr>
        <p:spPr>
          <a:xfrm>
            <a:off x="8994150" y="1886116"/>
            <a:ext cx="284695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Quero dizer que nunca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notei uma grande diferença, chegava sem dificuldade à minha tribo.</a:t>
            </a:r>
            <a:endParaRPr lang="pt-BR" sz="1600" dirty="0" smtClean="0">
              <a:solidFill>
                <a:schemeClr val="bg1"/>
              </a:solidFill>
            </a:endParaRPr>
          </a:p>
          <a:p>
            <a:r>
              <a:rPr lang="pt-BR" sz="1600" dirty="0" smtClean="0"/>
              <a:t/>
            </a:r>
            <a:br>
              <a:rPr lang="pt-BR" sz="1600" dirty="0" smtClean="0"/>
            </a:br>
            <a:endParaRPr lang="pt-BR" sz="1600" dirty="0" smtClean="0"/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  <a:p>
            <a:endParaRPr lang="es-ES_tradnl" dirty="0"/>
          </a:p>
        </p:txBody>
      </p:sp>
    </p:spTree>
    <p:extLst>
      <p:ext uri="{BB962C8B-B14F-4D97-AF65-F5344CB8AC3E}">
        <p14:creationId xmlns="" xmlns:p14="http://schemas.microsoft.com/office/powerpoint/2010/main" val="72144561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67862" y="5558595"/>
            <a:ext cx="272326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Os homens da etnia </a:t>
            </a:r>
            <a:r>
              <a:rPr lang="pt-BR" sz="1100" dirty="0" err="1" smtClean="0">
                <a:solidFill>
                  <a:schemeClr val="bg1"/>
                </a:solidFill>
              </a:rPr>
              <a:t>yali</a:t>
            </a:r>
            <a:r>
              <a:rPr lang="pt-BR" sz="1100" dirty="0" smtClean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passam a maior parte do tempo a caçar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 no bosque, onde também recolhem </a:t>
            </a:r>
            <a:r>
              <a:rPr lang="pt-BR" sz="1100" dirty="0" err="1" smtClean="0">
                <a:solidFill>
                  <a:schemeClr val="bg1"/>
                </a:solidFill>
              </a:rPr>
              <a:t>insectos</a:t>
            </a:r>
            <a:r>
              <a:rPr lang="pt-BR" sz="1100" dirty="0" smtClean="0">
                <a:solidFill>
                  <a:schemeClr val="bg1"/>
                </a:solidFill>
              </a:rPr>
              <a:t>, fruta e plantas diversas.</a:t>
            </a:r>
          </a:p>
          <a:p>
            <a:pPr algn="r"/>
            <a:endParaRPr lang="pt-BR" sz="1100" dirty="0" smtClean="0">
              <a:solidFill>
                <a:schemeClr val="bg1"/>
              </a:solidFill>
            </a:endParaRP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Papua Ocidental, Indonésia. 2010</a:t>
            </a:r>
          </a:p>
          <a:p>
            <a:pPr algn="r"/>
            <a:endParaRPr lang="pt-BR" sz="1100" dirty="0" smtClean="0"/>
          </a:p>
          <a:p>
            <a:pPr lvl="0" algn="r"/>
            <a:endParaRPr lang="es-ES_tradnl" sz="1100" dirty="0">
              <a:solidFill>
                <a:schemeClr val="bg1"/>
              </a:solidFill>
            </a:endParaRPr>
          </a:p>
        </p:txBody>
      </p:sp>
      <p:pic>
        <p:nvPicPr>
          <p:cNvPr id="3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84889" y="157805"/>
            <a:ext cx="8937692" cy="65423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18218642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774877" y="1906778"/>
            <a:ext cx="5486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Para mim foi muito mais difícil compreender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 fotografar uma tartaruga que compreender a minha espécie.</a:t>
            </a:r>
          </a:p>
          <a:p>
            <a:pPr algn="ctr"/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Eu explicava o que fotografava, eles tinham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uma ideia da sua imagem </a:t>
            </a:r>
            <a:r>
              <a:rPr lang="pt-BR" sz="1600" b="1" dirty="0" err="1" smtClean="0">
                <a:solidFill>
                  <a:schemeClr val="bg1"/>
                </a:solidFill>
              </a:rPr>
              <a:t>reflectida</a:t>
            </a:r>
            <a:r>
              <a:rPr lang="pt-BR" sz="1600" b="1" dirty="0" smtClean="0">
                <a:solidFill>
                  <a:schemeClr val="bg1"/>
                </a:solidFill>
              </a:rPr>
              <a:t> nas águas dos rios. </a:t>
            </a:r>
          </a:p>
          <a:p>
            <a:pPr algn="ctr"/>
            <a:endParaRPr lang="pt-BR" sz="1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Procurava uma imagem deles.</a:t>
            </a:r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  <p:pic>
        <p:nvPicPr>
          <p:cNvPr id="3" name="3 Imagen" descr="09fb020020eb0454a9f1de103831a39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8895" y="135327"/>
            <a:ext cx="4919241" cy="65873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8820624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3158" y="137160"/>
            <a:ext cx="11865684" cy="6583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7698523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270" y="145974"/>
            <a:ext cx="8754737" cy="65660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CuadroTexto"/>
          <p:cNvSpPr txBox="1"/>
          <p:nvPr/>
        </p:nvSpPr>
        <p:spPr>
          <a:xfrm>
            <a:off x="8928029" y="1709513"/>
            <a:ext cx="31233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Eles me aceitaram,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vivi no seio das comunidades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 e trouxe um pouco da vida que eles me presentearam. </a:t>
            </a:r>
          </a:p>
          <a:p>
            <a:pPr algn="ctr"/>
            <a:endParaRPr lang="pt-BR" sz="1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O que trouxe e apresento foi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o que eles me deram.</a:t>
            </a:r>
            <a:endParaRPr lang="es-ES_tradnl" sz="1600" b="1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479056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77817" y="4494882"/>
            <a:ext cx="100363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solidFill>
                  <a:schemeClr val="bg1"/>
                </a:solidFill>
              </a:rPr>
              <a:t>AS TERRAS DO </a:t>
            </a:r>
            <a:r>
              <a:rPr lang="es-ES_tradnl" sz="4400" dirty="0">
                <a:solidFill>
                  <a:schemeClr val="bg1"/>
                </a:solidFill>
              </a:rPr>
              <a:t>NORTE</a:t>
            </a:r>
          </a:p>
        </p:txBody>
      </p:sp>
    </p:spTree>
    <p:extLst>
      <p:ext uri="{BB962C8B-B14F-4D97-AF65-F5344CB8AC3E}">
        <p14:creationId xmlns="" xmlns:p14="http://schemas.microsoft.com/office/powerpoint/2010/main" val="425444666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9833" y="142539"/>
            <a:ext cx="11852335" cy="65729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3663450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535" y="141240"/>
            <a:ext cx="8989764" cy="65755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CuadroTexto"/>
          <p:cNvSpPr txBox="1"/>
          <p:nvPr/>
        </p:nvSpPr>
        <p:spPr>
          <a:xfrm>
            <a:off x="1" y="5192110"/>
            <a:ext cx="29956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A tundra no vale entre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 os vulcões de </a:t>
            </a:r>
            <a:r>
              <a:rPr lang="pt-BR" sz="1100" dirty="0" err="1" smtClean="0">
                <a:solidFill>
                  <a:schemeClr val="bg1"/>
                </a:solidFill>
              </a:rPr>
              <a:t>Tolbachik</a:t>
            </a:r>
            <a:r>
              <a:rPr lang="pt-BR" sz="1100" dirty="0" smtClean="0">
                <a:solidFill>
                  <a:schemeClr val="bg1"/>
                </a:solidFill>
              </a:rPr>
              <a:t> e </a:t>
            </a:r>
            <a:r>
              <a:rPr lang="pt-BR" sz="1100" dirty="0" err="1" smtClean="0">
                <a:solidFill>
                  <a:schemeClr val="bg1"/>
                </a:solidFill>
              </a:rPr>
              <a:t>Kamen</a:t>
            </a:r>
            <a:r>
              <a:rPr lang="pt-BR" sz="1100" dirty="0" smtClean="0">
                <a:solidFill>
                  <a:schemeClr val="bg1"/>
                </a:solidFill>
              </a:rPr>
              <a:t>.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Ao fundo, uma linha de nuvens separa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uma "pequena" cratera, a cerca de 800 m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altura, da enorme base do vulcão </a:t>
            </a:r>
            <a:r>
              <a:rPr lang="pt-BR" sz="1100" dirty="0" err="1" smtClean="0">
                <a:solidFill>
                  <a:schemeClr val="bg1"/>
                </a:solidFill>
              </a:rPr>
              <a:t>Kamen</a:t>
            </a:r>
            <a:r>
              <a:rPr lang="pt-BR" sz="1100" dirty="0" smtClean="0">
                <a:solidFill>
                  <a:schemeClr val="bg1"/>
                </a:solidFill>
              </a:rPr>
              <a:t>,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que se eleva 4.579 m acima do nível do mar.</a:t>
            </a:r>
          </a:p>
          <a:p>
            <a:pPr algn="r"/>
            <a:endParaRPr lang="pt-BR" sz="1100" dirty="0" smtClean="0">
              <a:solidFill>
                <a:schemeClr val="bg1"/>
              </a:solidFill>
            </a:endParaRP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 Península de </a:t>
            </a:r>
            <a:r>
              <a:rPr lang="pt-BR" sz="1100" dirty="0" err="1" smtClean="0">
                <a:solidFill>
                  <a:schemeClr val="bg1"/>
                </a:solidFill>
              </a:rPr>
              <a:t>Kamchatka</a:t>
            </a:r>
            <a:r>
              <a:rPr lang="pt-BR" sz="1100" dirty="0" smtClean="0">
                <a:solidFill>
                  <a:schemeClr val="bg1"/>
                </a:solidFill>
              </a:rPr>
              <a:t>, Rússia. 2006</a:t>
            </a:r>
          </a:p>
        </p:txBody>
      </p:sp>
    </p:spTree>
    <p:extLst>
      <p:ext uri="{BB962C8B-B14F-4D97-AF65-F5344CB8AC3E}">
        <p14:creationId xmlns="" xmlns:p14="http://schemas.microsoft.com/office/powerpoint/2010/main" val="141285615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6263" y="142539"/>
            <a:ext cx="11919474" cy="65729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64626820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33" y="143552"/>
            <a:ext cx="8985839" cy="65708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CuadroTexto"/>
          <p:cNvSpPr txBox="1"/>
          <p:nvPr/>
        </p:nvSpPr>
        <p:spPr>
          <a:xfrm>
            <a:off x="9176273" y="5755341"/>
            <a:ext cx="287587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solidFill>
                  <a:schemeClr val="bg1"/>
                </a:solidFill>
              </a:rPr>
              <a:t>Região oriental da cordilheira de Brooks</a:t>
            </a:r>
          </a:p>
          <a:p>
            <a:r>
              <a:rPr lang="pt-BR" sz="1100" dirty="0" smtClean="0">
                <a:solidFill>
                  <a:schemeClr val="bg1"/>
                </a:solidFill>
              </a:rPr>
              <a:t>que ultrapassa os 3.000 m de altitude. </a:t>
            </a: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Refúgio Nacional da Fauna e Flora do Ártico. </a:t>
            </a:r>
          </a:p>
          <a:p>
            <a:pPr lvl="0"/>
            <a:endParaRPr lang="pt-BR" sz="1100" dirty="0" smtClean="0">
              <a:solidFill>
                <a:schemeClr val="bg1"/>
              </a:solidFill>
            </a:endParaRP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Alasca, Estados Unidos da América. 2009</a:t>
            </a:r>
          </a:p>
        </p:txBody>
      </p:sp>
    </p:spTree>
    <p:extLst>
      <p:ext uri="{BB962C8B-B14F-4D97-AF65-F5344CB8AC3E}">
        <p14:creationId xmlns="" xmlns:p14="http://schemas.microsoft.com/office/powerpoint/2010/main" val="252104979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-64"/>
          <a:stretch>
            <a:fillRect/>
          </a:stretch>
        </p:blipFill>
        <p:spPr>
          <a:xfrm>
            <a:off x="130885" y="141333"/>
            <a:ext cx="11930230" cy="65753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69791064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318000" y="2274839"/>
            <a:ext cx="5556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pt-BR" sz="16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Durante esta viagem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aprendi muito sobre o que é essencial,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principalmente na viagem ao norte do planeta, a Sibéria.</a:t>
            </a:r>
          </a:p>
          <a:p>
            <a:pPr algn="ctr"/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Foi muito difícil, fazia muito frio.</a:t>
            </a:r>
            <a:endParaRPr lang="pt-BR" sz="1600" dirty="0" smtClean="0">
              <a:solidFill>
                <a:schemeClr val="bg1"/>
              </a:solidFill>
            </a:endParaRPr>
          </a:p>
          <a:p>
            <a:r>
              <a:rPr lang="pt-BR" sz="1600" dirty="0" smtClean="0"/>
              <a:t/>
            </a:r>
            <a:br>
              <a:rPr lang="pt-BR" sz="1600" dirty="0" smtClean="0"/>
            </a:br>
            <a:endParaRPr lang="pt-BR" sz="1600" dirty="0" smtClean="0"/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900022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INDEER03713558786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3975" y="141790"/>
            <a:ext cx="11864051" cy="65744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2976727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/>
          <a:stretch/>
        </p:blipFill>
        <p:spPr>
          <a:xfrm>
            <a:off x="187286" y="168033"/>
            <a:ext cx="8695911" cy="652193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CuadroTexto"/>
          <p:cNvSpPr txBox="1"/>
          <p:nvPr/>
        </p:nvSpPr>
        <p:spPr>
          <a:xfrm>
            <a:off x="9165998" y="1984710"/>
            <a:ext cx="274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Viajei com temperaturas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de 35 a 45 graus negativos, com um grupo de </a:t>
            </a:r>
            <a:r>
              <a:rPr lang="pt-BR" sz="1600" b="1" dirty="0" err="1" smtClean="0">
                <a:solidFill>
                  <a:schemeClr val="bg1"/>
                </a:solidFill>
              </a:rPr>
              <a:t>nenets</a:t>
            </a:r>
            <a:r>
              <a:rPr lang="pt-BR" sz="1600" b="1" dirty="0" smtClean="0">
                <a:solidFill>
                  <a:schemeClr val="bg1"/>
                </a:solidFill>
              </a:rPr>
              <a:t>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um povo </a:t>
            </a:r>
            <a:r>
              <a:rPr lang="pt-BR" sz="1600" b="1" dirty="0" err="1" smtClean="0">
                <a:solidFill>
                  <a:schemeClr val="bg1"/>
                </a:solidFill>
              </a:rPr>
              <a:t>nómada</a:t>
            </a:r>
            <a:r>
              <a:rPr lang="pt-BR" sz="1600" b="1" dirty="0" smtClean="0">
                <a:solidFill>
                  <a:schemeClr val="bg1"/>
                </a:solidFill>
              </a:rPr>
              <a:t>.</a:t>
            </a:r>
            <a:endParaRPr lang="es-ES_tradnl" sz="1600" b="1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348014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304032145468524-16745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-37"/>
          <a:stretch>
            <a:fillRect/>
          </a:stretch>
        </p:blipFill>
        <p:spPr>
          <a:xfrm>
            <a:off x="146613" y="141790"/>
            <a:ext cx="11898775" cy="65744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1318052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CuadroTexto"/>
          <p:cNvSpPr txBox="1"/>
          <p:nvPr/>
        </p:nvSpPr>
        <p:spPr>
          <a:xfrm>
            <a:off x="426157" y="1951519"/>
            <a:ext cx="220337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Saem do sul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do rio </a:t>
            </a:r>
            <a:r>
              <a:rPr lang="pt-BR" sz="1600" b="1" dirty="0" err="1" smtClean="0">
                <a:solidFill>
                  <a:schemeClr val="bg1"/>
                </a:solidFill>
              </a:rPr>
              <a:t>Obi</a:t>
            </a:r>
            <a:r>
              <a:rPr lang="pt-BR" sz="1600" b="1" dirty="0" smtClean="0">
                <a:solidFill>
                  <a:schemeClr val="bg1"/>
                </a:solidFill>
              </a:rPr>
              <a:t>, Sibéria,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 vão até à beira do oceano Ártico.</a:t>
            </a:r>
            <a:endParaRPr lang="pt-BR" sz="1600" dirty="0" smtClean="0">
              <a:solidFill>
                <a:schemeClr val="bg1"/>
              </a:solidFill>
            </a:endParaRPr>
          </a:p>
          <a:p>
            <a:r>
              <a:rPr lang="pt-BR" sz="1600" dirty="0" smtClean="0"/>
              <a:t/>
            </a:r>
            <a:br>
              <a:rPr lang="pt-BR" sz="1600" dirty="0" smtClean="0"/>
            </a:br>
            <a:endParaRPr lang="pt-BR" sz="1600" dirty="0" smtClean="0"/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  <a:p>
            <a:endParaRPr lang="es-ES_tradnl" dirty="0"/>
          </a:p>
        </p:txBody>
      </p:sp>
      <p:pic>
        <p:nvPicPr>
          <p:cNvPr id="3" name="4 Imagen" descr="0_b96fa_f59c9e0b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5689" y="141791"/>
            <a:ext cx="8991753" cy="65744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6902714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 Imagen" descr="3_custom-26eb611c7f215054878f9eae5ef7d4e10204224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-4"/>
          <a:stretch>
            <a:fillRect/>
          </a:stretch>
        </p:blipFill>
        <p:spPr>
          <a:xfrm>
            <a:off x="140825" y="141790"/>
            <a:ext cx="11910350" cy="65744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3411736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512544" y="3248454"/>
            <a:ext cx="526359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</a:rPr>
              <a:t>Essas viagens duram toda a vida e desde há vários </a:t>
            </a:r>
            <a:r>
              <a:rPr lang="pt-BR" sz="1600" b="1" dirty="0" err="1" smtClean="0">
                <a:solidFill>
                  <a:schemeClr val="bg1"/>
                </a:solidFill>
              </a:rPr>
              <a:t>milénios</a:t>
            </a:r>
            <a:r>
              <a:rPr lang="pt-BR" sz="1600" b="1" dirty="0" smtClean="0">
                <a:solidFill>
                  <a:schemeClr val="bg1"/>
                </a:solidFill>
              </a:rPr>
              <a:t>.</a:t>
            </a:r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760245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gado-1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0825" y="147578"/>
            <a:ext cx="11910350" cy="65628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9220778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4 CuadroTexto"/>
          <p:cNvSpPr txBox="1"/>
          <p:nvPr/>
        </p:nvSpPr>
        <p:spPr>
          <a:xfrm>
            <a:off x="213103" y="5599141"/>
            <a:ext cx="2818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Quando o inverno é especialmente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rigoroso, os </a:t>
            </a:r>
            <a:r>
              <a:rPr lang="pt-BR" sz="1100" dirty="0" err="1" smtClean="0">
                <a:solidFill>
                  <a:schemeClr val="bg1"/>
                </a:solidFill>
              </a:rPr>
              <a:t>nenets</a:t>
            </a:r>
            <a:r>
              <a:rPr lang="pt-BR" sz="1100" dirty="0" smtClean="0">
                <a:solidFill>
                  <a:schemeClr val="bg1"/>
                </a:solidFill>
              </a:rPr>
              <a:t> e as suas renas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podem passar vários dias no mesmo lugar.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 </a:t>
            </a:r>
            <a:r>
              <a:rPr lang="es-ES_tradnl" sz="1100" dirty="0" err="1" smtClean="0">
                <a:solidFill>
                  <a:schemeClr val="bg1"/>
                </a:solidFill>
              </a:rPr>
              <a:t>Ao</a:t>
            </a:r>
            <a:r>
              <a:rPr lang="es-ES_tradnl" sz="1100" dirty="0" smtClean="0">
                <a:solidFill>
                  <a:schemeClr val="bg1"/>
                </a:solidFill>
              </a:rPr>
              <a:t> norte do río Obi. Círculo Polar Ártico.</a:t>
            </a:r>
          </a:p>
          <a:p>
            <a:pPr algn="r"/>
            <a:r>
              <a:rPr lang="es-ES_tradnl" sz="1100" dirty="0" smtClean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Península do </a:t>
            </a:r>
            <a:r>
              <a:rPr lang="pt-BR" sz="1100" dirty="0" err="1" smtClean="0">
                <a:solidFill>
                  <a:schemeClr val="bg1"/>
                </a:solidFill>
              </a:rPr>
              <a:t>Yamal</a:t>
            </a:r>
            <a:r>
              <a:rPr lang="pt-BR" sz="1100" dirty="0" smtClean="0">
                <a:solidFill>
                  <a:schemeClr val="bg1"/>
                </a:solidFill>
              </a:rPr>
              <a:t>. Sibéria, Rússia. 2011</a:t>
            </a:r>
          </a:p>
        </p:txBody>
      </p:sp>
      <p:pic>
        <p:nvPicPr>
          <p:cNvPr id="3" name="5 Imagen" descr="0_b96fe_c8aa4968_orig.jpg"/>
          <p:cNvPicPr>
            <a:picLocks noChangeAspect="1"/>
          </p:cNvPicPr>
          <p:nvPr/>
        </p:nvPicPr>
        <p:blipFill>
          <a:blip r:embed="rId2" cstate="print"/>
          <a:srcRect t="450"/>
          <a:stretch>
            <a:fillRect/>
          </a:stretch>
        </p:blipFill>
        <p:spPr>
          <a:xfrm>
            <a:off x="3048000" y="168166"/>
            <a:ext cx="9000544" cy="65512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6502368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236" y="132298"/>
            <a:ext cx="9011487" cy="659340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5 CuadroTexto"/>
          <p:cNvSpPr txBox="1"/>
          <p:nvPr/>
        </p:nvSpPr>
        <p:spPr>
          <a:xfrm>
            <a:off x="9176767" y="5439660"/>
            <a:ext cx="264737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1100" dirty="0" smtClean="0">
                <a:solidFill>
                  <a:schemeClr val="bg1"/>
                </a:solidFill>
              </a:rPr>
              <a:t>Cruzar o rio </a:t>
            </a:r>
            <a:r>
              <a:rPr lang="pt-BR" sz="1100" dirty="0" err="1" smtClean="0">
                <a:solidFill>
                  <a:schemeClr val="bg1"/>
                </a:solidFill>
              </a:rPr>
              <a:t>Obi</a:t>
            </a:r>
            <a:r>
              <a:rPr lang="pt-BR" sz="1100" dirty="0" smtClean="0">
                <a:solidFill>
                  <a:schemeClr val="bg1"/>
                </a:solidFill>
              </a:rPr>
              <a:t> para penetrar </a:t>
            </a: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no  Círculo Polar Ártico  supõe percorrer </a:t>
            </a: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uns 50 km sobre o gelo.</a:t>
            </a:r>
            <a:endParaRPr lang="pt-BR" sz="1100" b="1" dirty="0" smtClean="0"/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A forma de vida dos </a:t>
            </a:r>
            <a:r>
              <a:rPr lang="pt-BR" sz="1100" dirty="0" err="1" smtClean="0">
                <a:solidFill>
                  <a:schemeClr val="bg1"/>
                </a:solidFill>
              </a:rPr>
              <a:t>nenets</a:t>
            </a:r>
            <a:r>
              <a:rPr lang="pt-BR" sz="1100" dirty="0" smtClean="0">
                <a:solidFill>
                  <a:schemeClr val="bg1"/>
                </a:solidFill>
              </a:rPr>
              <a:t> </a:t>
            </a:r>
          </a:p>
          <a:p>
            <a:pPr lvl="0"/>
            <a:r>
              <a:rPr lang="es-ES_tradnl" sz="1100" dirty="0" smtClean="0">
                <a:solidFill>
                  <a:schemeClr val="bg1"/>
                </a:solidFill>
              </a:rPr>
              <a:t>do </a:t>
            </a:r>
            <a:r>
              <a:rPr lang="es-ES_tradnl" sz="1100" dirty="0">
                <a:solidFill>
                  <a:schemeClr val="bg1"/>
                </a:solidFill>
              </a:rPr>
              <a:t>Ártico </a:t>
            </a:r>
            <a:r>
              <a:rPr lang="es-ES_tradnl" sz="1100" dirty="0" smtClean="0">
                <a:solidFill>
                  <a:schemeClr val="bg1"/>
                </a:solidFill>
              </a:rPr>
              <a:t>siberiano é </a:t>
            </a:r>
            <a:r>
              <a:rPr lang="es-ES_tradnl" sz="1100" dirty="0" err="1" smtClean="0">
                <a:solidFill>
                  <a:schemeClr val="bg1"/>
                </a:solidFill>
              </a:rPr>
              <a:t>inseparável</a:t>
            </a:r>
            <a:r>
              <a:rPr lang="es-ES_tradnl" sz="1100" dirty="0" smtClean="0">
                <a:solidFill>
                  <a:schemeClr val="bg1"/>
                </a:solidFill>
              </a:rPr>
              <a:t> das </a:t>
            </a:r>
            <a:r>
              <a:rPr lang="es-ES_tradnl" sz="1100" dirty="0" err="1" smtClean="0">
                <a:solidFill>
                  <a:schemeClr val="bg1"/>
                </a:solidFill>
              </a:rPr>
              <a:t>renas</a:t>
            </a:r>
            <a:r>
              <a:rPr lang="es-ES_tradnl" sz="1100" dirty="0" smtClean="0">
                <a:solidFill>
                  <a:schemeClr val="bg1"/>
                </a:solidFill>
              </a:rPr>
              <a:t>.</a:t>
            </a:r>
          </a:p>
          <a:p>
            <a:pPr lvl="0"/>
            <a:endParaRPr lang="es-ES_tradnl" sz="1100" dirty="0">
              <a:solidFill>
                <a:schemeClr val="bg1"/>
              </a:solidFill>
            </a:endParaRPr>
          </a:p>
          <a:p>
            <a:r>
              <a:rPr lang="pt-BR" sz="1100" dirty="0" smtClean="0">
                <a:solidFill>
                  <a:schemeClr val="bg1"/>
                </a:solidFill>
              </a:rPr>
              <a:t>Península de </a:t>
            </a:r>
            <a:r>
              <a:rPr lang="pt-BR" sz="1100" dirty="0" err="1" smtClean="0">
                <a:solidFill>
                  <a:schemeClr val="bg1"/>
                </a:solidFill>
              </a:rPr>
              <a:t>Yamal</a:t>
            </a:r>
            <a:r>
              <a:rPr lang="pt-BR" sz="1100" dirty="0" smtClean="0">
                <a:solidFill>
                  <a:schemeClr val="bg1"/>
                </a:solidFill>
              </a:rPr>
              <a:t>. Sibéria, Rússia. 2011</a:t>
            </a:r>
            <a:endParaRPr lang="es-ES_tradnl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492590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77817" y="4494882"/>
            <a:ext cx="100363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>
                <a:solidFill>
                  <a:schemeClr val="bg1"/>
                </a:solidFill>
              </a:rPr>
              <a:t>ÁFRICA</a:t>
            </a:r>
          </a:p>
        </p:txBody>
      </p:sp>
    </p:spTree>
    <p:extLst>
      <p:ext uri="{BB962C8B-B14F-4D97-AF65-F5344CB8AC3E}">
        <p14:creationId xmlns="" xmlns:p14="http://schemas.microsoft.com/office/powerpoint/2010/main" val="174785919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 Imagen" descr="sebastiao_salgado_ftgn_0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3311" y="130629"/>
            <a:ext cx="11925378" cy="65967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620155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96f4_9f087739_orig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9854" y="141790"/>
            <a:ext cx="11872292" cy="65744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5810167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071870" y="2644172"/>
            <a:ext cx="604826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Esses oito anos foram para mim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um privilégio incrível de poder conhecer o meu planeta,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 de sentir a natureza,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sentir como vivem o mundo mineral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 o mundo vegetal do planeta. </a:t>
            </a:r>
            <a:endParaRPr lang="es-ES_tradnl" sz="1600" b="1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424420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0885" y="131782"/>
            <a:ext cx="11930230" cy="6594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9158511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8277" y="98978"/>
            <a:ext cx="9101297" cy="66600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CuadroTexto"/>
          <p:cNvSpPr txBox="1"/>
          <p:nvPr/>
        </p:nvSpPr>
        <p:spPr>
          <a:xfrm>
            <a:off x="343008" y="5450378"/>
            <a:ext cx="261410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As mulheres das tribos </a:t>
            </a:r>
            <a:r>
              <a:rPr lang="pt-BR" sz="1100" dirty="0" err="1" smtClean="0">
                <a:solidFill>
                  <a:schemeClr val="bg1"/>
                </a:solidFill>
              </a:rPr>
              <a:t>Mursi</a:t>
            </a:r>
            <a:r>
              <a:rPr lang="pt-BR" sz="1100" dirty="0" smtClean="0">
                <a:solidFill>
                  <a:schemeClr val="bg1"/>
                </a:solidFill>
              </a:rPr>
              <a:t> e </a:t>
            </a:r>
            <a:r>
              <a:rPr lang="pt-BR" sz="1100" dirty="0" err="1" smtClean="0">
                <a:solidFill>
                  <a:schemeClr val="bg1"/>
                </a:solidFill>
              </a:rPr>
              <a:t>Surma</a:t>
            </a:r>
            <a:r>
              <a:rPr lang="pt-BR" sz="1100" dirty="0" smtClean="0">
                <a:solidFill>
                  <a:schemeClr val="bg1"/>
                </a:solidFill>
              </a:rPr>
              <a:t> 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são as últimas mulheres do mundo 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a usar discos para estender os lábios. </a:t>
            </a:r>
          </a:p>
          <a:p>
            <a:pPr lvl="0" algn="r"/>
            <a:endParaRPr lang="pt-BR" sz="1100" dirty="0" smtClean="0">
              <a:solidFill>
                <a:schemeClr val="bg1"/>
              </a:solidFill>
            </a:endParaRPr>
          </a:p>
          <a:p>
            <a:pPr lvl="0" algn="r"/>
            <a:r>
              <a:rPr lang="pt-BR" sz="1100" dirty="0" err="1" smtClean="0">
                <a:solidFill>
                  <a:schemeClr val="bg1"/>
                </a:solidFill>
              </a:rPr>
              <a:t>Dargui</a:t>
            </a:r>
            <a:r>
              <a:rPr lang="pt-BR" sz="1100" dirty="0" smtClean="0">
                <a:solidFill>
                  <a:schemeClr val="bg1"/>
                </a:solidFill>
              </a:rPr>
              <a:t>, povoação </a:t>
            </a:r>
            <a:r>
              <a:rPr lang="pt-BR" sz="1100" dirty="0" err="1" smtClean="0">
                <a:solidFill>
                  <a:schemeClr val="bg1"/>
                </a:solidFill>
              </a:rPr>
              <a:t>mursi</a:t>
            </a:r>
            <a:r>
              <a:rPr lang="pt-BR" sz="1100" dirty="0" smtClean="0">
                <a:solidFill>
                  <a:schemeClr val="bg1"/>
                </a:solidFill>
              </a:rPr>
              <a:t> no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 Parque Nacional Mago, perto de </a:t>
            </a:r>
            <a:r>
              <a:rPr lang="pt-BR" sz="1100" dirty="0" err="1" smtClean="0">
                <a:solidFill>
                  <a:schemeClr val="bg1"/>
                </a:solidFill>
              </a:rPr>
              <a:t>Jinka</a:t>
            </a:r>
            <a:r>
              <a:rPr lang="pt-BR" sz="1100" dirty="0" smtClean="0">
                <a:solidFill>
                  <a:schemeClr val="bg1"/>
                </a:solidFill>
              </a:rPr>
              <a:t>. 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Etiópia. 2007</a:t>
            </a:r>
          </a:p>
        </p:txBody>
      </p:sp>
    </p:spTree>
    <p:extLst>
      <p:ext uri="{BB962C8B-B14F-4D97-AF65-F5344CB8AC3E}">
        <p14:creationId xmlns="" xmlns:p14="http://schemas.microsoft.com/office/powerpoint/2010/main" val="165125602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045" y="146473"/>
            <a:ext cx="8700402" cy="656505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CuadroTexto"/>
          <p:cNvSpPr txBox="1"/>
          <p:nvPr/>
        </p:nvSpPr>
        <p:spPr>
          <a:xfrm>
            <a:off x="8853544" y="5109881"/>
            <a:ext cx="292608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solidFill>
                  <a:schemeClr val="bg1"/>
                </a:solidFill>
              </a:rPr>
              <a:t>A dança da cura ou o transe é o rito místico mais importante dos </a:t>
            </a:r>
            <a:r>
              <a:rPr lang="pt-BR" sz="1100" dirty="0" err="1" smtClean="0">
                <a:solidFill>
                  <a:schemeClr val="bg1"/>
                </a:solidFill>
              </a:rPr>
              <a:t>san</a:t>
            </a:r>
            <a:r>
              <a:rPr lang="pt-BR" sz="1100" dirty="0" smtClean="0">
                <a:solidFill>
                  <a:schemeClr val="bg1"/>
                </a:solidFill>
              </a:rPr>
              <a:t>. </a:t>
            </a:r>
          </a:p>
          <a:p>
            <a:r>
              <a:rPr lang="pt-BR" sz="1100" dirty="0" smtClean="0">
                <a:solidFill>
                  <a:schemeClr val="bg1"/>
                </a:solidFill>
              </a:rPr>
              <a:t>Enquanto as mulheres cantam e batem palmas em uníssono, os homens bailam em círculo ao seu redor.</a:t>
            </a:r>
          </a:p>
          <a:p>
            <a:r>
              <a:rPr lang="pt-BR" sz="1100" dirty="0" smtClean="0">
                <a:solidFill>
                  <a:schemeClr val="bg1"/>
                </a:solidFill>
              </a:rPr>
              <a:t>O delírio do transe, segundo creem alguns </a:t>
            </a:r>
            <a:r>
              <a:rPr lang="pt-BR" sz="1100" dirty="0" err="1" smtClean="0">
                <a:solidFill>
                  <a:schemeClr val="bg1"/>
                </a:solidFill>
              </a:rPr>
              <a:t>san</a:t>
            </a:r>
            <a:r>
              <a:rPr lang="pt-BR" sz="1100" dirty="0" smtClean="0">
                <a:solidFill>
                  <a:schemeClr val="bg1"/>
                </a:solidFill>
              </a:rPr>
              <a:t>, assinala a entrada no mundo dos espíritos. </a:t>
            </a:r>
          </a:p>
          <a:p>
            <a:endParaRPr lang="pt-BR" sz="1100" dirty="0" smtClean="0">
              <a:solidFill>
                <a:schemeClr val="bg1"/>
              </a:solidFill>
            </a:endParaRPr>
          </a:p>
          <a:p>
            <a:r>
              <a:rPr lang="pt-BR" sz="1100" dirty="0" smtClean="0">
                <a:solidFill>
                  <a:schemeClr val="bg1"/>
                </a:solidFill>
              </a:rPr>
              <a:t>Botsuana. 2008</a:t>
            </a:r>
          </a:p>
          <a:p>
            <a:pPr lvl="0"/>
            <a:endParaRPr lang="es-ES_tradnl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516762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03" y="169923"/>
            <a:ext cx="5120110" cy="651815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CuadroTexto"/>
          <p:cNvSpPr txBox="1"/>
          <p:nvPr/>
        </p:nvSpPr>
        <p:spPr>
          <a:xfrm>
            <a:off x="6214070" y="1934087"/>
            <a:ext cx="517792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Acho que a única sensação de frustração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que tive durante esses oito anos de trabalho foi o dia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em que terminei e cheguei à conclusão que tinha que o editar e que não iria mais viajar para este </a:t>
            </a:r>
            <a:r>
              <a:rPr lang="pt-BR" sz="1600" b="1" dirty="0" err="1" smtClean="0">
                <a:solidFill>
                  <a:schemeClr val="bg1"/>
                </a:solidFill>
              </a:rPr>
              <a:t>projecto</a:t>
            </a:r>
            <a:r>
              <a:rPr lang="pt-BR" sz="1600" b="1" dirty="0" smtClean="0">
                <a:solidFill>
                  <a:schemeClr val="bg1"/>
                </a:solidFill>
              </a:rPr>
              <a:t>.</a:t>
            </a:r>
            <a:r>
              <a:rPr lang="es-ES_tradnl" sz="1600" b="1" dirty="0" smtClean="0">
                <a:solidFill>
                  <a:schemeClr val="bg1"/>
                </a:solidFill>
              </a:rPr>
              <a:t> </a:t>
            </a:r>
          </a:p>
          <a:p>
            <a:endParaRPr lang="es-ES_tradnl" dirty="0"/>
          </a:p>
        </p:txBody>
      </p:sp>
    </p:spTree>
    <p:extLst>
      <p:ext uri="{BB962C8B-B14F-4D97-AF65-F5344CB8AC3E}">
        <p14:creationId xmlns="" xmlns:p14="http://schemas.microsoft.com/office/powerpoint/2010/main" val="265500015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 Imagen" descr="1398944908_4000-2 (1).jpg"/>
          <p:cNvPicPr>
            <a:picLocks noChangeAspect="1"/>
          </p:cNvPicPr>
          <p:nvPr/>
        </p:nvPicPr>
        <p:blipFill>
          <a:blip r:embed="rId2" cstate="email">
            <a:lum bright="-9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b="-19"/>
          <a:stretch>
            <a:fillRect/>
          </a:stretch>
        </p:blipFill>
        <p:spPr>
          <a:xfrm>
            <a:off x="136072" y="141515"/>
            <a:ext cx="11919856" cy="657497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3661499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4 CuadroTexto"/>
          <p:cNvSpPr txBox="1"/>
          <p:nvPr/>
        </p:nvSpPr>
        <p:spPr>
          <a:xfrm>
            <a:off x="654442" y="5256939"/>
            <a:ext cx="249577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Acampamento </a:t>
            </a:r>
            <a:r>
              <a:rPr lang="pt-BR" sz="1100" dirty="0" err="1" smtClean="0">
                <a:solidFill>
                  <a:schemeClr val="bg1"/>
                </a:solidFill>
              </a:rPr>
              <a:t>dinka</a:t>
            </a:r>
            <a:r>
              <a:rPr lang="pt-BR" sz="1100" dirty="0" smtClean="0">
                <a:solidFill>
                  <a:schemeClr val="bg1"/>
                </a:solidFill>
              </a:rPr>
              <a:t> de gado 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em </a:t>
            </a:r>
            <a:r>
              <a:rPr lang="pt-BR" sz="1100" dirty="0" err="1" smtClean="0">
                <a:solidFill>
                  <a:schemeClr val="bg1"/>
                </a:solidFill>
              </a:rPr>
              <a:t>Amak</a:t>
            </a:r>
            <a:r>
              <a:rPr lang="pt-BR" sz="1100" dirty="0" smtClean="0">
                <a:solidFill>
                  <a:schemeClr val="bg1"/>
                </a:solidFill>
              </a:rPr>
              <a:t>, ao fim do dia. 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Na imagem podem ser vistos vários amontoados de excrementos de vaca</a:t>
            </a: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 a serem queimados, pois o fumo </a:t>
            </a:r>
            <a:r>
              <a:rPr lang="pt-BR" sz="1100" dirty="0" err="1" smtClean="0">
                <a:solidFill>
                  <a:schemeClr val="bg1"/>
                </a:solidFill>
              </a:rPr>
              <a:t>mantem</a:t>
            </a:r>
            <a:r>
              <a:rPr lang="pt-BR" sz="1100" dirty="0" smtClean="0">
                <a:solidFill>
                  <a:schemeClr val="bg1"/>
                </a:solidFill>
              </a:rPr>
              <a:t> os </a:t>
            </a:r>
            <a:r>
              <a:rPr lang="pt-BR" sz="1100" dirty="0" err="1" smtClean="0">
                <a:solidFill>
                  <a:schemeClr val="bg1"/>
                </a:solidFill>
              </a:rPr>
              <a:t>insectos</a:t>
            </a:r>
            <a:r>
              <a:rPr lang="pt-BR" sz="1100" dirty="0" smtClean="0">
                <a:solidFill>
                  <a:schemeClr val="bg1"/>
                </a:solidFill>
              </a:rPr>
              <a:t> afastados. </a:t>
            </a:r>
          </a:p>
          <a:p>
            <a:pPr lvl="0" algn="r"/>
            <a:endParaRPr lang="pt-BR" sz="1100" dirty="0" smtClean="0">
              <a:solidFill>
                <a:schemeClr val="bg1"/>
              </a:solidFill>
            </a:endParaRPr>
          </a:p>
          <a:p>
            <a:pPr lvl="0" algn="r"/>
            <a:r>
              <a:rPr lang="pt-BR" sz="1100" dirty="0" smtClean="0">
                <a:solidFill>
                  <a:schemeClr val="bg1"/>
                </a:solidFill>
              </a:rPr>
              <a:t>Sul do Sudão. 2006</a:t>
            </a:r>
          </a:p>
        </p:txBody>
      </p:sp>
      <p:pic>
        <p:nvPicPr>
          <p:cNvPr id="3" name="5 Imagen" descr="A1QCMj3zdcL.jpg"/>
          <p:cNvPicPr>
            <a:picLocks noChangeAspect="1"/>
          </p:cNvPicPr>
          <p:nvPr/>
        </p:nvPicPr>
        <p:blipFill>
          <a:blip r:embed="rId2" cstate="email">
            <a:lum bright="-9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r="-4" b="-22"/>
          <a:stretch>
            <a:fillRect/>
          </a:stretch>
        </p:blipFill>
        <p:spPr>
          <a:xfrm>
            <a:off x="3137079" y="134248"/>
            <a:ext cx="8926286" cy="65895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3965825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357" y="125630"/>
            <a:ext cx="9033831" cy="660674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CuadroTexto"/>
          <p:cNvSpPr txBox="1"/>
          <p:nvPr/>
        </p:nvSpPr>
        <p:spPr>
          <a:xfrm>
            <a:off x="9197787" y="5787614"/>
            <a:ext cx="25710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1100" dirty="0" smtClean="0">
                <a:solidFill>
                  <a:schemeClr val="bg1"/>
                </a:solidFill>
              </a:rPr>
              <a:t>Montados num balão pudemos </a:t>
            </a: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acercar-nos a esta manada de búfalos cafre sem os molestar. </a:t>
            </a:r>
          </a:p>
          <a:p>
            <a:pPr lvl="0"/>
            <a:endParaRPr lang="pt-BR" sz="1100" dirty="0" smtClean="0">
              <a:solidFill>
                <a:schemeClr val="bg1"/>
              </a:solidFill>
            </a:endParaRPr>
          </a:p>
          <a:p>
            <a:pPr lvl="0"/>
            <a:r>
              <a:rPr lang="pt-BR" sz="1100" dirty="0" smtClean="0">
                <a:solidFill>
                  <a:schemeClr val="bg1"/>
                </a:solidFill>
              </a:rPr>
              <a:t>Parque Nacional de </a:t>
            </a:r>
            <a:r>
              <a:rPr lang="pt-BR" sz="1100" dirty="0" err="1" smtClean="0">
                <a:solidFill>
                  <a:schemeClr val="bg1"/>
                </a:solidFill>
              </a:rPr>
              <a:t>Kafue</a:t>
            </a:r>
            <a:r>
              <a:rPr lang="pt-BR" sz="1100" dirty="0" smtClean="0">
                <a:solidFill>
                  <a:schemeClr val="bg1"/>
                </a:solidFill>
              </a:rPr>
              <a:t>, Zâmbia. 2010</a:t>
            </a:r>
          </a:p>
          <a:p>
            <a:pPr lvl="0"/>
            <a:endParaRPr lang="pt-BR" sz="11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827333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6264" y="137160"/>
            <a:ext cx="11919473" cy="6583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2961572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6416" y="107165"/>
            <a:ext cx="9086635" cy="664367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CuadroTexto"/>
          <p:cNvSpPr txBox="1"/>
          <p:nvPr/>
        </p:nvSpPr>
        <p:spPr>
          <a:xfrm>
            <a:off x="343751" y="5449181"/>
            <a:ext cx="262486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Perseguidos por caçadores furtivos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na Zâmbia, os elefantes têm medo dos homens e dos veículos. Quando vêm um carro a aproximar-se, fogem rapidamente para o mato, assustados.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 </a:t>
            </a:r>
          </a:p>
          <a:p>
            <a:pPr algn="r"/>
            <a:r>
              <a:rPr lang="pt-BR" sz="1100" dirty="0" smtClean="0">
                <a:solidFill>
                  <a:schemeClr val="bg1"/>
                </a:solidFill>
              </a:rPr>
              <a:t>Parque Nacional de </a:t>
            </a:r>
            <a:r>
              <a:rPr lang="pt-BR" sz="1100" dirty="0" err="1" smtClean="0">
                <a:solidFill>
                  <a:schemeClr val="bg1"/>
                </a:solidFill>
              </a:rPr>
              <a:t>Kafue</a:t>
            </a:r>
            <a:r>
              <a:rPr lang="pt-BR" sz="1100" dirty="0" smtClean="0">
                <a:solidFill>
                  <a:schemeClr val="bg1"/>
                </a:solidFill>
              </a:rPr>
              <a:t>, Zâmbia.2010</a:t>
            </a:r>
          </a:p>
        </p:txBody>
      </p:sp>
    </p:spTree>
    <p:extLst>
      <p:ext uri="{BB962C8B-B14F-4D97-AF65-F5344CB8AC3E}">
        <p14:creationId xmlns="" xmlns:p14="http://schemas.microsoft.com/office/powerpoint/2010/main" val="140009073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154236" y="139701"/>
            <a:ext cx="4891489" cy="65785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3 CuadroTexto"/>
          <p:cNvSpPr txBox="1"/>
          <p:nvPr/>
        </p:nvSpPr>
        <p:spPr>
          <a:xfrm>
            <a:off x="6303810" y="1853622"/>
            <a:ext cx="445081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Se em vez de décadas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vivêssemos dezenas de milhares de anos,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talvez pudéssemos entender que tudo está vivo 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</a:rPr>
              <a:t>e que somos parte de um todo.</a:t>
            </a:r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endParaRPr lang="es-ES_tradnl" sz="1600" b="1" dirty="0">
              <a:solidFill>
                <a:schemeClr val="bg1"/>
              </a:solidFill>
            </a:endParaRPr>
          </a:p>
          <a:p>
            <a:pPr algn="ctr"/>
            <a:r>
              <a:rPr lang="es-ES_tradnl" sz="1600" dirty="0">
                <a:solidFill>
                  <a:schemeClr val="bg1"/>
                </a:solidFill>
              </a:rPr>
              <a:t>                                 </a:t>
            </a:r>
            <a:r>
              <a:rPr lang="es-ES_tradnl" sz="1600" dirty="0" err="1">
                <a:solidFill>
                  <a:schemeClr val="bg1"/>
                </a:solidFill>
              </a:rPr>
              <a:t>Sebastião</a:t>
            </a:r>
            <a:r>
              <a:rPr lang="es-ES_tradnl" sz="1600" dirty="0">
                <a:solidFill>
                  <a:schemeClr val="bg1"/>
                </a:solidFill>
              </a:rPr>
              <a:t>  Salgado</a:t>
            </a:r>
          </a:p>
          <a:p>
            <a:endParaRPr lang="es-ES_tradnl" dirty="0"/>
          </a:p>
        </p:txBody>
      </p:sp>
    </p:spTree>
    <p:extLst>
      <p:ext uri="{BB962C8B-B14F-4D97-AF65-F5344CB8AC3E}">
        <p14:creationId xmlns="" xmlns:p14="http://schemas.microsoft.com/office/powerpoint/2010/main" val="361080587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 salg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2866" y="578561"/>
            <a:ext cx="10397187" cy="56961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6784376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 Rectángulo"/>
          <p:cNvSpPr/>
          <p:nvPr/>
        </p:nvSpPr>
        <p:spPr>
          <a:xfrm>
            <a:off x="2384385" y="5923575"/>
            <a:ext cx="75119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dirty="0" smtClean="0">
                <a:solidFill>
                  <a:schemeClr val="bg1"/>
                </a:solidFill>
              </a:rPr>
              <a:t>“O homem, cujas fotografias nos contaram milhares de histórias sobre o nosso planeta, deixa-nos uma grande história e um grande sonho: a destruição da natureza pode ser revertida.</a:t>
            </a:r>
          </a:p>
          <a:p>
            <a:pPr algn="ctr"/>
            <a:r>
              <a:rPr lang="pt-BR" sz="1200" dirty="0" smtClean="0">
                <a:solidFill>
                  <a:schemeClr val="bg1"/>
                </a:solidFill>
              </a:rPr>
              <a:t>É a demonstração de que as terras devastadas de qualquer lugar podem voltar a ser florestas.”</a:t>
            </a:r>
          </a:p>
        </p:txBody>
      </p:sp>
      <p:pic>
        <p:nvPicPr>
          <p:cNvPr id="4" name="3 Imagen" descr="La sal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343458" y="384635"/>
            <a:ext cx="9498633" cy="534350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33726" y="4635062"/>
            <a:ext cx="5244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5400" dirty="0" smtClean="0">
                <a:solidFill>
                  <a:schemeClr val="bg1"/>
                </a:solidFill>
              </a:rPr>
              <a:t>O  SAL  DA  TERRA</a:t>
            </a:r>
            <a:endParaRPr lang="es-ES_tradnl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784376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 Rectángulo"/>
          <p:cNvSpPr/>
          <p:nvPr/>
        </p:nvSpPr>
        <p:spPr>
          <a:xfrm>
            <a:off x="1938070" y="5923575"/>
            <a:ext cx="84360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u="sng" dirty="0" smtClean="0">
                <a:solidFill>
                  <a:schemeClr val="bg1"/>
                </a:solidFill>
              </a:rPr>
              <a:t>ADVERTÊNCIA</a:t>
            </a:r>
            <a:r>
              <a:rPr lang="pt-BR" sz="1200" dirty="0" smtClean="0">
                <a:solidFill>
                  <a:schemeClr val="bg1"/>
                </a:solidFill>
              </a:rPr>
              <a:t>: Para aqueles que se sintam incomodados com o conteúdo da película O Sal da Terra, recomenda-se que limitem a sua visualização a partir do momento que considerem oportuno e a retomem a partir de 1 hora e 20 minutos no tempo real da película.</a:t>
            </a:r>
          </a:p>
          <a:p>
            <a:r>
              <a:rPr lang="pt-BR" sz="1200" dirty="0" smtClean="0">
                <a:solidFill>
                  <a:schemeClr val="bg1"/>
                </a:solidFill>
              </a:rPr>
              <a:t>Nesse instante começa a experiência de Sebastião e Lélia com a criação do Instituto Terra e o seu último </a:t>
            </a:r>
            <a:r>
              <a:rPr lang="pt-BR" sz="1200" dirty="0" err="1" smtClean="0">
                <a:solidFill>
                  <a:schemeClr val="bg1"/>
                </a:solidFill>
              </a:rPr>
              <a:t>projecto</a:t>
            </a:r>
            <a:r>
              <a:rPr lang="pt-BR" sz="1200" dirty="0" smtClean="0">
                <a:solidFill>
                  <a:schemeClr val="bg1"/>
                </a:solidFill>
              </a:rPr>
              <a:t>, GÉNESIS.</a:t>
            </a:r>
          </a:p>
        </p:txBody>
      </p:sp>
      <p:pic>
        <p:nvPicPr>
          <p:cNvPr id="4" name="3 Imagen" descr="La sal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343458" y="384635"/>
            <a:ext cx="9498633" cy="534350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33726" y="4635062"/>
            <a:ext cx="5244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5400" dirty="0" smtClean="0">
                <a:solidFill>
                  <a:schemeClr val="bg1"/>
                </a:solidFill>
              </a:rPr>
              <a:t>O  SAL  DA  TERRA</a:t>
            </a:r>
            <a:endParaRPr lang="es-ES_tradnl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784376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actil5\Desktop\PROYECTO SALGADO\FOTOS\Sebastiao\facebook_event_4490234919362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3520" y="1096551"/>
            <a:ext cx="6762750" cy="3800475"/>
          </a:xfrm>
          <a:prstGeom prst="rect">
            <a:avLst/>
          </a:prstGeom>
          <a:noFill/>
        </p:spPr>
      </p:pic>
      <p:sp>
        <p:nvSpPr>
          <p:cNvPr id="3" name="7 CuadroTexto"/>
          <p:cNvSpPr txBox="1"/>
          <p:nvPr/>
        </p:nvSpPr>
        <p:spPr>
          <a:xfrm>
            <a:off x="870753" y="5586998"/>
            <a:ext cx="79676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bg1"/>
                </a:solidFill>
              </a:rPr>
              <a:t>Esta apresentação foi realizada sem quaisquer fins lucrativos, com o único propósito de divulgar o trabalho de Sebastião Salgado e incentivar a quem a receba a continuar conhecendo a </a:t>
            </a:r>
            <a:r>
              <a:rPr lang="pt-BR" sz="1200" dirty="0" err="1" smtClean="0">
                <a:solidFill>
                  <a:schemeClr val="bg1"/>
                </a:solidFill>
              </a:rPr>
              <a:t>trajectória</a:t>
            </a:r>
            <a:r>
              <a:rPr lang="pt-BR" sz="1200" dirty="0" smtClean="0">
                <a:solidFill>
                  <a:schemeClr val="bg1"/>
                </a:solidFill>
              </a:rPr>
              <a:t> de vida de este autêntico </a:t>
            </a:r>
            <a:r>
              <a:rPr lang="pt-BR" sz="1200" i="1" dirty="0" smtClean="0">
                <a:solidFill>
                  <a:schemeClr val="bg1"/>
                </a:solidFill>
              </a:rPr>
              <a:t>Herói da Esperança</a:t>
            </a:r>
            <a:r>
              <a:rPr lang="pt-BR" sz="1200" dirty="0" smtClean="0">
                <a:solidFill>
                  <a:schemeClr val="bg1"/>
                </a:solidFill>
              </a:rPr>
              <a:t>.</a:t>
            </a:r>
          </a:p>
          <a:p>
            <a:endParaRPr lang="pt-BR" sz="1200" dirty="0" smtClean="0">
              <a:solidFill>
                <a:schemeClr val="bg1"/>
              </a:solidFill>
            </a:endParaRPr>
          </a:p>
          <a:p>
            <a:r>
              <a:rPr lang="pt-BR" sz="1000" dirty="0" err="1" smtClean="0">
                <a:solidFill>
                  <a:schemeClr val="bg1"/>
                </a:solidFill>
              </a:rPr>
              <a:t>Observaçao</a:t>
            </a:r>
            <a:r>
              <a:rPr lang="pt-BR" sz="1000" dirty="0" smtClean="0">
                <a:solidFill>
                  <a:schemeClr val="bg1"/>
                </a:solidFill>
              </a:rPr>
              <a:t>: Os textos foram escritos de acordo com a antiga ortografia</a:t>
            </a:r>
            <a:r>
              <a:rPr lang="pt-BR" sz="1000" dirty="0" smtClean="0">
                <a:solidFill>
                  <a:schemeClr val="bg1"/>
                </a:solidFill>
              </a:rPr>
              <a:t>.</a:t>
            </a:r>
            <a:endParaRPr lang="pt-BR" sz="1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177447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actil5\Desktop\PROYECTO SALGADO\FOTOS\Sebastiao\facebook_event_4490234919362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3520" y="1096551"/>
            <a:ext cx="6762750" cy="3800475"/>
          </a:xfrm>
          <a:prstGeom prst="rect">
            <a:avLst/>
          </a:prstGeom>
          <a:noFill/>
        </p:spPr>
      </p:pic>
      <p:sp>
        <p:nvSpPr>
          <p:cNvPr id="3" name="7 CuadroTexto"/>
          <p:cNvSpPr txBox="1"/>
          <p:nvPr/>
        </p:nvSpPr>
        <p:spPr>
          <a:xfrm>
            <a:off x="870753" y="5586998"/>
            <a:ext cx="79676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>
                <a:solidFill>
                  <a:schemeClr val="bg1"/>
                </a:solidFill>
              </a:rPr>
              <a:t>Esta apresentação foi realizada sem quaisquer fins lucrativos, com o único propósito de divulgar o trabalho de Sebastião Salgado e incentivar a quem a receba a continuar conhecendo a </a:t>
            </a:r>
            <a:r>
              <a:rPr lang="pt-BR" sz="1200" dirty="0" err="1" smtClean="0">
                <a:solidFill>
                  <a:schemeClr val="bg1"/>
                </a:solidFill>
              </a:rPr>
              <a:t>trajectória</a:t>
            </a:r>
            <a:r>
              <a:rPr lang="pt-BR" sz="1200" dirty="0" smtClean="0">
                <a:solidFill>
                  <a:schemeClr val="bg1"/>
                </a:solidFill>
              </a:rPr>
              <a:t> de vida de este autêntico </a:t>
            </a:r>
            <a:r>
              <a:rPr lang="pt-BR" sz="1200" i="1" dirty="0" smtClean="0">
                <a:solidFill>
                  <a:schemeClr val="bg1"/>
                </a:solidFill>
              </a:rPr>
              <a:t>Herói da Esperança</a:t>
            </a:r>
            <a:r>
              <a:rPr lang="pt-BR" sz="1200" dirty="0" smtClean="0">
                <a:solidFill>
                  <a:schemeClr val="bg1"/>
                </a:solidFill>
              </a:rPr>
              <a:t>.</a:t>
            </a:r>
          </a:p>
          <a:p>
            <a:endParaRPr lang="pt-BR" sz="1200" dirty="0" smtClean="0">
              <a:solidFill>
                <a:schemeClr val="bg1"/>
              </a:solidFill>
            </a:endParaRPr>
          </a:p>
          <a:p>
            <a:r>
              <a:rPr lang="pt-BR" sz="1000" dirty="0" err="1" smtClean="0">
                <a:solidFill>
                  <a:schemeClr val="bg1"/>
                </a:solidFill>
              </a:rPr>
              <a:t>Observaçao</a:t>
            </a:r>
            <a:r>
              <a:rPr lang="pt-BR" sz="1000" dirty="0" smtClean="0">
                <a:solidFill>
                  <a:schemeClr val="bg1"/>
                </a:solidFill>
              </a:rPr>
              <a:t>: </a:t>
            </a:r>
            <a:r>
              <a:rPr lang="pt-BR" sz="1000" dirty="0" smtClean="0">
                <a:solidFill>
                  <a:schemeClr val="bg1"/>
                </a:solidFill>
              </a:rPr>
              <a:t>Os textos foram escritos de acordo com a antiga ortografia.</a:t>
            </a:r>
            <a:endParaRPr lang="pt-BR" sz="1000" dirty="0" smtClean="0">
              <a:solidFill>
                <a:schemeClr val="bg1"/>
              </a:solidFill>
            </a:endParaRPr>
          </a:p>
          <a:p>
            <a:r>
              <a:rPr lang="pt-BR" sz="1200" dirty="0" smtClean="0">
                <a:solidFill>
                  <a:schemeClr val="bg1"/>
                </a:solidFill>
              </a:rPr>
              <a:t/>
            </a:r>
            <a:br>
              <a:rPr lang="pt-BR" sz="1200" dirty="0" smtClean="0">
                <a:solidFill>
                  <a:schemeClr val="bg1"/>
                </a:solidFill>
              </a:rPr>
            </a:b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561823" y="1012248"/>
            <a:ext cx="2303360" cy="41165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es-ES_tradnl" sz="1100" dirty="0"/>
          </a:p>
          <a:p>
            <a:r>
              <a:rPr lang="es-ES_tradnl" sz="1400" dirty="0" smtClean="0">
                <a:solidFill>
                  <a:schemeClr val="bg1">
                    <a:lumMod val="65000"/>
                  </a:schemeClr>
                </a:solidFill>
              </a:rPr>
              <a:t>Música: </a:t>
            </a:r>
            <a:r>
              <a:rPr lang="es-ES_tradnl" sz="1400" dirty="0" err="1" smtClean="0">
                <a:solidFill>
                  <a:schemeClr val="bg1">
                    <a:lumMod val="65000"/>
                  </a:schemeClr>
                </a:solidFill>
              </a:rPr>
              <a:t>Armand</a:t>
            </a:r>
            <a:r>
              <a:rPr lang="es-ES_tradnl" sz="1400" dirty="0" smtClean="0">
                <a:solidFill>
                  <a:schemeClr val="bg1">
                    <a:lumMod val="65000"/>
                  </a:schemeClr>
                </a:solidFill>
              </a:rPr>
              <a:t> Amar</a:t>
            </a:r>
          </a:p>
          <a:p>
            <a:endParaRPr lang="es-ES_tradnl" sz="1200" dirty="0" smtClean="0">
              <a:ln>
                <a:solidFill>
                  <a:srgbClr val="003399"/>
                </a:solidFill>
              </a:ln>
            </a:endParaRPr>
          </a:p>
          <a:p>
            <a:r>
              <a:rPr lang="es-ES_tradnl" sz="1400" dirty="0" err="1" smtClean="0">
                <a:solidFill>
                  <a:schemeClr val="bg1">
                    <a:lumMod val="65000"/>
                  </a:schemeClr>
                </a:solidFill>
              </a:rPr>
              <a:t>Tradução</a:t>
            </a:r>
            <a:r>
              <a:rPr lang="es-ES_tradnl" sz="1400" dirty="0" smtClean="0">
                <a:solidFill>
                  <a:schemeClr val="bg1">
                    <a:lumMod val="65000"/>
                  </a:schemeClr>
                </a:solidFill>
              </a:rPr>
              <a:t>  para </a:t>
            </a:r>
            <a:r>
              <a:rPr lang="es-ES_tradnl" sz="1400" dirty="0" err="1" smtClean="0">
                <a:solidFill>
                  <a:schemeClr val="bg1">
                    <a:lumMod val="65000"/>
                  </a:schemeClr>
                </a:solidFill>
              </a:rPr>
              <a:t>português</a:t>
            </a:r>
            <a:r>
              <a:rPr lang="es-ES_tradnl" sz="1400" dirty="0" smtClean="0">
                <a:solidFill>
                  <a:schemeClr val="bg1">
                    <a:lumMod val="65000"/>
                  </a:schemeClr>
                </a:solidFill>
              </a:rPr>
              <a:t>:</a:t>
            </a:r>
          </a:p>
          <a:p>
            <a:endParaRPr lang="es-ES_tradnl" sz="4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Jorge Gomes (Portugal) </a:t>
            </a:r>
          </a:p>
          <a:p>
            <a:r>
              <a:rPr lang="es-ES_tradnl" sz="1100" b="1" dirty="0" smtClean="0">
                <a:solidFill>
                  <a:srgbClr val="3366CC"/>
                </a:solidFill>
              </a:rPr>
              <a:t>ajorgefgomes@gmail.com</a:t>
            </a:r>
            <a:endParaRPr lang="es-ES_tradnl" sz="1100" b="1" u="sng" dirty="0" smtClean="0">
              <a:ln>
                <a:solidFill>
                  <a:srgbClr val="003399"/>
                </a:solidFill>
              </a:ln>
              <a:solidFill>
                <a:srgbClr val="3366CC"/>
              </a:solidFill>
            </a:endParaRPr>
          </a:p>
          <a:p>
            <a:endParaRPr lang="es-ES_tradnl" sz="400" u="sng" dirty="0" smtClean="0">
              <a:ln>
                <a:solidFill>
                  <a:srgbClr val="003399"/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_tradnl" sz="1200" dirty="0" err="1" smtClean="0">
                <a:solidFill>
                  <a:schemeClr val="bg1">
                    <a:lumMod val="65000"/>
                  </a:schemeClr>
                </a:solidFill>
              </a:rPr>
              <a:t>Mateus</a:t>
            </a:r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 (Brasil) </a:t>
            </a:r>
          </a:p>
          <a:p>
            <a:r>
              <a:rPr lang="es-ES_tradnl" sz="1100" b="1" dirty="0" smtClean="0">
                <a:solidFill>
                  <a:srgbClr val="3366CC"/>
                </a:solidFill>
              </a:rPr>
              <a:t>um_peregrino@hotmail.com</a:t>
            </a:r>
            <a:endParaRPr lang="es-ES_tradnl" sz="1100" b="1" u="sng" dirty="0" smtClean="0">
              <a:ln>
                <a:solidFill>
                  <a:srgbClr val="003399"/>
                </a:solidFill>
              </a:ln>
              <a:solidFill>
                <a:srgbClr val="3366CC"/>
              </a:solidFill>
            </a:endParaRPr>
          </a:p>
          <a:p>
            <a:endParaRPr lang="es-ES_tradnl" sz="2000" u="sng" dirty="0" smtClean="0">
              <a:ln>
                <a:solidFill>
                  <a:srgbClr val="003399"/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_tradnl" sz="1200" dirty="0" err="1" smtClean="0">
                <a:solidFill>
                  <a:schemeClr val="bg1">
                    <a:lumMod val="65000"/>
                  </a:schemeClr>
                </a:solidFill>
              </a:rPr>
              <a:t>Desenho</a:t>
            </a:r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 e </a:t>
            </a:r>
            <a:r>
              <a:rPr lang="es-ES_tradnl" sz="1200" dirty="0" err="1" smtClean="0">
                <a:solidFill>
                  <a:schemeClr val="bg1">
                    <a:lumMod val="65000"/>
                  </a:schemeClr>
                </a:solidFill>
              </a:rPr>
              <a:t>montagem</a:t>
            </a:r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 fotográfica:</a:t>
            </a:r>
          </a:p>
          <a:p>
            <a:endParaRPr lang="es-ES_tradnl" sz="4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Isabel </a:t>
            </a:r>
            <a:r>
              <a:rPr lang="en-US" sz="1200" dirty="0" err="1" smtClean="0">
                <a:solidFill>
                  <a:schemeClr val="bg1">
                    <a:lumMod val="65000"/>
                  </a:schemeClr>
                </a:solidFill>
              </a:rPr>
              <a:t>Traveset</a:t>
            </a:r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</a:p>
          <a:p>
            <a:r>
              <a:rPr lang="en-US" sz="1100" b="1" dirty="0" smtClean="0">
                <a:solidFill>
                  <a:srgbClr val="3366CC"/>
                </a:solidFill>
              </a:rPr>
              <a:t>isisbel64@gmail.com</a:t>
            </a:r>
          </a:p>
          <a:p>
            <a:endParaRPr lang="es-ES_tradnl" sz="800" dirty="0" smtClean="0">
              <a:solidFill>
                <a:schemeClr val="bg1"/>
              </a:solidFill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Mi gratitud a:</a:t>
            </a:r>
          </a:p>
          <a:p>
            <a:endParaRPr lang="es-ES_tradnl" sz="400" dirty="0" smtClean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Emilio  Fernández Cordobés </a:t>
            </a:r>
            <a:r>
              <a:rPr lang="es-ES_tradnl" sz="1100" b="1" dirty="0" smtClean="0">
                <a:solidFill>
                  <a:srgbClr val="3366CC"/>
                </a:solidFill>
              </a:rPr>
              <a:t>eferna@telefonica.net </a:t>
            </a:r>
          </a:p>
          <a:p>
            <a:endParaRPr lang="es-ES_tradnl" sz="400" dirty="0" smtClean="0">
              <a:solidFill>
                <a:srgbClr val="0033CC"/>
              </a:solidFill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Emilio Mejía </a:t>
            </a:r>
            <a:r>
              <a:rPr lang="es-ES_tradnl" sz="1200" dirty="0" err="1" smtClean="0">
                <a:solidFill>
                  <a:schemeClr val="bg1">
                    <a:lumMod val="65000"/>
                  </a:schemeClr>
                </a:solidFill>
              </a:rPr>
              <a:t>Luarca</a:t>
            </a:r>
            <a:endParaRPr lang="es-ES_tradnl" sz="12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Compositor Queretano</a:t>
            </a:r>
          </a:p>
          <a:p>
            <a:r>
              <a:rPr lang="en-US" sz="1100" dirty="0" smtClean="0">
                <a:ln>
                  <a:solidFill>
                    <a:srgbClr val="003399"/>
                  </a:solidFill>
                </a:ln>
                <a:solidFill>
                  <a:srgbClr val="0033CC"/>
                </a:solidFill>
                <a:hlinkClick r:id="rId3"/>
              </a:rPr>
              <a:t>www.emiliomejialuarca.com</a:t>
            </a:r>
            <a:endParaRPr lang="en-US" sz="1100" dirty="0" smtClean="0">
              <a:ln>
                <a:solidFill>
                  <a:srgbClr val="003399"/>
                </a:solidFill>
              </a:ln>
              <a:solidFill>
                <a:srgbClr val="0033CC"/>
              </a:solidFill>
            </a:endParaRPr>
          </a:p>
          <a:p>
            <a:endParaRPr lang="en-US" sz="1050" dirty="0">
              <a:ln>
                <a:solidFill>
                  <a:srgbClr val="003399"/>
                </a:solidFill>
              </a:ln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80028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Tactil5\Desktop\PROYECTO SALGADO\FOTOS\Sebastiao\facebook_event_4490234919362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3520" y="1096551"/>
            <a:ext cx="6762750" cy="3800475"/>
          </a:xfrm>
          <a:prstGeom prst="rect">
            <a:avLst/>
          </a:prstGeom>
          <a:noFill/>
        </p:spPr>
      </p:pic>
      <p:sp>
        <p:nvSpPr>
          <p:cNvPr id="3" name="7 CuadroTexto"/>
          <p:cNvSpPr txBox="1"/>
          <p:nvPr/>
        </p:nvSpPr>
        <p:spPr>
          <a:xfrm>
            <a:off x="1217594" y="5297214"/>
            <a:ext cx="6433937" cy="1377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200" b="1" dirty="0" smtClean="0"/>
              <a:t> </a:t>
            </a:r>
            <a:r>
              <a:rPr lang="pt-BR" sz="1200" dirty="0" smtClean="0">
                <a:solidFill>
                  <a:schemeClr val="bg1">
                    <a:lumMod val="85000"/>
                  </a:schemeClr>
                </a:solidFill>
              </a:rPr>
              <a:t>O SAL DA TERRA. Trailer Oficial Legendado:</a:t>
            </a:r>
            <a:r>
              <a:rPr lang="pt-BR" sz="1200" b="1" dirty="0" smtClean="0"/>
              <a:t>                         </a:t>
            </a:r>
            <a:r>
              <a:rPr lang="es-ES_tradnl" sz="1200" dirty="0" smtClean="0">
                <a:solidFill>
                  <a:schemeClr val="bg1">
                    <a:lumMod val="85000"/>
                  </a:schemeClr>
                </a:solidFill>
              </a:rPr>
              <a:t>O SAL DA TERRA. Película  completa:</a:t>
            </a:r>
            <a:endParaRPr lang="es-ES_tradnl" sz="1200" dirty="0" smtClean="0">
              <a:solidFill>
                <a:schemeClr val="bg1">
                  <a:lumMod val="85000"/>
                </a:schemeClr>
              </a:solidFill>
              <a:hlinkClick r:id="rId3"/>
            </a:endParaRPr>
          </a:p>
          <a:p>
            <a:r>
              <a:rPr lang="es-ES_tradnl" sz="1050" dirty="0" smtClean="0">
                <a:ln>
                  <a:solidFill>
                    <a:srgbClr val="003399"/>
                  </a:solidFill>
                </a:ln>
              </a:rPr>
              <a:t> </a:t>
            </a:r>
            <a:r>
              <a:rPr lang="es-ES_tradnl" sz="1050" b="1" dirty="0" smtClean="0">
                <a:ln>
                  <a:solidFill>
                    <a:srgbClr val="003399"/>
                  </a:solidFill>
                </a:ln>
                <a:hlinkClick r:id="rId4"/>
              </a:rPr>
              <a:t>https://youtu.be/pG3YLpZKomE</a:t>
            </a:r>
            <a:r>
              <a:rPr lang="es-ES_tradnl" sz="1050" b="1" dirty="0" smtClean="0">
                <a:ln>
                  <a:solidFill>
                    <a:srgbClr val="003399"/>
                  </a:solidFill>
                </a:ln>
              </a:rPr>
              <a:t>    </a:t>
            </a:r>
            <a:r>
              <a:rPr lang="es-ES_tradnl" sz="1050" b="1" dirty="0" smtClean="0"/>
              <a:t> </a:t>
            </a:r>
            <a:r>
              <a:rPr lang="es-ES_tradnl" sz="1050" b="1" dirty="0" smtClean="0">
                <a:ln>
                  <a:solidFill>
                    <a:srgbClr val="003399"/>
                  </a:solidFill>
                </a:ln>
              </a:rPr>
              <a:t>                                                    </a:t>
            </a:r>
            <a:r>
              <a:rPr lang="es-ES_tradnl" sz="1050" b="1" dirty="0" smtClean="0">
                <a:ln>
                  <a:solidFill>
                    <a:srgbClr val="003399"/>
                  </a:solidFill>
                </a:ln>
                <a:hlinkClick r:id="rId5"/>
              </a:rPr>
              <a:t>https://vimeo.com/128242266</a:t>
            </a:r>
            <a:endParaRPr lang="es-ES_tradnl" sz="1050" dirty="0" smtClean="0">
              <a:ln>
                <a:solidFill>
                  <a:srgbClr val="003399"/>
                </a:solidFill>
              </a:ln>
            </a:endParaRPr>
          </a:p>
          <a:p>
            <a:pPr algn="ctr"/>
            <a:endParaRPr lang="es-ES_tradnl" sz="1050" dirty="0" smtClean="0"/>
          </a:p>
          <a:p>
            <a:pPr algn="ctr"/>
            <a:r>
              <a:rPr lang="es-ES_tradnl" sz="16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pt-BR" sz="1200" dirty="0" smtClean="0">
                <a:solidFill>
                  <a:schemeClr val="bg1">
                    <a:lumMod val="85000"/>
                  </a:schemeClr>
                </a:solidFill>
              </a:rPr>
              <a:t>SEBASTIÃO SALGADO: O drama silencioso da fotografia - TED TALKS 2013":</a:t>
            </a:r>
            <a:endParaRPr lang="es-ES_tradnl" sz="1200" dirty="0" smtClean="0">
              <a:solidFill>
                <a:schemeClr val="bg1">
                  <a:lumMod val="85000"/>
                </a:schemeClr>
              </a:solidFill>
              <a:hlinkClick r:id="rId6"/>
            </a:endParaRPr>
          </a:p>
          <a:p>
            <a:pPr algn="ctr"/>
            <a:r>
              <a:rPr lang="es-ES_tradnl" sz="1050" b="1" dirty="0" smtClean="0">
                <a:ln>
                  <a:solidFill>
                    <a:srgbClr val="003399"/>
                  </a:solidFill>
                </a:ln>
                <a:hlinkClick r:id="rId7"/>
              </a:rPr>
              <a:t>https://youtu.be/ZxuVALWaiLE</a:t>
            </a:r>
            <a:endParaRPr lang="es-ES_tradnl" sz="1400" dirty="0" smtClean="0">
              <a:ln>
                <a:solidFill>
                  <a:srgbClr val="003399"/>
                </a:solidFill>
              </a:ln>
              <a:solidFill>
                <a:schemeClr val="bg1"/>
              </a:solidFill>
            </a:endParaRPr>
          </a:p>
          <a:p>
            <a:r>
              <a:rPr lang="pt-BR" sz="1200" dirty="0" smtClean="0">
                <a:solidFill>
                  <a:schemeClr val="bg1"/>
                </a:solidFill>
              </a:rPr>
              <a:t/>
            </a:r>
            <a:br>
              <a:rPr lang="pt-BR" sz="1200" dirty="0" smtClean="0">
                <a:solidFill>
                  <a:schemeClr val="bg1"/>
                </a:solidFill>
              </a:rPr>
            </a:b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561823" y="1012248"/>
            <a:ext cx="2303360" cy="410112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es-ES_tradnl" sz="1100" dirty="0"/>
          </a:p>
          <a:p>
            <a:r>
              <a:rPr lang="es-ES_tradnl" sz="1400" dirty="0" smtClean="0">
                <a:solidFill>
                  <a:schemeClr val="bg1">
                    <a:lumMod val="65000"/>
                  </a:schemeClr>
                </a:solidFill>
              </a:rPr>
              <a:t>Música: </a:t>
            </a:r>
            <a:r>
              <a:rPr lang="es-ES_tradnl" sz="1400" dirty="0" err="1" smtClean="0">
                <a:solidFill>
                  <a:schemeClr val="bg1">
                    <a:lumMod val="65000"/>
                  </a:schemeClr>
                </a:solidFill>
              </a:rPr>
              <a:t>Armand</a:t>
            </a:r>
            <a:r>
              <a:rPr lang="es-ES_tradnl" sz="1400" dirty="0" smtClean="0">
                <a:solidFill>
                  <a:schemeClr val="bg1">
                    <a:lumMod val="65000"/>
                  </a:schemeClr>
                </a:solidFill>
              </a:rPr>
              <a:t> Amar</a:t>
            </a:r>
          </a:p>
          <a:p>
            <a:endParaRPr lang="es-ES_tradnl" sz="1200" dirty="0" smtClean="0">
              <a:ln>
                <a:solidFill>
                  <a:srgbClr val="003399"/>
                </a:solidFill>
              </a:ln>
            </a:endParaRPr>
          </a:p>
          <a:p>
            <a:r>
              <a:rPr lang="es-ES_tradnl" sz="1400" dirty="0" err="1" smtClean="0">
                <a:solidFill>
                  <a:schemeClr val="bg1">
                    <a:lumMod val="65000"/>
                  </a:schemeClr>
                </a:solidFill>
              </a:rPr>
              <a:t>Tradução</a:t>
            </a:r>
            <a:r>
              <a:rPr lang="es-ES_tradnl" sz="1400" dirty="0" smtClean="0">
                <a:solidFill>
                  <a:schemeClr val="bg1">
                    <a:lumMod val="65000"/>
                  </a:schemeClr>
                </a:solidFill>
              </a:rPr>
              <a:t>  para </a:t>
            </a:r>
            <a:r>
              <a:rPr lang="es-ES_tradnl" sz="1400" dirty="0" err="1" smtClean="0">
                <a:solidFill>
                  <a:schemeClr val="bg1">
                    <a:lumMod val="65000"/>
                  </a:schemeClr>
                </a:solidFill>
              </a:rPr>
              <a:t>português</a:t>
            </a:r>
            <a:r>
              <a:rPr lang="es-ES_tradnl" sz="1400" dirty="0" smtClean="0">
                <a:solidFill>
                  <a:schemeClr val="bg1">
                    <a:lumMod val="65000"/>
                  </a:schemeClr>
                </a:solidFill>
              </a:rPr>
              <a:t>:</a:t>
            </a:r>
          </a:p>
          <a:p>
            <a:endParaRPr lang="es-ES_tradnl" sz="4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Jorge Gomes (Portugal) </a:t>
            </a:r>
            <a:r>
              <a:rPr lang="es-ES_tradnl" sz="1100" b="1" dirty="0" smtClean="0">
                <a:solidFill>
                  <a:srgbClr val="3366CC"/>
                </a:solidFill>
              </a:rPr>
              <a:t>ajorgefgomes@gmail.com</a:t>
            </a:r>
          </a:p>
          <a:p>
            <a:endParaRPr lang="es-ES_tradnl" sz="400" u="sng" dirty="0" smtClean="0">
              <a:ln>
                <a:solidFill>
                  <a:srgbClr val="003399"/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_tradnl" sz="1200" dirty="0" err="1" smtClean="0">
                <a:solidFill>
                  <a:schemeClr val="bg1">
                    <a:lumMod val="65000"/>
                  </a:schemeClr>
                </a:solidFill>
              </a:rPr>
              <a:t>Mateus</a:t>
            </a:r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 (Brasil) </a:t>
            </a:r>
            <a:r>
              <a:rPr lang="es-ES_tradnl" sz="1100" b="1" dirty="0" smtClean="0">
                <a:solidFill>
                  <a:srgbClr val="3366CC"/>
                </a:solidFill>
              </a:rPr>
              <a:t>um_peregrino@hotmail.com</a:t>
            </a:r>
            <a:endParaRPr lang="es-ES_tradnl" sz="1100" b="1" u="sng" dirty="0" smtClean="0">
              <a:ln>
                <a:solidFill>
                  <a:srgbClr val="003399"/>
                </a:solidFill>
              </a:ln>
              <a:solidFill>
                <a:srgbClr val="3366CC"/>
              </a:solidFill>
            </a:endParaRPr>
          </a:p>
          <a:p>
            <a:endParaRPr lang="es-ES_tradnl" sz="2000" u="sng" dirty="0" smtClean="0">
              <a:ln>
                <a:solidFill>
                  <a:srgbClr val="003399"/>
                </a:solidFill>
              </a:ln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_tradnl" sz="1200" dirty="0" err="1" smtClean="0">
                <a:solidFill>
                  <a:schemeClr val="bg1">
                    <a:lumMod val="65000"/>
                  </a:schemeClr>
                </a:solidFill>
              </a:rPr>
              <a:t>Desenho</a:t>
            </a:r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 e </a:t>
            </a:r>
            <a:r>
              <a:rPr lang="es-ES_tradnl" sz="1200" dirty="0" err="1" smtClean="0">
                <a:solidFill>
                  <a:schemeClr val="bg1">
                    <a:lumMod val="65000"/>
                  </a:schemeClr>
                </a:solidFill>
              </a:rPr>
              <a:t>montagem</a:t>
            </a:r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 fotográfica:</a:t>
            </a:r>
          </a:p>
          <a:p>
            <a:endParaRPr lang="es-ES_tradnl" sz="4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Isabel </a:t>
            </a:r>
            <a:r>
              <a:rPr lang="en-US" sz="1200" dirty="0" err="1" smtClean="0">
                <a:solidFill>
                  <a:schemeClr val="bg1">
                    <a:lumMod val="65000"/>
                  </a:schemeClr>
                </a:solidFill>
              </a:rPr>
              <a:t>Traveset</a:t>
            </a:r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</a:p>
          <a:p>
            <a:r>
              <a:rPr lang="en-US" sz="1100" b="1" smtClean="0">
                <a:solidFill>
                  <a:srgbClr val="3366CC"/>
                </a:solidFill>
              </a:rPr>
              <a:t>isisbel64@gmail.com</a:t>
            </a:r>
            <a:endParaRPr lang="en-US" sz="1100" b="1" dirty="0" smtClean="0">
              <a:solidFill>
                <a:srgbClr val="3366CC"/>
              </a:solidFill>
            </a:endParaRPr>
          </a:p>
          <a:p>
            <a:endParaRPr lang="es-ES_tradnl" sz="800" dirty="0" smtClean="0">
              <a:solidFill>
                <a:schemeClr val="bg1"/>
              </a:solidFill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Mi gratitud a:</a:t>
            </a:r>
          </a:p>
          <a:p>
            <a:endParaRPr lang="es-ES_tradnl" sz="4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Emilio  Fernández Cordobés </a:t>
            </a:r>
          </a:p>
          <a:p>
            <a:r>
              <a:rPr lang="es-ES_tradnl" sz="1100" b="1" dirty="0" smtClean="0">
                <a:solidFill>
                  <a:srgbClr val="3366CC"/>
                </a:solidFill>
              </a:rPr>
              <a:t>eferna@telefonica.net</a:t>
            </a:r>
          </a:p>
          <a:p>
            <a:endParaRPr lang="es-ES_tradnl" sz="400" dirty="0" smtClean="0">
              <a:solidFill>
                <a:srgbClr val="0033CC"/>
              </a:solidFill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Emilio Mejía </a:t>
            </a:r>
            <a:r>
              <a:rPr lang="es-ES_tradnl" sz="1200" dirty="0" err="1" smtClean="0">
                <a:solidFill>
                  <a:schemeClr val="bg1">
                    <a:lumMod val="65000"/>
                  </a:schemeClr>
                </a:solidFill>
              </a:rPr>
              <a:t>Luarca</a:t>
            </a:r>
            <a:endParaRPr lang="es-ES_tradnl" sz="12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s-ES_tradnl" sz="1200" dirty="0" smtClean="0">
                <a:solidFill>
                  <a:schemeClr val="bg1">
                    <a:lumMod val="65000"/>
                  </a:schemeClr>
                </a:solidFill>
              </a:rPr>
              <a:t>Compositor Queretano</a:t>
            </a:r>
          </a:p>
          <a:p>
            <a:r>
              <a:rPr lang="en-US" sz="1100" dirty="0" smtClean="0">
                <a:ln>
                  <a:solidFill>
                    <a:srgbClr val="003399"/>
                  </a:solidFill>
                </a:ln>
                <a:solidFill>
                  <a:srgbClr val="3366CC"/>
                </a:solidFill>
                <a:hlinkClick r:id="rId8"/>
              </a:rPr>
              <a:t>www.emiliomejialuarca.com</a:t>
            </a:r>
            <a:endParaRPr lang="en-US" sz="1100" dirty="0" smtClean="0">
              <a:ln>
                <a:solidFill>
                  <a:srgbClr val="003399"/>
                </a:solidFill>
              </a:ln>
              <a:solidFill>
                <a:srgbClr val="3366CC"/>
              </a:solidFill>
            </a:endParaRPr>
          </a:p>
          <a:p>
            <a:endParaRPr lang="en-US" sz="1050" dirty="0">
              <a:ln>
                <a:solidFill>
                  <a:srgbClr val="003399"/>
                </a:solidFill>
              </a:ln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80028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24740043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1321</TotalTime>
  <Words>1693</Words>
  <Application>Microsoft Office PowerPoint</Application>
  <PresentationFormat>Personalizado</PresentationFormat>
  <Paragraphs>282</Paragraphs>
  <Slides>70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70</vt:i4>
      </vt:variant>
    </vt:vector>
  </HeadingPairs>
  <TitlesOfParts>
    <vt:vector size="7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carlitosrangel@hotmail.com</dc:creator>
  <cp:lastModifiedBy>Tactil5</cp:lastModifiedBy>
  <cp:revision>123</cp:revision>
  <dcterms:created xsi:type="dcterms:W3CDTF">2016-06-06T17:15:32Z</dcterms:created>
  <dcterms:modified xsi:type="dcterms:W3CDTF">2016-09-17T18:04:52Z</dcterms:modified>
</cp:coreProperties>
</file>