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7" r:id="rId2"/>
    <p:sldId id="256" r:id="rId3"/>
    <p:sldId id="258" r:id="rId4"/>
    <p:sldId id="259" r:id="rId5"/>
    <p:sldId id="260" r:id="rId6"/>
    <p:sldId id="261" r:id="rId7"/>
    <p:sldId id="263" r:id="rId8"/>
    <p:sldId id="265" r:id="rId9"/>
    <p:sldId id="266" r:id="rId10"/>
    <p:sldId id="267" r:id="rId11"/>
    <p:sldId id="269" r:id="rId12"/>
    <p:sldId id="270" r:id="rId13"/>
    <p:sldId id="273" r:id="rId14"/>
    <p:sldId id="274" r:id="rId15"/>
    <p:sldId id="277" r:id="rId16"/>
    <p:sldId id="279" r:id="rId17"/>
    <p:sldId id="281" r:id="rId18"/>
    <p:sldId id="282" r:id="rId19"/>
    <p:sldId id="283" r:id="rId20"/>
    <p:sldId id="284" r:id="rId21"/>
    <p:sldId id="286" r:id="rId22"/>
    <p:sldId id="299" r:id="rId23"/>
    <p:sldId id="287" r:id="rId24"/>
    <p:sldId id="289" r:id="rId25"/>
    <p:sldId id="290" r:id="rId26"/>
    <p:sldId id="291" r:id="rId27"/>
    <p:sldId id="292" r:id="rId28"/>
    <p:sldId id="295" r:id="rId29"/>
    <p:sldId id="296" r:id="rId30"/>
    <p:sldId id="300" r:id="rId31"/>
    <p:sldId id="298" r:id="rId32"/>
  </p:sldIdLst>
  <p:sldSz cx="9144000" cy="5143500" type="screen16x9"/>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0bERPbuLYVnoEZ52XveUNA==" hashData="qFUWhub3rvG5dPGdwACDEQFOWS4="/>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9" autoAdjust="0"/>
    <p:restoredTop sz="94660"/>
  </p:normalViewPr>
  <p:slideViewPr>
    <p:cSldViewPr>
      <p:cViewPr varScale="1">
        <p:scale>
          <a:sx n="86" d="100"/>
          <a:sy n="86" d="100"/>
        </p:scale>
        <p:origin x="-63" y="-40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1597819"/>
            <a:ext cx="7772400" cy="1102519"/>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2659133944"/>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4145135286"/>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3305176"/>
            <a:ext cx="7772400" cy="1021556"/>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2827103060"/>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CDCD3F8-32A1-429D-832E-39A6E3B4A697}" type="datetimeFigureOut">
              <a:rPr lang="fr-FR" smtClean="0"/>
              <a:t>08/04/2018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229499097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05979"/>
            <a:ext cx="8229600" cy="857250"/>
          </a:xfrm>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CDCD3F8-32A1-429D-832E-39A6E3B4A697}" type="datetimeFigureOut">
              <a:rPr lang="fr-FR" smtClean="0"/>
              <a:t>08/04/2018</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183042244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CCDCD3F8-32A1-429D-832E-39A6E3B4A697}" type="datetimeFigureOut">
              <a:rPr lang="fr-FR" smtClean="0"/>
              <a:t>08/04/2018</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1239063588"/>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CCDCD3F8-32A1-429D-832E-39A6E3B4A697}" type="datetimeFigureOut">
              <a:rPr lang="fr-FR" smtClean="0"/>
              <a:t>08/04/2018</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330364477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1" y="204787"/>
            <a:ext cx="3008313" cy="871538"/>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CDCD3F8-32A1-429D-832E-39A6E3B4A697}" type="datetimeFigureOut">
              <a:rPr lang="fr-FR" smtClean="0"/>
              <a:t>08/04/2018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344791428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3600450"/>
            <a:ext cx="5486400" cy="425054"/>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CDCD3F8-32A1-429D-832E-39A6E3B4A697}" type="datetimeFigureOut">
              <a:rPr lang="fr-FR" smtClean="0"/>
              <a:t>08/04/2018</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405540030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40006733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154781"/>
            <a:ext cx="2057400" cy="329088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154781"/>
            <a:ext cx="6019800" cy="329088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8E906B73-CBE6-497C-BF11-1C1405C9D15A}" type="slidenum">
              <a:rPr lang="fr-FR" smtClean="0"/>
              <a:t>‹N°›</a:t>
            </a:fld>
            <a:endParaRPr lang="fr-FR"/>
          </a:p>
        </p:txBody>
      </p:sp>
    </p:spTree>
    <p:extLst>
      <p:ext uri="{BB962C8B-B14F-4D97-AF65-F5344CB8AC3E}">
        <p14:creationId xmlns:p14="http://schemas.microsoft.com/office/powerpoint/2010/main" val="313548562"/>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2000" r="-2000"/>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CCDCD3F8-32A1-429D-832E-39A6E3B4A697}" type="datetimeFigureOut">
              <a:rPr lang="fr-FR" smtClean="0"/>
              <a:t>08/04/2018</a:t>
            </a:fld>
            <a:endParaRPr lang="fr-FR"/>
          </a:p>
        </p:txBody>
      </p:sp>
      <p:sp>
        <p:nvSpPr>
          <p:cNvPr id="5" name="Espace réservé du pied de page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E906B73-CBE6-497C-BF11-1C1405C9D15A}" type="slidenum">
              <a:rPr lang="fr-FR" smtClean="0"/>
              <a:t>‹N°›</a:t>
            </a:fld>
            <a:endParaRPr lang="fr-FR"/>
          </a:p>
        </p:txBody>
      </p:sp>
    </p:spTree>
    <p:extLst>
      <p:ext uri="{BB962C8B-B14F-4D97-AF65-F5344CB8AC3E}">
        <p14:creationId xmlns:p14="http://schemas.microsoft.com/office/powerpoint/2010/main" val="28901241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wav"/><Relationship Id="rId1" Type="http://schemas.openxmlformats.org/officeDocument/2006/relationships/slideLayout" Target="../slideLayouts/slideLayout7.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akia.eklablog.fr/" TargetMode="External"/><Relationship Id="rId2" Type="http://schemas.openxmlformats.org/officeDocument/2006/relationships/image" Target="../media/image32.jpeg"/><Relationship Id="rId1" Type="http://schemas.openxmlformats.org/officeDocument/2006/relationships/slideLayout" Target="../slideLayouts/slideLayout7.xml"/><Relationship Id="rId4" Type="http://schemas.openxmlformats.org/officeDocument/2006/relationships/hyperlink" Target="http://www.ppsmania.fr/author/akia"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290568" y="1332031"/>
            <a:ext cx="3564396" cy="2800767"/>
          </a:xfrm>
          <a:prstGeom prst="rect">
            <a:avLst/>
          </a:prstGeom>
        </p:spPr>
        <p:txBody>
          <a:bodyPr wrap="square">
            <a:spAutoFit/>
          </a:bodyPr>
          <a:lstStyle/>
          <a:p>
            <a:pPr algn="just"/>
            <a:r>
              <a:rPr lang="fr-FR" sz="1600" dirty="0">
                <a:solidFill>
                  <a:schemeClr val="bg1"/>
                </a:solidFill>
                <a:latin typeface="Andalus" panose="02020603050405020304" pitchFamily="18" charset="-78"/>
                <a:cs typeface="Andalus" panose="02020603050405020304" pitchFamily="18" charset="-78"/>
              </a:rPr>
              <a:t>Chaque année, nous présentons des milliers de candidatures pour les Audubon </a:t>
            </a:r>
            <a:r>
              <a:rPr lang="fr-FR" sz="1600" dirty="0" err="1">
                <a:solidFill>
                  <a:schemeClr val="bg1"/>
                </a:solidFill>
                <a:latin typeface="Andalus" panose="02020603050405020304" pitchFamily="18" charset="-78"/>
                <a:cs typeface="Andalus" panose="02020603050405020304" pitchFamily="18" charset="-78"/>
              </a:rPr>
              <a:t>Photography</a:t>
            </a:r>
            <a:r>
              <a:rPr lang="fr-FR" sz="1600" dirty="0">
                <a:solidFill>
                  <a:schemeClr val="bg1"/>
                </a:solidFill>
                <a:latin typeface="Andalus" panose="02020603050405020304" pitchFamily="18" charset="-78"/>
                <a:cs typeface="Andalus" panose="02020603050405020304" pitchFamily="18" charset="-78"/>
              </a:rPr>
              <a:t> Awards, et chaque année, nous devons faire le choix époustouflant de choisir une poignée de gagnants. Heureusement pour nous, nos lecteurs ont toujours faim de photos d'oiseaux plus étonnantes. Nous aimerions donc partager une centaine de nos favoris (sans ordre </a:t>
            </a:r>
            <a:r>
              <a:rPr lang="fr-FR" sz="1600" dirty="0" smtClean="0">
                <a:solidFill>
                  <a:schemeClr val="bg1"/>
                </a:solidFill>
                <a:latin typeface="Andalus" panose="02020603050405020304" pitchFamily="18" charset="-78"/>
                <a:cs typeface="Andalus" panose="02020603050405020304" pitchFamily="18" charset="-78"/>
              </a:rPr>
              <a:t>particulier</a:t>
            </a:r>
            <a:endParaRPr lang="fr-FR" sz="1600" dirty="0">
              <a:solidFill>
                <a:schemeClr val="bg1"/>
              </a:solidFill>
              <a:latin typeface="Andalus" panose="02020603050405020304" pitchFamily="18" charset="-78"/>
              <a:cs typeface="Andalus" panose="02020603050405020304" pitchFamily="18" charset="-78"/>
            </a:endParaRPr>
          </a:p>
        </p:txBody>
      </p:sp>
      <p:sp>
        <p:nvSpPr>
          <p:cNvPr id="4" name="Rectangle 3"/>
          <p:cNvSpPr/>
          <p:nvPr/>
        </p:nvSpPr>
        <p:spPr>
          <a:xfrm>
            <a:off x="1043608" y="524168"/>
            <a:ext cx="7020272" cy="400110"/>
          </a:xfrm>
          <a:prstGeom prst="rect">
            <a:avLst/>
          </a:prstGeom>
        </p:spPr>
        <p:txBody>
          <a:bodyPr wrap="square">
            <a:spAutoFit/>
          </a:bodyPr>
          <a:lstStyle/>
          <a:p>
            <a:pPr algn="ctr"/>
            <a:r>
              <a:rPr lang="en-US" sz="2000" b="1" dirty="0">
                <a:solidFill>
                  <a:srgbClr val="C00000"/>
                </a:solidFill>
                <a:latin typeface="Andalus" panose="02020603050405020304" pitchFamily="18" charset="-78"/>
                <a:cs typeface="Andalus" panose="02020603050405020304" pitchFamily="18" charset="-78"/>
              </a:rPr>
              <a:t>The 2016 Audubon Photography Awards: Top 100</a:t>
            </a:r>
          </a:p>
        </p:txBody>
      </p:sp>
      <p:pic>
        <p:nvPicPr>
          <p:cNvPr id="2051" name="Picture 3" descr="C:\Users\lucienne\Desktop\Imag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1089185"/>
            <a:ext cx="5039048" cy="3401364"/>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436096" y="4152026"/>
            <a:ext cx="1963999" cy="461665"/>
          </a:xfrm>
          <a:prstGeom prst="rect">
            <a:avLst/>
          </a:prstGeom>
          <a:noFill/>
        </p:spPr>
        <p:txBody>
          <a:bodyPr wrap="non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fr-FR" sz="2400" b="1" cap="none" spc="0" dirty="0" smtClean="0">
                <a:ln w="50800"/>
                <a:solidFill>
                  <a:srgbClr val="C00000"/>
                </a:solidFill>
                <a:effectLst/>
                <a:latin typeface="Old English Text MT" panose="03040902040508030806" pitchFamily="66" charset="0"/>
              </a:rPr>
              <a:t>Lucienne </a:t>
            </a:r>
            <a:r>
              <a:rPr lang="fr-FR" sz="2400" b="1" cap="none" spc="0" dirty="0" err="1" smtClean="0">
                <a:ln w="50800"/>
                <a:solidFill>
                  <a:srgbClr val="C00000"/>
                </a:solidFill>
                <a:effectLst/>
                <a:latin typeface="Old English Text MT" panose="03040902040508030806" pitchFamily="66" charset="0"/>
              </a:rPr>
              <a:t>ppsx</a:t>
            </a:r>
            <a:endParaRPr lang="fr-FR" sz="2400" b="1" cap="none" spc="0" dirty="0">
              <a:ln w="50800"/>
              <a:solidFill>
                <a:srgbClr val="C00000"/>
              </a:solidFill>
              <a:effectLst/>
              <a:latin typeface="Old English Text MT" panose="03040902040508030806" pitchFamily="66" charset="0"/>
            </a:endParaRPr>
          </a:p>
        </p:txBody>
      </p:sp>
    </p:spTree>
    <p:extLst>
      <p:ext uri="{BB962C8B-B14F-4D97-AF65-F5344CB8AC3E}">
        <p14:creationId xmlns:p14="http://schemas.microsoft.com/office/powerpoint/2010/main" val="404682719"/>
      </p:ext>
    </p:extLst>
  </p:cSld>
  <p:clrMapOvr>
    <a:masterClrMapping/>
  </p:clrMapOvr>
  <mc:AlternateContent xmlns:mc="http://schemas.openxmlformats.org/markup-compatibility/2006" xmlns:p14="http://schemas.microsoft.com/office/powerpoint/2010/main">
    <mc:Choice Requires="p14">
      <p:transition spd="slow" p14:dur="3500" advTm="13000">
        <p14:prism isContent="1" isInverted="1"/>
        <p:sndAc>
          <p:stSnd>
            <p:snd r:embed="rId2" name="The Natural Beauty of Canada4.6.wav"/>
          </p:stSnd>
        </p:sndAc>
      </p:transition>
    </mc:Choice>
    <mc:Fallback xmlns="">
      <p:transition spd="slow" advTm="13000">
        <p:fade/>
        <p:sndAc>
          <p:stSnd>
            <p:snd r:embed="rId4" name="The Natural Beauty of Canada4.6.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descr="C:\Users\lucienne\Desktop\web_bonnie-block_baldeaglegreat-blue-heron_-profession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732" y="-92546"/>
            <a:ext cx="9729080" cy="54726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1560" y="123478"/>
            <a:ext cx="2355132" cy="276999"/>
          </a:xfrm>
          <a:prstGeom prst="rect">
            <a:avLst/>
          </a:prstGeom>
        </p:spPr>
        <p:txBody>
          <a:bodyPr wrap="none">
            <a:spAutoFit/>
          </a:bodyPr>
          <a:lstStyle/>
          <a:p>
            <a:r>
              <a:rPr lang="fr-FR" sz="1200" b="1" dirty="0">
                <a:solidFill>
                  <a:schemeClr val="bg1"/>
                </a:solidFill>
                <a:latin typeface="Andalus" panose="02020603050405020304" pitchFamily="18" charset="-78"/>
                <a:cs typeface="Andalus" panose="02020603050405020304" pitchFamily="18" charset="-78"/>
              </a:rPr>
              <a:t>Grand </a:t>
            </a:r>
            <a:r>
              <a:rPr lang="fr-FR" sz="1200" b="1" dirty="0" err="1">
                <a:solidFill>
                  <a:schemeClr val="bg1"/>
                </a:solidFill>
                <a:latin typeface="Andalus" panose="02020603050405020304" pitchFamily="18" charset="-78"/>
                <a:cs typeface="Andalus" panose="02020603050405020304" pitchFamily="18" charset="-78"/>
              </a:rPr>
              <a:t>Prize</a:t>
            </a:r>
            <a:r>
              <a:rPr lang="fr-FR" sz="1200" b="1" dirty="0">
                <a:solidFill>
                  <a:schemeClr val="bg1"/>
                </a:solidFill>
                <a:latin typeface="Andalus" panose="02020603050405020304" pitchFamily="18" charset="-78"/>
                <a:cs typeface="Andalus" panose="02020603050405020304" pitchFamily="18" charset="-78"/>
              </a:rPr>
              <a:t> Winner  Bonnie Block</a:t>
            </a:r>
          </a:p>
        </p:txBody>
      </p:sp>
    </p:spTree>
    <p:extLst>
      <p:ext uri="{BB962C8B-B14F-4D97-AF65-F5344CB8AC3E}">
        <p14:creationId xmlns:p14="http://schemas.microsoft.com/office/powerpoint/2010/main" val="3775298546"/>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lucienne\Desktop\web_barbara_driscoll_green-violet-ear-hummingbird_fine_ar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154711"/>
            <a:ext cx="9433048" cy="530609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4746701" y="199149"/>
            <a:ext cx="4572000" cy="461665"/>
          </a:xfrm>
          <a:prstGeom prst="rect">
            <a:avLst/>
          </a:prstGeom>
        </p:spPr>
        <p:txBody>
          <a:bodyPr>
            <a:spAutoFit/>
          </a:bodyPr>
          <a:lstStyle/>
          <a:p>
            <a:r>
              <a:rPr lang="en-US" sz="1200" b="1" dirty="0">
                <a:solidFill>
                  <a:schemeClr val="bg1"/>
                </a:solidFill>
                <a:latin typeface="Andalus" panose="02020603050405020304" pitchFamily="18" charset="-78"/>
                <a:cs typeface="Andalus" panose="02020603050405020304" pitchFamily="18" charset="-78"/>
              </a:rPr>
              <a:t>Green Violetear. Photo: Barbara Driscoll/Audubon Photography Awards</a:t>
            </a:r>
            <a:endParaRPr lang="fr-FR" sz="12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4579063"/>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C:\Users\lucienne\Desktop\main_1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413" y="-380578"/>
            <a:ext cx="9189356" cy="570965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4515966"/>
            <a:ext cx="4572000" cy="461665"/>
          </a:xfrm>
          <a:prstGeom prst="rect">
            <a:avLst/>
          </a:prstGeom>
        </p:spPr>
        <p:txBody>
          <a:bodyPr>
            <a:spAutoFit/>
          </a:bodyPr>
          <a:lstStyle/>
          <a:p>
            <a:r>
              <a:rPr lang="en-US" sz="1200" b="1" dirty="0">
                <a:solidFill>
                  <a:schemeClr val="bg1"/>
                </a:solidFill>
                <a:latin typeface="Andalus" panose="02020603050405020304" pitchFamily="18" charset="-78"/>
                <a:cs typeface="Andalus" panose="02020603050405020304" pitchFamily="18" charset="-78"/>
              </a:rPr>
              <a:t>Great Blue Heron / Top 100, Amateur Category. Christopher </a:t>
            </a:r>
            <a:r>
              <a:rPr lang="en-US" sz="1200" b="1" dirty="0" err="1">
                <a:solidFill>
                  <a:schemeClr val="bg1"/>
                </a:solidFill>
                <a:latin typeface="Andalus" panose="02020603050405020304" pitchFamily="18" charset="-78"/>
                <a:cs typeface="Andalus" panose="02020603050405020304" pitchFamily="18" charset="-78"/>
              </a:rPr>
              <a:t>Schlaf</a:t>
            </a:r>
            <a:r>
              <a:rPr lang="en-US" sz="1200" b="1" dirty="0">
                <a:solidFill>
                  <a:schemeClr val="bg1"/>
                </a:solidFill>
                <a:latin typeface="Andalus" panose="02020603050405020304" pitchFamily="18" charset="-78"/>
                <a:cs typeface="Andalus" panose="02020603050405020304" pitchFamily="18" charset="-78"/>
              </a:rPr>
              <a:t> / Audubon Photography Awards #</a:t>
            </a:r>
            <a:endParaRPr lang="fr-FR" sz="12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553829834"/>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lucienne\Desktop\sfw_benknoot-double-crested-cormorant-k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9" y="-55991"/>
            <a:ext cx="9507771" cy="5364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726571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lucienne\Desktop\001_a1_2474_2_snowy-egret_peter_brannon_k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04" y="-766802"/>
            <a:ext cx="9152004" cy="6101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1215084"/>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lucienne\Desktop\e90a565cc27d6766d1026edca92c515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0"/>
            <a:ext cx="9252520" cy="52469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2435504"/>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lucienne\Desktop\Image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20" y="-884634"/>
            <a:ext cx="9253538" cy="6145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8197697"/>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Users\lucienne\Desktop\2016_Audubon_Photography_Awards_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52585"/>
            <a:ext cx="9273226" cy="581740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286000" y="3435846"/>
            <a:ext cx="4572000" cy="461665"/>
          </a:xfrm>
          <a:prstGeom prst="rect">
            <a:avLst/>
          </a:prstGeom>
        </p:spPr>
        <p:txBody>
          <a:bodyPr>
            <a:spAutoFit/>
          </a:bodyPr>
          <a:lstStyle/>
          <a:p>
            <a:r>
              <a:rPr lang="en-US" sz="1200" dirty="0">
                <a:latin typeface="Andalus" panose="02020603050405020304" pitchFamily="18" charset="-78"/>
                <a:cs typeface="Andalus" panose="02020603050405020304" pitchFamily="18" charset="-78"/>
              </a:rPr>
              <a:t>Roseate Spoonbills / Top 100, Amateur Category. </a:t>
            </a:r>
            <a:r>
              <a:rPr lang="en-US" sz="1200" dirty="0" err="1">
                <a:latin typeface="Andalus" panose="02020603050405020304" pitchFamily="18" charset="-78"/>
                <a:cs typeface="Andalus" panose="02020603050405020304" pitchFamily="18" charset="-78"/>
              </a:rPr>
              <a:t>Judylynn</a:t>
            </a:r>
            <a:r>
              <a:rPr lang="en-US" sz="1200" dirty="0">
                <a:latin typeface="Andalus" panose="02020603050405020304" pitchFamily="18" charset="-78"/>
                <a:cs typeface="Andalus" panose="02020603050405020304" pitchFamily="18" charset="-78"/>
              </a:rPr>
              <a:t> </a:t>
            </a:r>
            <a:r>
              <a:rPr lang="en-US" sz="1200" dirty="0" err="1">
                <a:latin typeface="Andalus" panose="02020603050405020304" pitchFamily="18" charset="-78"/>
                <a:cs typeface="Andalus" panose="02020603050405020304" pitchFamily="18" charset="-78"/>
              </a:rPr>
              <a:t>Malloch</a:t>
            </a:r>
            <a:r>
              <a:rPr lang="en-US" sz="1200" dirty="0">
                <a:latin typeface="Andalus" panose="02020603050405020304" pitchFamily="18" charset="-78"/>
                <a:cs typeface="Andalus" panose="02020603050405020304" pitchFamily="18" charset="-78"/>
              </a:rPr>
              <a:t> / Audubon Photography Awards #</a:t>
            </a:r>
            <a:endParaRPr lang="fr-FR" sz="12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192512343"/>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lucienne\Desktop\3e57542888310c04bc3fd1516d877ce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596602"/>
            <a:ext cx="9657935" cy="613397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4234945"/>
            <a:ext cx="4572000" cy="523220"/>
          </a:xfrm>
          <a:prstGeom prst="rect">
            <a:avLst/>
          </a:prstGeom>
        </p:spPr>
        <p:txBody>
          <a:bodyPr>
            <a:spAutoFit/>
          </a:bodyPr>
          <a:lstStyle/>
          <a:p>
            <a:r>
              <a:rPr lang="en-US" sz="1400" b="1" dirty="0">
                <a:solidFill>
                  <a:schemeClr val="bg1"/>
                </a:solidFill>
                <a:latin typeface="Andalus" panose="02020603050405020304" pitchFamily="18" charset="-78"/>
                <a:cs typeface="Andalus" panose="02020603050405020304" pitchFamily="18" charset="-78"/>
              </a:rPr>
              <a:t>Greater Sage-Grouse / Top 100, Professional Category. Ken Archer / Audubon Photography Awards #</a:t>
            </a:r>
            <a:endParaRPr lang="fr-FR"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022152887"/>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lucienne\Desktop\Image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0618"/>
            <a:ext cx="9253538" cy="6169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6533788"/>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Users\lucienne\Desktop\Image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524594"/>
            <a:ext cx="9509126" cy="65801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9552" y="4299942"/>
            <a:ext cx="4572000" cy="523220"/>
          </a:xfrm>
          <a:prstGeom prst="rect">
            <a:avLst/>
          </a:prstGeom>
        </p:spPr>
        <p:txBody>
          <a:bodyPr>
            <a:spAutoFit/>
          </a:bodyPr>
          <a:lstStyle/>
          <a:p>
            <a:r>
              <a:rPr lang="en-US" sz="1400" b="1" dirty="0">
                <a:solidFill>
                  <a:schemeClr val="bg1"/>
                </a:solidFill>
                <a:latin typeface="Andalus" panose="02020603050405020304" pitchFamily="18" charset="-78"/>
                <a:cs typeface="Andalus" panose="02020603050405020304" pitchFamily="18" charset="-78"/>
              </a:rPr>
              <a:t>Northern Cardinal / Top 100, Amateur Category. Brian Kushner / Audubon Photography Awards #</a:t>
            </a:r>
            <a:endParaRPr lang="fr-FR"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30915116"/>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lucienne\Desktop\Imag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731" y="-1195388"/>
            <a:ext cx="9382126" cy="633888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5534" y="135227"/>
            <a:ext cx="4572000" cy="738664"/>
          </a:xfrm>
          <a:prstGeom prst="rect">
            <a:avLst/>
          </a:prstGeom>
        </p:spPr>
        <p:txBody>
          <a:bodyPr>
            <a:spAutoFit/>
          </a:bodyPr>
          <a:lstStyle/>
          <a:p>
            <a:r>
              <a:rPr lang="en-US" sz="1400" b="1" dirty="0">
                <a:solidFill>
                  <a:schemeClr val="bg1"/>
                </a:solidFill>
                <a:latin typeface="Andalus" panose="02020603050405020304" pitchFamily="18" charset="-78"/>
                <a:cs typeface="Andalus" panose="02020603050405020304" pitchFamily="18" charset="-78"/>
              </a:rPr>
              <a:t>Great Horned Owls and Black-chinned Hummingbird / Top 100, Professional Category. Ed </a:t>
            </a:r>
            <a:r>
              <a:rPr lang="en-US" sz="1400" b="1" dirty="0" err="1">
                <a:solidFill>
                  <a:schemeClr val="bg1"/>
                </a:solidFill>
                <a:latin typeface="Andalus" panose="02020603050405020304" pitchFamily="18" charset="-78"/>
                <a:cs typeface="Andalus" panose="02020603050405020304" pitchFamily="18" charset="-78"/>
              </a:rPr>
              <a:t>Mackerrow</a:t>
            </a:r>
            <a:r>
              <a:rPr lang="en-US" sz="1400" b="1" dirty="0">
                <a:solidFill>
                  <a:schemeClr val="bg1"/>
                </a:solidFill>
                <a:latin typeface="Andalus" panose="02020603050405020304" pitchFamily="18" charset="-78"/>
                <a:cs typeface="Andalus" panose="02020603050405020304" pitchFamily="18" charset="-78"/>
              </a:rPr>
              <a:t> / Audubon Photography Awards #</a:t>
            </a:r>
            <a:endParaRPr lang="fr-FR"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26009762"/>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Users\lucienne\Desktop\web_steve-torna_grebes-black-necked_amateu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520" y="-119551"/>
            <a:ext cx="9649076" cy="542760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097365" y="2387084"/>
            <a:ext cx="2949269" cy="369332"/>
          </a:xfrm>
          <a:prstGeom prst="rect">
            <a:avLst/>
          </a:prstGeom>
        </p:spPr>
        <p:txBody>
          <a:bodyPr wrap="none">
            <a:spAutoFit/>
          </a:bodyPr>
          <a:lstStyle/>
          <a:p>
            <a:r>
              <a:rPr lang="fr-FR" dirty="0"/>
              <a:t>Amateur Winner  Steve </a:t>
            </a:r>
            <a:r>
              <a:rPr lang="fr-FR" dirty="0" err="1"/>
              <a:t>Torna</a:t>
            </a:r>
            <a:endParaRPr lang="fr-FR" dirty="0"/>
          </a:p>
        </p:txBody>
      </p:sp>
      <p:sp>
        <p:nvSpPr>
          <p:cNvPr id="3" name="Rectangle 2"/>
          <p:cNvSpPr/>
          <p:nvPr/>
        </p:nvSpPr>
        <p:spPr>
          <a:xfrm>
            <a:off x="539552" y="4227934"/>
            <a:ext cx="4572000" cy="523220"/>
          </a:xfrm>
          <a:prstGeom prst="rect">
            <a:avLst/>
          </a:prstGeom>
        </p:spPr>
        <p:txBody>
          <a:bodyPr>
            <a:spAutoFit/>
          </a:bodyPr>
          <a:lstStyle/>
          <a:p>
            <a:r>
              <a:rPr lang="fr-FR" sz="1400" b="1" dirty="0">
                <a:solidFill>
                  <a:schemeClr val="bg1"/>
                </a:solidFill>
                <a:latin typeface="Andalus" panose="02020603050405020304" pitchFamily="18" charset="-78"/>
                <a:cs typeface="Andalus" panose="02020603050405020304" pitchFamily="18" charset="-78"/>
              </a:rPr>
              <a:t>Amateur Winner </a:t>
            </a:r>
            <a:r>
              <a:rPr lang="fr-FR" sz="1400" b="1" dirty="0" err="1">
                <a:solidFill>
                  <a:schemeClr val="bg1"/>
                </a:solidFill>
                <a:latin typeface="Andalus" panose="02020603050405020304" pitchFamily="18" charset="-78"/>
                <a:cs typeface="Andalus" panose="02020603050405020304" pitchFamily="18" charset="-78"/>
              </a:rPr>
              <a:t>Eared</a:t>
            </a:r>
            <a:r>
              <a:rPr lang="fr-FR" sz="1400" b="1" dirty="0">
                <a:solidFill>
                  <a:schemeClr val="bg1"/>
                </a:solidFill>
                <a:latin typeface="Andalus" panose="02020603050405020304" pitchFamily="18" charset="-78"/>
                <a:cs typeface="Andalus" panose="02020603050405020304" pitchFamily="18" charset="-78"/>
              </a:rPr>
              <a:t> </a:t>
            </a:r>
            <a:r>
              <a:rPr lang="fr-FR" sz="1400" b="1" dirty="0" err="1">
                <a:solidFill>
                  <a:schemeClr val="bg1"/>
                </a:solidFill>
                <a:latin typeface="Andalus" panose="02020603050405020304" pitchFamily="18" charset="-78"/>
                <a:cs typeface="Andalus" panose="02020603050405020304" pitchFamily="18" charset="-78"/>
              </a:rPr>
              <a:t>Grebe</a:t>
            </a:r>
            <a:r>
              <a:rPr lang="fr-FR" sz="1400" b="1" dirty="0">
                <a:solidFill>
                  <a:schemeClr val="bg1"/>
                </a:solidFill>
                <a:latin typeface="Andalus" panose="02020603050405020304" pitchFamily="18" charset="-78"/>
                <a:cs typeface="Andalus" panose="02020603050405020304" pitchFamily="18" charset="-78"/>
              </a:rPr>
              <a:t>, Yellowstone Lake, Wyoming. Stephen P </a:t>
            </a:r>
            <a:r>
              <a:rPr lang="fr-FR" sz="1400" b="1" dirty="0" err="1">
                <a:solidFill>
                  <a:schemeClr val="bg1"/>
                </a:solidFill>
                <a:latin typeface="Andalus" panose="02020603050405020304" pitchFamily="18" charset="-78"/>
                <a:cs typeface="Andalus" panose="02020603050405020304" pitchFamily="18" charset="-78"/>
              </a:rPr>
              <a:t>Torna</a:t>
            </a:r>
            <a:r>
              <a:rPr lang="fr-FR" sz="1400" b="1" dirty="0">
                <a:solidFill>
                  <a:schemeClr val="bg1"/>
                </a:solidFill>
                <a:latin typeface="Andalus" panose="02020603050405020304" pitchFamily="18" charset="-78"/>
                <a:cs typeface="Andalus" panose="02020603050405020304" pitchFamily="18" charset="-78"/>
              </a:rPr>
              <a:t> / Audubon </a:t>
            </a:r>
            <a:r>
              <a:rPr lang="fr-FR" sz="1400" b="1" dirty="0" err="1">
                <a:solidFill>
                  <a:schemeClr val="bg1"/>
                </a:solidFill>
                <a:latin typeface="Andalus" panose="02020603050405020304" pitchFamily="18" charset="-78"/>
                <a:cs typeface="Andalus" panose="02020603050405020304" pitchFamily="18" charset="-78"/>
              </a:rPr>
              <a:t>Photography</a:t>
            </a:r>
            <a:r>
              <a:rPr lang="fr-FR" sz="1400" b="1" dirty="0">
                <a:solidFill>
                  <a:schemeClr val="bg1"/>
                </a:solidFill>
                <a:latin typeface="Andalus" panose="02020603050405020304" pitchFamily="18" charset="-78"/>
                <a:cs typeface="Andalus" panose="02020603050405020304" pitchFamily="18" charset="-78"/>
              </a:rPr>
              <a:t> Awards #</a:t>
            </a:r>
          </a:p>
        </p:txBody>
      </p:sp>
    </p:spTree>
    <p:extLst>
      <p:ext uri="{BB962C8B-B14F-4D97-AF65-F5344CB8AC3E}">
        <p14:creationId xmlns:p14="http://schemas.microsoft.com/office/powerpoint/2010/main" val="372532298"/>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lucienne\Desktop\Image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71" y="-268289"/>
            <a:ext cx="9509125" cy="55483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22158820"/>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lucienne\Desktop\Image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126" y="-1100658"/>
            <a:ext cx="9509126" cy="6334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801369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Users\lucienne\Desktop\142f6810d02be8dfca2785834b4e210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8570"/>
            <a:ext cx="9209594" cy="572222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55576" y="4155926"/>
            <a:ext cx="4572000" cy="523220"/>
          </a:xfrm>
          <a:prstGeom prst="rect">
            <a:avLst/>
          </a:prstGeom>
        </p:spPr>
        <p:txBody>
          <a:bodyPr>
            <a:spAutoFit/>
          </a:bodyPr>
          <a:lstStyle/>
          <a:p>
            <a:r>
              <a:rPr lang="en-US" sz="1400" b="1" dirty="0">
                <a:solidFill>
                  <a:schemeClr val="bg1"/>
                </a:solidFill>
                <a:latin typeface="Andalus" panose="02020603050405020304" pitchFamily="18" charset="-78"/>
                <a:cs typeface="Andalus" panose="02020603050405020304" pitchFamily="18" charset="-78"/>
              </a:rPr>
              <a:t>Little Blue Heron / Top 100, Amateur Category. Lynn Miller / Audubon Photography Awards #</a:t>
            </a:r>
            <a:endParaRPr lang="fr-FR"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974050860"/>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lucienne\Desktop\Image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4634"/>
            <a:ext cx="9144000" cy="6523037"/>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27584" y="4561570"/>
            <a:ext cx="4572000" cy="461665"/>
          </a:xfrm>
          <a:prstGeom prst="rect">
            <a:avLst/>
          </a:prstGeom>
        </p:spPr>
        <p:txBody>
          <a:bodyPr>
            <a:spAutoFit/>
          </a:bodyPr>
          <a:lstStyle/>
          <a:p>
            <a:r>
              <a:rPr lang="en-US" sz="1200" b="1" dirty="0">
                <a:solidFill>
                  <a:schemeClr val="bg1">
                    <a:lumMod val="85000"/>
                  </a:schemeClr>
                </a:solidFill>
                <a:latin typeface="Andalus" panose="02020603050405020304" pitchFamily="18" charset="-78"/>
                <a:cs typeface="Andalus" panose="02020603050405020304" pitchFamily="18" charset="-78"/>
              </a:rPr>
              <a:t>Purple Finch / Top 100, Amateur Category. Gail Bisson / Audubon Photography Awards #</a:t>
            </a:r>
            <a:endParaRPr lang="fr-FR" sz="1200" b="1" dirty="0">
              <a:solidFill>
                <a:schemeClr val="bg1">
                  <a:lumMod val="85000"/>
                </a:schemeClr>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08292566"/>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Users\lucienne\Desktop\543ba6cf7567a0934f4132b347e5bc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89032" cy="5143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6" y="3795886"/>
            <a:ext cx="4572000" cy="461665"/>
          </a:xfrm>
          <a:prstGeom prst="rect">
            <a:avLst/>
          </a:prstGeom>
        </p:spPr>
        <p:txBody>
          <a:bodyPr>
            <a:spAutoFit/>
          </a:bodyPr>
          <a:lstStyle/>
          <a:p>
            <a:r>
              <a:rPr lang="en-US" sz="1200" b="1" dirty="0">
                <a:latin typeface="Andalus" panose="02020603050405020304" pitchFamily="18" charset="-78"/>
                <a:cs typeface="Andalus" panose="02020603050405020304" pitchFamily="18" charset="-78"/>
              </a:rPr>
              <a:t>Black Skimmer / Top 100, Professional Category. Mark Buckler / Audubon Photography Awards #</a:t>
            </a:r>
            <a:endParaRPr lang="fr-FR" sz="1200" b="1"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251821722"/>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Users\lucienne\Desktop\apa_2016_black-throated_blue_warbler_lorraine_minns_k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950" y="-32284"/>
            <a:ext cx="9399464" cy="53403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015499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740618"/>
            <a:ext cx="9525000" cy="63976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51920" y="3579862"/>
            <a:ext cx="4572000" cy="461665"/>
          </a:xfrm>
          <a:prstGeom prst="rect">
            <a:avLst/>
          </a:prstGeom>
        </p:spPr>
        <p:txBody>
          <a:bodyPr>
            <a:spAutoFit/>
          </a:bodyPr>
          <a:lstStyle/>
          <a:p>
            <a:r>
              <a:rPr lang="en-US" sz="1200" b="1" dirty="0">
                <a:solidFill>
                  <a:schemeClr val="bg1">
                    <a:lumMod val="85000"/>
                  </a:schemeClr>
                </a:solidFill>
                <a:latin typeface="Andalus" panose="02020603050405020304" pitchFamily="18" charset="-78"/>
                <a:cs typeface="Andalus" panose="02020603050405020304" pitchFamily="18" charset="-78"/>
              </a:rPr>
              <a:t>Canada Goose / Top 100, Amateur Category. Barb </a:t>
            </a:r>
            <a:r>
              <a:rPr lang="en-US" sz="1200" b="1" dirty="0" err="1">
                <a:solidFill>
                  <a:schemeClr val="bg1">
                    <a:lumMod val="85000"/>
                  </a:schemeClr>
                </a:solidFill>
                <a:latin typeface="Andalus" panose="02020603050405020304" pitchFamily="18" charset="-78"/>
                <a:cs typeface="Andalus" panose="02020603050405020304" pitchFamily="18" charset="-78"/>
              </a:rPr>
              <a:t>D'Arpino</a:t>
            </a:r>
            <a:r>
              <a:rPr lang="en-US" sz="1200" b="1" dirty="0">
                <a:solidFill>
                  <a:schemeClr val="bg1">
                    <a:lumMod val="85000"/>
                  </a:schemeClr>
                </a:solidFill>
                <a:latin typeface="Andalus" panose="02020603050405020304" pitchFamily="18" charset="-78"/>
                <a:cs typeface="Andalus" panose="02020603050405020304" pitchFamily="18" charset="-78"/>
              </a:rPr>
              <a:t> / Audubon Photography Awards #</a:t>
            </a:r>
            <a:endParaRPr lang="fr-FR" sz="1200" b="1" dirty="0">
              <a:solidFill>
                <a:schemeClr val="bg1">
                  <a:lumMod val="85000"/>
                </a:schemeClr>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118417382"/>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524594"/>
            <a:ext cx="9525000" cy="649287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4515966"/>
            <a:ext cx="4572000" cy="461665"/>
          </a:xfrm>
          <a:prstGeom prst="rect">
            <a:avLst/>
          </a:prstGeom>
        </p:spPr>
        <p:txBody>
          <a:bodyPr>
            <a:spAutoFit/>
          </a:bodyPr>
          <a:lstStyle/>
          <a:p>
            <a:r>
              <a:rPr lang="en-US" sz="1200" b="1" dirty="0">
                <a:solidFill>
                  <a:schemeClr val="bg1"/>
                </a:solidFill>
                <a:latin typeface="Andalus" panose="02020603050405020304" pitchFamily="18" charset="-78"/>
                <a:cs typeface="Andalus" panose="02020603050405020304" pitchFamily="18" charset="-78"/>
              </a:rPr>
              <a:t>Great Blue Heron / Top 100, Amateur Category. Christopher </a:t>
            </a:r>
            <a:r>
              <a:rPr lang="en-US" sz="1200" b="1" dirty="0" err="1">
                <a:solidFill>
                  <a:schemeClr val="bg1"/>
                </a:solidFill>
                <a:latin typeface="Andalus" panose="02020603050405020304" pitchFamily="18" charset="-78"/>
                <a:cs typeface="Andalus" panose="02020603050405020304" pitchFamily="18" charset="-78"/>
              </a:rPr>
              <a:t>Schlaf</a:t>
            </a:r>
            <a:r>
              <a:rPr lang="en-US" sz="1200" b="1" dirty="0">
                <a:solidFill>
                  <a:schemeClr val="bg1"/>
                </a:solidFill>
                <a:latin typeface="Andalus" panose="02020603050405020304" pitchFamily="18" charset="-78"/>
                <a:cs typeface="Andalus" panose="02020603050405020304" pitchFamily="18" charset="-78"/>
              </a:rPr>
              <a:t> / Audubon Photography Awards #</a:t>
            </a:r>
            <a:endParaRPr lang="fr-FR" sz="12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112050174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2626"/>
            <a:ext cx="9252520" cy="6173186"/>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23528" y="843558"/>
            <a:ext cx="2016224" cy="1015663"/>
          </a:xfrm>
          <a:prstGeom prst="rect">
            <a:avLst/>
          </a:prstGeom>
        </p:spPr>
        <p:txBody>
          <a:bodyPr wrap="square">
            <a:spAutoFit/>
          </a:bodyPr>
          <a:lstStyle/>
          <a:p>
            <a:r>
              <a:rPr lang="en-US" sz="1200" b="1" dirty="0">
                <a:solidFill>
                  <a:schemeClr val="bg1">
                    <a:lumMod val="85000"/>
                  </a:schemeClr>
                </a:solidFill>
                <a:latin typeface="Andalus" panose="02020603050405020304" pitchFamily="18" charset="-78"/>
                <a:cs typeface="Andalus" panose="02020603050405020304" pitchFamily="18" charset="-78"/>
              </a:rPr>
              <a:t>American Goldfinch / Top 100, Amateur Category. Deborah O'Sullivan / Audubon Photography Awards #</a:t>
            </a:r>
            <a:endParaRPr lang="fr-FR" sz="1200" b="1" dirty="0">
              <a:solidFill>
                <a:schemeClr val="bg1">
                  <a:lumMod val="85000"/>
                </a:schemeClr>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713387457"/>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Users\lucienne\Desktop\Image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05" y="-15337"/>
            <a:ext cx="9412288" cy="5310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40203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596602"/>
            <a:ext cx="9525000" cy="6350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23928" y="4731990"/>
            <a:ext cx="4572000" cy="523220"/>
          </a:xfrm>
          <a:prstGeom prst="rect">
            <a:avLst/>
          </a:prstGeom>
        </p:spPr>
        <p:txBody>
          <a:bodyPr>
            <a:spAutoFit/>
          </a:bodyPr>
          <a:lstStyle/>
          <a:p>
            <a:r>
              <a:rPr lang="en-US" sz="1400" b="1" dirty="0">
                <a:solidFill>
                  <a:schemeClr val="bg1"/>
                </a:solidFill>
                <a:latin typeface="Andalus" panose="02020603050405020304" pitchFamily="18" charset="-78"/>
                <a:cs typeface="Andalus" panose="02020603050405020304" pitchFamily="18" charset="-78"/>
              </a:rPr>
              <a:t>Speckled </a:t>
            </a:r>
            <a:r>
              <a:rPr lang="en-US" sz="1400" b="1" dirty="0" err="1">
                <a:solidFill>
                  <a:schemeClr val="bg1"/>
                </a:solidFill>
                <a:latin typeface="Andalus" panose="02020603050405020304" pitchFamily="18" charset="-78"/>
                <a:cs typeface="Andalus" panose="02020603050405020304" pitchFamily="18" charset="-78"/>
              </a:rPr>
              <a:t>Mousebird</a:t>
            </a:r>
            <a:r>
              <a:rPr lang="en-US" sz="1400" b="1" dirty="0">
                <a:solidFill>
                  <a:schemeClr val="bg1"/>
                </a:solidFill>
                <a:latin typeface="Andalus" panose="02020603050405020304" pitchFamily="18" charset="-78"/>
                <a:cs typeface="Andalus" panose="02020603050405020304" pitchFamily="18" charset="-78"/>
              </a:rPr>
              <a:t> / Top 100, Amateur Category. Nancy </a:t>
            </a:r>
            <a:r>
              <a:rPr lang="en-US" sz="1400" b="1" dirty="0" err="1">
                <a:solidFill>
                  <a:schemeClr val="bg1"/>
                </a:solidFill>
                <a:latin typeface="Andalus" panose="02020603050405020304" pitchFamily="18" charset="-78"/>
                <a:cs typeface="Andalus" panose="02020603050405020304" pitchFamily="18" charset="-78"/>
              </a:rPr>
              <a:t>Gaudino</a:t>
            </a:r>
            <a:r>
              <a:rPr lang="en-US" sz="1400" b="1" dirty="0">
                <a:solidFill>
                  <a:schemeClr val="bg1"/>
                </a:solidFill>
                <a:latin typeface="Andalus" panose="02020603050405020304" pitchFamily="18" charset="-78"/>
                <a:cs typeface="Andalus" panose="02020603050405020304" pitchFamily="18" charset="-78"/>
              </a:rPr>
              <a:t> / Audubon Photography Awards #</a:t>
            </a:r>
            <a:endParaRPr lang="fr-FR" sz="1400" b="1" dirty="0">
              <a:solidFill>
                <a:schemeClr val="bg1"/>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4178152626"/>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2546"/>
            <a:ext cx="9525000" cy="56515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6" y="267494"/>
            <a:ext cx="4572000" cy="523220"/>
          </a:xfrm>
          <a:prstGeom prst="rect">
            <a:avLst/>
          </a:prstGeom>
        </p:spPr>
        <p:txBody>
          <a:bodyPr>
            <a:spAutoFit/>
          </a:bodyPr>
          <a:lstStyle/>
          <a:p>
            <a:r>
              <a:rPr lang="en-US" sz="1400" dirty="0">
                <a:latin typeface="Andalus" panose="02020603050405020304" pitchFamily="18" charset="-78"/>
                <a:cs typeface="Andalus" panose="02020603050405020304" pitchFamily="18" charset="-78"/>
              </a:rPr>
              <a:t>Prairie Falcons / Top 100, Professional Category. David Salem / Audubon Photography Awards #</a:t>
            </a:r>
            <a:endParaRPr lang="fr-FR" sz="1400" dirty="0">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29432188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Users\lucienne\Desktop\Adoption Center_APA_2016_A1_1692_3_Fratercula artica  Atlantic Puffin_Catherine Dobbins_Dalessio_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616" y="-23968"/>
            <a:ext cx="10442964" cy="51674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1774938"/>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Users\lucienne\Desktop\Image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476250"/>
            <a:ext cx="9436101" cy="5619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04304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Users\lucienne\Desktop\Image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0"/>
            <a:ext cx="9433048"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820645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Users\lucienne\Desktop\main_1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0" y="-848833"/>
            <a:ext cx="9252521" cy="61758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8783909"/>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lucienne\Desktop\Mes fins de page de pps\Image1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319" y="-92546"/>
            <a:ext cx="9588855" cy="5328592"/>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467544" y="1203598"/>
            <a:ext cx="4572000" cy="1169551"/>
          </a:xfrm>
          <a:prstGeom prst="rect">
            <a:avLst/>
          </a:prstGeom>
        </p:spPr>
        <p:txBody>
          <a:bodyPr>
            <a:spAutoFit/>
          </a:bodyPr>
          <a:lstStyle/>
          <a:p>
            <a:r>
              <a:rPr lang="fr-FR" sz="1400" dirty="0">
                <a:solidFill>
                  <a:srgbClr val="FF0000"/>
                </a:solidFill>
                <a:latin typeface="Andalus" panose="02020603050405020304" pitchFamily="18" charset="-78"/>
                <a:cs typeface="Andalus" panose="02020603050405020304" pitchFamily="18" charset="-78"/>
              </a:rPr>
              <a:t>Accueil - </a:t>
            </a:r>
            <a:r>
              <a:rPr lang="fr-FR" sz="1400" dirty="0" err="1">
                <a:solidFill>
                  <a:srgbClr val="FF0000"/>
                </a:solidFill>
                <a:latin typeface="Andalus" panose="02020603050405020304" pitchFamily="18" charset="-78"/>
                <a:cs typeface="Andalus" panose="02020603050405020304" pitchFamily="18" charset="-78"/>
              </a:rPr>
              <a:t>Akia</a:t>
            </a:r>
            <a:endParaRPr lang="fr-FR" sz="1400" dirty="0">
              <a:solidFill>
                <a:srgbClr val="FF0000"/>
              </a:solidFill>
              <a:latin typeface="Andalus" panose="02020603050405020304" pitchFamily="18" charset="-78"/>
              <a:cs typeface="Andalus" panose="02020603050405020304" pitchFamily="18" charset="-78"/>
            </a:endParaRPr>
          </a:p>
          <a:p>
            <a:r>
              <a:rPr lang="fr-FR" sz="1400" dirty="0">
                <a:solidFill>
                  <a:srgbClr val="FF0000"/>
                </a:solidFill>
                <a:latin typeface="Andalus" panose="02020603050405020304" pitchFamily="18" charset="-78"/>
                <a:cs typeface="Andalus" panose="02020603050405020304" pitchFamily="18" charset="-78"/>
                <a:hlinkClick r:id="rId3"/>
              </a:rPr>
              <a:t>http://akia.eklablog.fr</a:t>
            </a:r>
            <a:r>
              <a:rPr lang="fr-FR" sz="1400" dirty="0" smtClean="0">
                <a:solidFill>
                  <a:srgbClr val="FF0000"/>
                </a:solidFill>
                <a:latin typeface="Andalus" panose="02020603050405020304" pitchFamily="18" charset="-78"/>
                <a:cs typeface="Andalus" panose="02020603050405020304" pitchFamily="18" charset="-78"/>
                <a:hlinkClick r:id="rId3"/>
              </a:rPr>
              <a:t>/</a:t>
            </a:r>
            <a:endParaRPr lang="fr-FR" sz="1400" dirty="0" smtClean="0">
              <a:solidFill>
                <a:srgbClr val="FF0000"/>
              </a:solidFill>
              <a:latin typeface="Andalus" panose="02020603050405020304" pitchFamily="18" charset="-78"/>
              <a:cs typeface="Andalus" panose="02020603050405020304" pitchFamily="18" charset="-78"/>
            </a:endParaRPr>
          </a:p>
          <a:p>
            <a:r>
              <a:rPr lang="fr-FR" sz="1400" dirty="0" err="1">
                <a:solidFill>
                  <a:srgbClr val="FF0000"/>
                </a:solidFill>
                <a:latin typeface="Andalus" panose="02020603050405020304" pitchFamily="18" charset="-78"/>
                <a:cs typeface="Andalus" panose="02020603050405020304" pitchFamily="18" charset="-78"/>
              </a:rPr>
              <a:t>Akia</a:t>
            </a:r>
            <a:endParaRPr lang="fr-FR" sz="1400" dirty="0">
              <a:solidFill>
                <a:srgbClr val="FF0000"/>
              </a:solidFill>
              <a:latin typeface="Andalus" panose="02020603050405020304" pitchFamily="18" charset="-78"/>
              <a:cs typeface="Andalus" panose="02020603050405020304" pitchFamily="18" charset="-78"/>
            </a:endParaRPr>
          </a:p>
          <a:p>
            <a:r>
              <a:rPr lang="fr-FR" sz="1400" dirty="0">
                <a:solidFill>
                  <a:srgbClr val="FF0000"/>
                </a:solidFill>
                <a:latin typeface="Andalus" panose="02020603050405020304" pitchFamily="18" charset="-78"/>
                <a:cs typeface="Andalus" panose="02020603050405020304" pitchFamily="18" charset="-78"/>
                <a:hlinkClick r:id="rId4"/>
              </a:rPr>
              <a:t>http://</a:t>
            </a:r>
            <a:r>
              <a:rPr lang="fr-FR" sz="1400" dirty="0" smtClean="0">
                <a:solidFill>
                  <a:srgbClr val="FF0000"/>
                </a:solidFill>
                <a:latin typeface="Andalus" panose="02020603050405020304" pitchFamily="18" charset="-78"/>
                <a:cs typeface="Andalus" panose="02020603050405020304" pitchFamily="18" charset="-78"/>
                <a:hlinkClick r:id="rId4"/>
              </a:rPr>
              <a:t>www.ppsmania.fr/author/akia</a:t>
            </a:r>
            <a:endParaRPr lang="fr-FR" sz="1400" dirty="0" smtClean="0">
              <a:solidFill>
                <a:srgbClr val="FF0000"/>
              </a:solidFill>
              <a:latin typeface="Andalus" panose="02020603050405020304" pitchFamily="18" charset="-78"/>
              <a:cs typeface="Andalus" panose="02020603050405020304" pitchFamily="18" charset="-78"/>
            </a:endParaRPr>
          </a:p>
          <a:p>
            <a:endParaRPr lang="fr-FR" sz="1400" dirty="0">
              <a:solidFill>
                <a:srgbClr val="FF0000"/>
              </a:solidFill>
              <a:latin typeface="Andalus" panose="02020603050405020304" pitchFamily="18" charset="-78"/>
              <a:cs typeface="Andalus" panose="02020603050405020304" pitchFamily="18" charset="-78"/>
            </a:endParaRPr>
          </a:p>
        </p:txBody>
      </p:sp>
    </p:spTree>
    <p:extLst>
      <p:ext uri="{BB962C8B-B14F-4D97-AF65-F5344CB8AC3E}">
        <p14:creationId xmlns:p14="http://schemas.microsoft.com/office/powerpoint/2010/main" val="339345035"/>
      </p:ext>
    </p:extLst>
  </p:cSld>
  <p:clrMapOvr>
    <a:masterClrMapping/>
  </p:clrMapOvr>
  <mc:AlternateContent xmlns:mc="http://schemas.openxmlformats.org/markup-compatibility/2006" xmlns:p14="http://schemas.microsoft.com/office/powerpoint/2010/main">
    <mc:Choice Requires="p14">
      <p:transition spd="slow" p14:dur="3500" advTm="4000">
        <p14:prism isContent="1" isInverted="1"/>
      </p:transition>
    </mc:Choice>
    <mc:Fallback xmlns="">
      <p:transition spd="slow" advTm="4000">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248</TotalTime>
  <Words>332</Words>
  <Application>Microsoft Office PowerPoint</Application>
  <PresentationFormat>Affichage à l'écran (16:9)</PresentationFormat>
  <Paragraphs>24</Paragraphs>
  <Slides>31</Slides>
  <Notes>0</Notes>
  <HiddenSlides>0</HiddenSlides>
  <MMClips>0</MMClips>
  <ScaleCrop>false</ScaleCrop>
  <HeadingPairs>
    <vt:vector size="4" baseType="variant">
      <vt:variant>
        <vt:lpstr>Thème</vt:lpstr>
      </vt:variant>
      <vt:variant>
        <vt:i4>1</vt:i4>
      </vt:variant>
      <vt:variant>
        <vt:lpstr>Titres des diapositives</vt:lpstr>
      </vt:variant>
      <vt:variant>
        <vt:i4>31</vt:i4>
      </vt:variant>
    </vt:vector>
  </HeadingPairs>
  <TitlesOfParts>
    <vt:vector size="32"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lucienne</dc:creator>
  <cp:lastModifiedBy>lucienne</cp:lastModifiedBy>
  <cp:revision>20</cp:revision>
  <dcterms:created xsi:type="dcterms:W3CDTF">2018-04-04T04:18:58Z</dcterms:created>
  <dcterms:modified xsi:type="dcterms:W3CDTF">2018-04-08T05:10:39Z</dcterms:modified>
</cp:coreProperties>
</file>