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97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  <p:sldId id="310" r:id="rId15"/>
    <p:sldId id="311" r:id="rId16"/>
    <p:sldId id="312" r:id="rId17"/>
    <p:sldId id="313" r:id="rId18"/>
    <p:sldId id="314" r:id="rId19"/>
    <p:sldId id="315" r:id="rId20"/>
    <p:sldId id="316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0000"/>
    <a:srgbClr val="FF66CC"/>
    <a:srgbClr val="FF6600"/>
    <a:srgbClr val="0066CC"/>
    <a:srgbClr val="00CCFF"/>
    <a:srgbClr val="66FFFF"/>
    <a:srgbClr val="68E1FE"/>
    <a:srgbClr val="99CCFF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75" autoAdjust="0"/>
    <p:restoredTop sz="94660"/>
  </p:normalViewPr>
  <p:slideViewPr>
    <p:cSldViewPr showGuides="1">
      <p:cViewPr varScale="1">
        <p:scale>
          <a:sx n="110" d="100"/>
          <a:sy n="110" d="100"/>
        </p:scale>
        <p:origin x="1620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 altLang="pt-PT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 altLang="pt-PT"/>
          </a:p>
        </p:txBody>
      </p:sp>
      <p:sp>
        <p:nvSpPr>
          <p:cNvPr id="2355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PT" smtClean="0"/>
              <a:t>Haga clic para modificar el estilo de texto del patrón</a:t>
            </a:r>
          </a:p>
          <a:p>
            <a:pPr lvl="1"/>
            <a:r>
              <a:rPr lang="es-ES" altLang="pt-PT" smtClean="0"/>
              <a:t>Segundo nivel</a:t>
            </a:r>
          </a:p>
          <a:p>
            <a:pPr lvl="2"/>
            <a:r>
              <a:rPr lang="es-ES" altLang="pt-PT" smtClean="0"/>
              <a:t>Tercer nivel</a:t>
            </a:r>
          </a:p>
          <a:p>
            <a:pPr lvl="3"/>
            <a:r>
              <a:rPr lang="es-ES" altLang="pt-PT" smtClean="0"/>
              <a:t>Cuarto nivel</a:t>
            </a:r>
          </a:p>
          <a:p>
            <a:pPr lvl="4"/>
            <a:r>
              <a:rPr lang="es-ES" altLang="pt-PT" smtClean="0"/>
              <a:t>Quinto nivel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 altLang="pt-PT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D6F7F04-B297-432E-9361-B5E8D2B10E7C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8955134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5AAD1F-F52C-47DF-8A30-EE6F63E3E8DE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713168916"/>
      </p:ext>
    </p:extLst>
  </p:cSld>
  <p:clrMapOvr>
    <a:masterClrMapping/>
  </p:clrMapOvr>
  <p:transition spd="med" advTm="10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F2BBC-19CF-4E36-BC31-0442CCC66C14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298305933"/>
      </p:ext>
    </p:extLst>
  </p:cSld>
  <p:clrMapOvr>
    <a:masterClrMapping/>
  </p:clrMapOvr>
  <p:transition spd="med" advTm="10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D8AFAB-1FE4-41AB-B49C-B004FD5426D8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4167633704"/>
      </p:ext>
    </p:extLst>
  </p:cSld>
  <p:clrMapOvr>
    <a:masterClrMapping/>
  </p:clrMapOvr>
  <p:transition spd="med" advTm="10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6D86DD-1F10-4D52-9B82-E0F68D7689C5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621881268"/>
      </p:ext>
    </p:extLst>
  </p:cSld>
  <p:clrMapOvr>
    <a:masterClrMapping/>
  </p:clrMapOvr>
  <p:transition spd="med" advTm="10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46AA2E-9100-4D82-8C4B-340496033B4D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1156350314"/>
      </p:ext>
    </p:extLst>
  </p:cSld>
  <p:clrMapOvr>
    <a:masterClrMapping/>
  </p:clrMapOvr>
  <p:transition spd="med" advTm="10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01C58-1C94-4CA6-95A0-2FD6FC98A5C4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391299209"/>
      </p:ext>
    </p:extLst>
  </p:cSld>
  <p:clrMapOvr>
    <a:masterClrMapping/>
  </p:clrMapOvr>
  <p:transition spd="med" advTm="10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663EF-4020-4B04-8049-B43681AA220D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545889256"/>
      </p:ext>
    </p:extLst>
  </p:cSld>
  <p:clrMapOvr>
    <a:masterClrMapping/>
  </p:clrMapOvr>
  <p:transition spd="med" advTm="10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967288-4B05-46C8-9016-3CCD85EEE970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584255464"/>
      </p:ext>
    </p:extLst>
  </p:cSld>
  <p:clrMapOvr>
    <a:masterClrMapping/>
  </p:clrMapOvr>
  <p:transition spd="med" advTm="10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D1E2C0-B6EF-476D-B3DA-CDC14FAAF262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160027671"/>
      </p:ext>
    </p:extLst>
  </p:cSld>
  <p:clrMapOvr>
    <a:masterClrMapping/>
  </p:clrMapOvr>
  <p:transition spd="med" advTm="10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FF7CA-A6CE-488C-984B-78FB6AF89DA3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240517812"/>
      </p:ext>
    </p:extLst>
  </p:cSld>
  <p:clrMapOvr>
    <a:masterClrMapping/>
  </p:clrMapOvr>
  <p:transition spd="med" advTm="10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CB694D-A8DB-46DB-8511-E16A650EEDFA}" type="slidenum">
              <a:rPr lang="es-ES" altLang="pt-PT"/>
              <a:pPr/>
              <a:t>‹nº›</a:t>
            </a:fld>
            <a:endParaRPr lang="es-ES" altLang="pt-PT"/>
          </a:p>
        </p:txBody>
      </p:sp>
    </p:spTree>
    <p:extLst>
      <p:ext uri="{BB962C8B-B14F-4D97-AF65-F5344CB8AC3E}">
        <p14:creationId xmlns:p14="http://schemas.microsoft.com/office/powerpoint/2010/main" val="409349796"/>
      </p:ext>
    </p:extLst>
  </p:cSld>
  <p:clrMapOvr>
    <a:masterClrMapping/>
  </p:clrMapOvr>
  <p:transition spd="med" advTm="10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CCFF"/>
            </a:gs>
            <a:gs pos="100000">
              <a:srgbClr val="0066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PT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PT" smtClean="0"/>
              <a:t>Haga clic para modificar el estilo de texto del patrón</a:t>
            </a:r>
          </a:p>
          <a:p>
            <a:pPr lvl="1"/>
            <a:r>
              <a:rPr lang="es-ES" altLang="pt-PT" smtClean="0"/>
              <a:t>Segundo nivel</a:t>
            </a:r>
          </a:p>
          <a:p>
            <a:pPr lvl="2"/>
            <a:r>
              <a:rPr lang="es-ES" altLang="pt-PT" smtClean="0"/>
              <a:t>Tercer nivel</a:t>
            </a:r>
          </a:p>
          <a:p>
            <a:pPr lvl="3"/>
            <a:r>
              <a:rPr lang="es-ES" altLang="pt-PT" smtClean="0"/>
              <a:t>Cuarto nivel</a:t>
            </a:r>
          </a:p>
          <a:p>
            <a:pPr lvl="4"/>
            <a:r>
              <a:rPr lang="es-ES" altLang="pt-PT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5BBE28D-487F-4920-ABA5-65235999F109}" type="slidenum">
              <a:rPr lang="es-ES" altLang="pt-PT"/>
              <a:pPr/>
              <a:t>‹nº›</a:t>
            </a:fld>
            <a:endParaRPr lang="es-ES" alt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0" y="5467350"/>
            <a:ext cx="914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5000"/>
              </a:spcBef>
            </a:pPr>
            <a:r>
              <a:rPr lang="pt-BR" altLang="pt-PT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</a:rPr>
              <a:t>Texto: </a:t>
            </a:r>
            <a:r>
              <a:rPr lang="pt-BR" altLang="pt-PT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</a:rPr>
              <a:t>Aristóteles</a:t>
            </a:r>
          </a:p>
          <a:p>
            <a:pPr algn="ctr">
              <a:spcBef>
                <a:spcPct val="25000"/>
              </a:spcBef>
            </a:pPr>
            <a:r>
              <a:rPr lang="pt-BR" altLang="pt-PT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</a:rPr>
              <a:t>Música: “Continue To Be” </a:t>
            </a:r>
            <a:r>
              <a:rPr lang="pt-BR" altLang="pt-PT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</a:rPr>
              <a:t>- David Arkenstone </a:t>
            </a:r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0" y="1772816"/>
            <a:ext cx="9144000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PT" sz="4400" b="1" i="1" dirty="0">
                <a:solidFill>
                  <a:srgbClr val="990000"/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Verdana" panose="020B0604030504040204" pitchFamily="34" charset="0"/>
              </a:rPr>
              <a:t>FOTOGRAFIAS  </a:t>
            </a:r>
            <a:endParaRPr lang="pt-BR" altLang="pt-PT" sz="4400" b="1" i="1" dirty="0" smtClean="0">
              <a:solidFill>
                <a:srgbClr val="990000"/>
              </a:solidFill>
              <a:effectDag name="">
                <a:cont type="tree" name="">
                  <a:effect ref="fillLine"/>
                  <a:outerShdw dist="38100" dir="13500000" algn="br">
                    <a:srgbClr val="55DDFF"/>
                  </a:outerShdw>
                </a:cont>
                <a:cont type="tree" name="">
                  <a:effect ref="fillLine"/>
                  <a:outerShdw dist="38100" dir="2700000" algn="tl">
                    <a:srgbClr val="007A99"/>
                  </a:outerShdw>
                </a:cont>
                <a:effect ref="fillLine"/>
              </a:effectDag>
              <a:latin typeface="Verdana" panose="020B0604030504040204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pt-BR" altLang="pt-PT" sz="4400" b="1" i="1" dirty="0" smtClean="0">
                <a:solidFill>
                  <a:srgbClr val="990000"/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Verdana" panose="020B0604030504040204" pitchFamily="34" charset="0"/>
              </a:rPr>
              <a:t>COM ALMA </a:t>
            </a:r>
            <a:endParaRPr lang="pt-BR" altLang="pt-PT" sz="4400" b="1" i="1" dirty="0">
              <a:solidFill>
                <a:srgbClr val="990000"/>
              </a:solidFill>
              <a:effectDag name="">
                <a:cont type="tree" name="">
                  <a:effect ref="fillLine"/>
                  <a:outerShdw dist="38100" dir="13500000" algn="br">
                    <a:srgbClr val="55DDFF"/>
                  </a:outerShdw>
                </a:cont>
                <a:cont type="tree" name="">
                  <a:effect ref="fillLine"/>
                  <a:outerShdw dist="38100" dir="2700000" algn="tl">
                    <a:srgbClr val="007A99"/>
                  </a:outerShdw>
                </a:cont>
                <a:effect ref="fillLine"/>
              </a:effectDag>
              <a:latin typeface="Verdana" panose="020B060403050404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843808" y="4869160"/>
            <a:ext cx="37096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Fotos: </a:t>
            </a:r>
            <a:r>
              <a:rPr lang="pt-PT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Rarindra</a:t>
            </a:r>
            <a:r>
              <a:rPr lang="pt-PT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PT" dirty="0" err="1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Prakarsa</a:t>
            </a:r>
            <a:r>
              <a:rPr lang="pt-PT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PT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sndAc>
      <p:stSnd loop="1">
        <p:snd r:embed="rId2" name="Continue to be - David Arkensto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/>
      <p:bldP spid="829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01 rarinda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268413"/>
            <a:ext cx="3744912" cy="3744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1258888" y="5373688"/>
            <a:ext cx="6767512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PT" sz="2000" dirty="0">
                <a:solidFill>
                  <a:schemeClr val="bg1"/>
                </a:solidFill>
                <a:latin typeface="Arial" panose="020B0604020202020204" pitchFamily="34" charset="0"/>
              </a:rPr>
              <a:t>A POESIA VISUAL DE “RARINDRA PRAKARSA”</a:t>
            </a:r>
          </a:p>
          <a:p>
            <a:pPr algn="ctr">
              <a:spcBef>
                <a:spcPct val="50000"/>
              </a:spcBef>
            </a:pPr>
            <a:r>
              <a:rPr lang="pt-BR" altLang="pt-PT" sz="2000" dirty="0">
                <a:solidFill>
                  <a:srgbClr val="FFFF99"/>
                </a:solidFill>
                <a:latin typeface="Arial" panose="020B0604020202020204" pitchFamily="34" charset="0"/>
              </a:rPr>
              <a:t>Clique! Admire a obra e medite sobre os textos!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01 rarinda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131888"/>
            <a:ext cx="7632700" cy="572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995" name="Rectangle 3"/>
          <p:cNvSpPr>
            <a:spLocks noChangeArrowheads="1"/>
          </p:cNvSpPr>
          <p:nvPr/>
        </p:nvSpPr>
        <p:spPr bwMode="auto">
          <a:xfrm>
            <a:off x="684213" y="476250"/>
            <a:ext cx="7848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5050"/>
                </a:solidFill>
                <a:latin typeface="Arial" panose="020B0604020202020204" pitchFamily="34" charset="0"/>
              </a:rPr>
              <a:t>Aristóteles, filósofo grego, escreveu este texto  “Revolução da </a:t>
            </a:r>
          </a:p>
          <a:p>
            <a:pPr algn="ctr"/>
            <a:r>
              <a:rPr lang="pt-BR" altLang="pt-PT" sz="2000">
                <a:solidFill>
                  <a:srgbClr val="FF5050"/>
                </a:solidFill>
                <a:latin typeface="Arial" panose="020B0604020202020204" pitchFamily="34" charset="0"/>
              </a:rPr>
              <a:t>Alma” no ano 360 A.C. ... e é eterno. Vamos a ele!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01 rarinda 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341438"/>
            <a:ext cx="7667625" cy="5287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971550" y="334963"/>
            <a:ext cx="72723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F301"/>
                </a:solidFill>
                <a:latin typeface="Arial" panose="020B0604020202020204" pitchFamily="34" charset="0"/>
              </a:rPr>
              <a:t>Ninguém é dono de sua felicidade, por isso: não entregue sua alegria, sua  paz e sua vida nas mãos de ninguém, absolutamente ninguém!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682625" y="477838"/>
            <a:ext cx="75612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00D200"/>
                </a:solidFill>
                <a:latin typeface="Arial" panose="020B0604020202020204" pitchFamily="34" charset="0"/>
              </a:rPr>
              <a:t>Somos livres, não pertencemos a ninguém e não podemos querer ser donos dos desejos, das vontades ou dos sonhos de quem quer que seja.</a:t>
            </a:r>
          </a:p>
        </p:txBody>
      </p:sp>
      <p:pic>
        <p:nvPicPr>
          <p:cNvPr id="87043" name="Picture 3" descr="Untitled-17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73238"/>
            <a:ext cx="7056437" cy="463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01 rarinda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12875"/>
            <a:ext cx="6985000" cy="528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827088" y="495300"/>
            <a:ext cx="7993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FF99"/>
                </a:solidFill>
                <a:latin typeface="Arial" panose="020B0604020202020204" pitchFamily="34" charset="0"/>
              </a:rPr>
              <a:t>A razão da sua vida é você mesmo. </a:t>
            </a:r>
          </a:p>
          <a:p>
            <a:pPr algn="ctr"/>
            <a:r>
              <a:rPr lang="pt-BR" altLang="pt-PT" sz="2000">
                <a:solidFill>
                  <a:srgbClr val="FFFF99"/>
                </a:solidFill>
                <a:latin typeface="Arial" panose="020B0604020202020204" pitchFamily="34" charset="0"/>
              </a:rPr>
              <a:t>A sua paz interior é a sua meta de vida.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01 rarinda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68438"/>
            <a:ext cx="7810500" cy="541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091" name="Rectangle 3"/>
          <p:cNvSpPr>
            <a:spLocks noChangeArrowheads="1"/>
          </p:cNvSpPr>
          <p:nvPr/>
        </p:nvSpPr>
        <p:spPr bwMode="auto">
          <a:xfrm>
            <a:off x="900113" y="461963"/>
            <a:ext cx="7056437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CCFF66"/>
                </a:solidFill>
                <a:latin typeface="Arial" panose="020B0604020202020204" pitchFamily="34" charset="0"/>
              </a:rPr>
              <a:t>Quando sentir um vazio na alma, quando acreditar que ainda está  faltando algo, mesmo tendo tudo, remeta seu pensamento para os seus desejos mais íntimos e busque a divindade que existe em você.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01 rarinda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08100"/>
            <a:ext cx="7704138" cy="550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971550" y="550863"/>
            <a:ext cx="72009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E905E"/>
                </a:solidFill>
                <a:latin typeface="Arial" panose="020B0604020202020204" pitchFamily="34" charset="0"/>
              </a:rPr>
              <a:t>Pare de colocar sua felicidade cada dia mais distante de você. Não coloque objetivos longe demais de suas mãos, abrace os que estão ao seu alcance hoje.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ChangeArrowheads="1"/>
          </p:cNvSpPr>
          <p:nvPr/>
        </p:nvSpPr>
        <p:spPr bwMode="auto">
          <a:xfrm>
            <a:off x="1187450" y="461963"/>
            <a:ext cx="6697663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99CCFF"/>
                </a:solidFill>
                <a:latin typeface="Arial" panose="020B0604020202020204" pitchFamily="34" charset="0"/>
              </a:rPr>
              <a:t>Se anda desesperado por problemas financeiros, amorosos ou  de relacionamentos familiares, busque em seu interior a resposta para  acalmar-se. </a:t>
            </a:r>
          </a:p>
          <a:p>
            <a:pPr algn="ctr"/>
            <a:r>
              <a:rPr lang="pt-BR" altLang="pt-PT" sz="2000">
                <a:solidFill>
                  <a:srgbClr val="99CCFF"/>
                </a:solidFill>
                <a:latin typeface="Arial" panose="020B0604020202020204" pitchFamily="34" charset="0"/>
              </a:rPr>
              <a:t>Você é reflexo do que pensa diariamente. </a:t>
            </a:r>
          </a:p>
        </p:txBody>
      </p:sp>
      <p:pic>
        <p:nvPicPr>
          <p:cNvPr id="91139" name="Picture 3" descr="Untitled-24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450" y="2046288"/>
            <a:ext cx="54991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827088" y="423863"/>
            <a:ext cx="75612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FF66"/>
                </a:solidFill>
                <a:latin typeface="Arial" panose="020B0604020202020204" pitchFamily="34" charset="0"/>
              </a:rPr>
              <a:t>Sorrir significa aprovar, aceitar, felicitar. Então abra um </a:t>
            </a:r>
          </a:p>
          <a:p>
            <a:pPr algn="ctr"/>
            <a:r>
              <a:rPr lang="pt-BR" altLang="pt-PT" sz="2000">
                <a:solidFill>
                  <a:srgbClr val="FFFF66"/>
                </a:solidFill>
                <a:latin typeface="Arial" panose="020B0604020202020204" pitchFamily="34" charset="0"/>
              </a:rPr>
              <a:t>sorriso para aprovar o mundo que quer oferecer a você o melhor. </a:t>
            </a:r>
          </a:p>
        </p:txBody>
      </p:sp>
      <p:pic>
        <p:nvPicPr>
          <p:cNvPr id="92163" name="Picture 3" descr="Untitled-19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41450"/>
            <a:ext cx="7099300" cy="494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01 rarinda 28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295400"/>
            <a:ext cx="74168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3187" name="Rectangle 3"/>
          <p:cNvSpPr>
            <a:spLocks noChangeArrowheads="1"/>
          </p:cNvSpPr>
          <p:nvPr/>
        </p:nvSpPr>
        <p:spPr bwMode="auto">
          <a:xfrm>
            <a:off x="935038" y="261938"/>
            <a:ext cx="7165975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E3EE00"/>
                </a:solidFill>
                <a:latin typeface="Arial" panose="020B0604020202020204" pitchFamily="34" charset="0"/>
              </a:rPr>
              <a:t>Com um sorriso no rosto as pessoas terão as melhores impressões de você, e você estará afirmando para você</a:t>
            </a:r>
          </a:p>
          <a:p>
            <a:pPr algn="ctr"/>
            <a:r>
              <a:rPr lang="pt-BR" altLang="pt-PT" sz="2000">
                <a:solidFill>
                  <a:srgbClr val="E3EE00"/>
                </a:solidFill>
                <a:latin typeface="Arial" panose="020B0604020202020204" pitchFamily="34" charset="0"/>
              </a:rPr>
              <a:t> mesmo,  que está "pronto“ para ser feliz.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01 rarinda 30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39863"/>
            <a:ext cx="7669213" cy="522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211" name="Rectangle 3"/>
          <p:cNvSpPr>
            <a:spLocks noChangeArrowheads="1"/>
          </p:cNvSpPr>
          <p:nvPr/>
        </p:nvSpPr>
        <p:spPr bwMode="auto">
          <a:xfrm>
            <a:off x="755650" y="477838"/>
            <a:ext cx="7704138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EE5A0"/>
                </a:solidFill>
                <a:latin typeface="Arial" panose="020B0604020202020204" pitchFamily="34" charset="0"/>
              </a:rPr>
              <a:t>Trabalhe, trabalhe muito a seu favor. Pare de esperar a felicidade sem esforços. Pare de exigir das pessoas aquilo que nem você conquistou ainda.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01 rarinda 3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20713"/>
            <a:ext cx="8064500" cy="604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323850" y="287338"/>
            <a:ext cx="8820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9FFFFF"/>
                </a:solidFill>
                <a:latin typeface="Arial" panose="020B0604020202020204" pitchFamily="34" charset="0"/>
              </a:rPr>
              <a:t>Critique menos, trabalhe mais. </a:t>
            </a:r>
          </a:p>
          <a:p>
            <a:pPr algn="ctr"/>
            <a:r>
              <a:rPr lang="pt-BR" altLang="pt-PT" sz="2000">
                <a:solidFill>
                  <a:srgbClr val="9FFFFF"/>
                </a:solidFill>
                <a:latin typeface="Arial" panose="020B0604020202020204" pitchFamily="34" charset="0"/>
              </a:rPr>
              <a:t>E, não se esqueça nunca de agradecer.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01 rarinda 32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268413"/>
            <a:ext cx="7704138" cy="527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539750" y="477838"/>
            <a:ext cx="86042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CC66"/>
                </a:solidFill>
                <a:latin typeface="Arial" panose="020B0604020202020204" pitchFamily="34" charset="0"/>
              </a:rPr>
              <a:t>Agradeça tudo que está em sua vida neste momento, </a:t>
            </a:r>
          </a:p>
          <a:p>
            <a:pPr algn="ctr"/>
            <a:r>
              <a:rPr lang="pt-BR" altLang="pt-PT" sz="2000">
                <a:solidFill>
                  <a:srgbClr val="FFCC66"/>
                </a:solidFill>
                <a:latin typeface="Arial" panose="020B0604020202020204" pitchFamily="34" charset="0"/>
              </a:rPr>
              <a:t>inclusive a dor. Nossa compreensão do universo ainda é </a:t>
            </a:r>
          </a:p>
          <a:p>
            <a:pPr algn="ctr"/>
            <a:r>
              <a:rPr lang="pt-BR" altLang="pt-PT" sz="2000">
                <a:solidFill>
                  <a:srgbClr val="FFCC66"/>
                </a:solidFill>
                <a:latin typeface="Arial" panose="020B0604020202020204" pitchFamily="34" charset="0"/>
              </a:rPr>
              <a:t>muito pequena para julgar o que quer que seja na nossa vida.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ChangeArrowheads="1"/>
          </p:cNvSpPr>
          <p:nvPr/>
        </p:nvSpPr>
        <p:spPr bwMode="auto">
          <a:xfrm>
            <a:off x="755650" y="476250"/>
            <a:ext cx="7613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altLang="pt-PT" sz="2000">
                <a:solidFill>
                  <a:srgbClr val="0099CC"/>
                </a:solidFill>
                <a:latin typeface="Arial" panose="020B0604020202020204" pitchFamily="34" charset="0"/>
              </a:rPr>
              <a:t>A grandeza não consiste em receber honras, mas em merecê-las.</a:t>
            </a:r>
          </a:p>
          <a:p>
            <a:pPr algn="ctr" eaLnBrk="0" hangingPunct="0"/>
            <a:endParaRPr lang="pt-BR" altLang="pt-PT" sz="2000">
              <a:solidFill>
                <a:srgbClr val="0099CC"/>
              </a:solidFill>
              <a:latin typeface="Arial" panose="020B0604020202020204" pitchFamily="34" charset="0"/>
            </a:endParaRPr>
          </a:p>
        </p:txBody>
      </p:sp>
      <p:pic>
        <p:nvPicPr>
          <p:cNvPr id="97283" name="Picture 3" descr="Untitled-20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150" y="1216025"/>
            <a:ext cx="6997700" cy="50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ChangeArrowheads="1"/>
          </p:cNvSpPr>
          <p:nvPr/>
        </p:nvSpPr>
        <p:spPr bwMode="auto">
          <a:xfrm>
            <a:off x="900113" y="423863"/>
            <a:ext cx="72723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00CC99"/>
                </a:solidFill>
                <a:latin typeface="Arial" panose="020B0604020202020204" pitchFamily="34" charset="0"/>
              </a:rPr>
              <a:t>Se você anda repetindo muito: “eu preciso tanto de você” ou, “você é a razão da minha vida”  -  cuide-se.</a:t>
            </a:r>
          </a:p>
        </p:txBody>
      </p:sp>
      <p:pic>
        <p:nvPicPr>
          <p:cNvPr id="98307" name="Picture 3" descr="Untitled-21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1360488"/>
            <a:ext cx="6845300" cy="509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ChangeArrowheads="1"/>
          </p:cNvSpPr>
          <p:nvPr/>
        </p:nvSpPr>
        <p:spPr bwMode="auto">
          <a:xfrm>
            <a:off x="5724525" y="981075"/>
            <a:ext cx="3240088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É lícito afirmar que são prósperos os povos </a:t>
            </a: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cuja legislação se </a:t>
            </a: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deve aos filósofos.  </a:t>
            </a: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  </a:t>
            </a: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A inteligência é a insolência educada.   </a:t>
            </a:r>
          </a:p>
          <a:p>
            <a:pPr algn="ctr">
              <a:buFontTx/>
              <a:buChar char="-"/>
            </a:pPr>
            <a:endParaRPr lang="pt-BR" altLang="pt-PT" sz="2000">
              <a:solidFill>
                <a:srgbClr val="CFF2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Nosso caráter é o resultado de nossa conduta.  </a:t>
            </a:r>
          </a:p>
          <a:p>
            <a:pPr algn="ctr">
              <a:buFontTx/>
              <a:buChar char="-"/>
            </a:pPr>
            <a:endParaRPr lang="pt-BR" altLang="pt-PT" sz="2000">
              <a:solidFill>
                <a:srgbClr val="CFF200"/>
              </a:solidFill>
              <a:latin typeface="Arial" panose="020B0604020202020204" pitchFamily="34" charset="0"/>
            </a:endParaRP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Egoísmo não é </a:t>
            </a:r>
          </a:p>
          <a:p>
            <a:pPr algn="ctr"/>
            <a:r>
              <a:rPr lang="pt-BR" altLang="pt-PT" sz="2000">
                <a:solidFill>
                  <a:srgbClr val="CFF200"/>
                </a:solidFill>
                <a:latin typeface="Arial" panose="020B0604020202020204" pitchFamily="34" charset="0"/>
              </a:rPr>
              <a:t>amor, mas sim, uma desvairada paixão por nós próprios. </a:t>
            </a:r>
          </a:p>
        </p:txBody>
      </p:sp>
      <p:pic>
        <p:nvPicPr>
          <p:cNvPr id="99331" name="Picture 3" descr="Untitled-22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89000"/>
            <a:ext cx="4927600" cy="5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01 rarinda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390650"/>
            <a:ext cx="6553200" cy="556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355" name="Rectangle 3"/>
          <p:cNvSpPr>
            <a:spLocks noChangeArrowheads="1"/>
          </p:cNvSpPr>
          <p:nvPr/>
        </p:nvSpPr>
        <p:spPr bwMode="auto">
          <a:xfrm>
            <a:off x="1042988" y="693738"/>
            <a:ext cx="66246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pt-BR" altLang="pt-PT" sz="2000">
                <a:solidFill>
                  <a:srgbClr val="CCECFF"/>
                </a:solidFill>
                <a:latin typeface="Arial" panose="020B0604020202020204" pitchFamily="34" charset="0"/>
              </a:rPr>
              <a:t>O homem sábio não busca o prazer, mas a libertação das preocupações e sofrimentos.  </a:t>
            </a:r>
          </a:p>
          <a:p>
            <a:pPr algn="ctr"/>
            <a:r>
              <a:rPr lang="pt-BR" altLang="pt-PT" sz="2000">
                <a:solidFill>
                  <a:srgbClr val="CCECFF"/>
                </a:solidFill>
                <a:latin typeface="Arial" panose="020B0604020202020204" pitchFamily="34" charset="0"/>
              </a:rPr>
              <a:t>Ser feliz é ser auto-suficiente.. .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ChangeArrowheads="1"/>
          </p:cNvSpPr>
          <p:nvPr/>
        </p:nvSpPr>
        <p:spPr bwMode="auto">
          <a:xfrm>
            <a:off x="1154113" y="871538"/>
            <a:ext cx="68151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altLang="pt-PT" sz="2000">
                <a:solidFill>
                  <a:srgbClr val="FFCC66"/>
                </a:solidFill>
                <a:latin typeface="Arial" panose="020B0604020202020204" pitchFamily="34" charset="0"/>
              </a:rPr>
              <a:t>Seja senhor de sua vontade e escravo da sua consciência.</a:t>
            </a:r>
          </a:p>
        </p:txBody>
      </p:sp>
      <p:pic>
        <p:nvPicPr>
          <p:cNvPr id="101379" name="Picture 3" descr="Untitled-23 cop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484313"/>
            <a:ext cx="6362700" cy="478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/>
          <p:cNvSpPr txBox="1">
            <a:spLocks noChangeArrowheads="1"/>
          </p:cNvSpPr>
          <p:nvPr/>
        </p:nvSpPr>
        <p:spPr bwMode="auto">
          <a:xfrm>
            <a:off x="2555776" y="2348880"/>
            <a:ext cx="4032250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PT" sz="3600" dirty="0">
                <a:solidFill>
                  <a:schemeClr val="accent2">
                    <a:lumMod val="50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Arial" panose="020B0604020202020204" pitchFamily="34" charset="0"/>
              </a:rPr>
              <a:t>Pense </a:t>
            </a:r>
            <a:r>
              <a:rPr lang="pt-BR" altLang="pt-PT" sz="3600" dirty="0" smtClean="0">
                <a:solidFill>
                  <a:schemeClr val="accent2">
                    <a:lumMod val="50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Arial" panose="020B0604020202020204" pitchFamily="34" charset="0"/>
              </a:rPr>
              <a:t>nisso…</a:t>
            </a:r>
            <a:endParaRPr lang="pt-BR" altLang="pt-PT" sz="3600" dirty="0">
              <a:solidFill>
                <a:schemeClr val="accent2">
                  <a:lumMod val="50000"/>
                </a:schemeClr>
              </a:solidFill>
              <a:effectDag name="">
                <a:cont type="tree" name="">
                  <a:effect ref="fillLine"/>
                  <a:outerShdw dist="38100" dir="13500000" algn="br">
                    <a:srgbClr val="55DDFF"/>
                  </a:outerShdw>
                </a:cont>
                <a:cont type="tree" name="">
                  <a:effect ref="fillLine"/>
                  <a:outerShdw dist="38100" dir="2700000" algn="tl">
                    <a:srgbClr val="007A99"/>
                  </a:outerShdw>
                </a:cont>
                <a:effect ref="fillLine"/>
              </a:effectDag>
              <a:latin typeface="Arial" panose="020B0604020202020204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pt-BR" altLang="pt-PT" sz="3600" dirty="0">
                <a:solidFill>
                  <a:schemeClr val="accent2">
                    <a:lumMod val="50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Arial" panose="020B0604020202020204" pitchFamily="34" charset="0"/>
              </a:rPr>
              <a:t>Seja </a:t>
            </a:r>
            <a:r>
              <a:rPr lang="pt-BR" altLang="pt-PT" sz="3600" dirty="0" smtClean="0">
                <a:solidFill>
                  <a:schemeClr val="accent2">
                    <a:lumMod val="50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Arial" panose="020B0604020202020204" pitchFamily="34" charset="0"/>
              </a:rPr>
              <a:t>feliz</a:t>
            </a:r>
            <a:r>
              <a:rPr lang="pt-BR" altLang="pt-PT" sz="3600" dirty="0">
                <a:solidFill>
                  <a:schemeClr val="accent2">
                    <a:lumMod val="50000"/>
                  </a:schemeClr>
                </a:solidFill>
                <a:effectDag name="">
                  <a:cont type="tree" name="">
                    <a:effect ref="fillLine"/>
                    <a:outerShdw dist="38100" dir="13500000" algn="br">
                      <a:srgbClr val="55DDFF"/>
                    </a:outerShdw>
                  </a:cont>
                  <a:cont type="tree" name="">
                    <a:effect ref="fillLine"/>
                    <a:outerShdw dist="38100" dir="2700000" algn="tl">
                      <a:srgbClr val="007A99"/>
                    </a:outerShdw>
                  </a:cont>
                  <a:effect ref="fillLine"/>
                </a:effectDag>
                <a:latin typeface="Arial" panose="020B0604020202020204" pitchFamily="34" charset="0"/>
              </a:rPr>
              <a:t>!</a:t>
            </a:r>
          </a:p>
        </p:txBody>
      </p:sp>
    </p:spTree>
  </p:cSld>
  <p:clrMapOvr>
    <a:masterClrMapping/>
  </p:clrMapOvr>
  <p:transition spd="med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/>
    </p:bldLst>
  </p:timing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617</TotalTime>
  <Words>496</Words>
  <Application>Microsoft Office PowerPoint</Application>
  <PresentationFormat>Apresentação no Ecrã (4:3)</PresentationFormat>
  <Paragraphs>44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Times New Roman</vt:lpstr>
      <vt:lpstr>Tahoma</vt:lpstr>
      <vt:lpstr>Arial</vt:lpstr>
      <vt:lpstr>Verdana</vt:lpstr>
      <vt:lpstr>Diseño predeterminado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Servet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FOTOS DEL PLANETA TIERRA</dc:title>
  <dc:creator>JM</dc:creator>
  <cp:lastModifiedBy>João Vieira</cp:lastModifiedBy>
  <cp:revision>71</cp:revision>
  <dcterms:created xsi:type="dcterms:W3CDTF">2004-02-28T19:07:12Z</dcterms:created>
  <dcterms:modified xsi:type="dcterms:W3CDTF">2018-09-01T18:35:48Z</dcterms:modified>
</cp:coreProperties>
</file>