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4" r:id="rId2"/>
    <p:sldId id="257" r:id="rId3"/>
    <p:sldId id="278" r:id="rId4"/>
    <p:sldId id="279" r:id="rId5"/>
    <p:sldId id="277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58" r:id="rId14"/>
    <p:sldId id="287" r:id="rId15"/>
    <p:sldId id="288" r:id="rId16"/>
    <p:sldId id="275" r:id="rId17"/>
    <p:sldId id="276" r:id="rId18"/>
    <p:sldId id="273" r:id="rId19"/>
    <p:sldId id="289" r:id="rId20"/>
    <p:sldId id="290" r:id="rId21"/>
    <p:sldId id="291" r:id="rId22"/>
    <p:sldId id="294" r:id="rId23"/>
    <p:sldId id="293" r:id="rId24"/>
    <p:sldId id="295" r:id="rId25"/>
    <p:sldId id="297" r:id="rId26"/>
    <p:sldId id="298" r:id="rId27"/>
    <p:sldId id="299" r:id="rId28"/>
    <p:sldId id="302" r:id="rId29"/>
    <p:sldId id="300" r:id="rId30"/>
    <p:sldId id="304" r:id="rId31"/>
    <p:sldId id="301" r:id="rId32"/>
    <p:sldId id="310" r:id="rId33"/>
    <p:sldId id="303" r:id="rId34"/>
    <p:sldId id="308" r:id="rId35"/>
    <p:sldId id="309" r:id="rId36"/>
    <p:sldId id="306" r:id="rId37"/>
    <p:sldId id="313" r:id="rId38"/>
    <p:sldId id="307" r:id="rId39"/>
    <p:sldId id="312" r:id="rId40"/>
    <p:sldId id="315" r:id="rId41"/>
  </p:sldIdLst>
  <p:sldSz cx="7561263" cy="504031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OifbD5qclvjAdHhlAJVZQ==" hashData="h229QmG60oBgTXMLCT6L30L/6w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6" d="100"/>
          <a:sy n="146" d="100"/>
        </p:scale>
        <p:origin x="-156" y="-96"/>
      </p:cViewPr>
      <p:guideLst>
        <p:guide orient="horz" pos="1588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67096" y="1565769"/>
            <a:ext cx="6427074" cy="1080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34191" y="2856178"/>
            <a:ext cx="5292884" cy="128808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D0978-1D4B-47DF-965F-4684AFDF1BA0}" type="datetimeFigureOut">
              <a:rPr lang="es-ES" smtClean="0"/>
              <a:pPr/>
              <a:t>27/06/2016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3CE0-D769-4DF8-A09D-A34CE6895EC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D0978-1D4B-47DF-965F-4684AFDF1BA0}" type="datetimeFigureOut">
              <a:rPr lang="es-ES" smtClean="0"/>
              <a:pPr/>
              <a:t>27/06/2016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3CE0-D769-4DF8-A09D-A34CE6895EC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7290" y="3238871"/>
            <a:ext cx="6427074" cy="1001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7290" y="2136304"/>
            <a:ext cx="6427074" cy="110256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D0978-1D4B-47DF-965F-4684AFDF1BA0}" type="datetimeFigureOut">
              <a:rPr lang="es-ES" smtClean="0"/>
              <a:pPr/>
              <a:t>27/06/2016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3CE0-D769-4DF8-A09D-A34CE6895EC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78063" y="1176074"/>
            <a:ext cx="3339559" cy="332637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43641" y="1176074"/>
            <a:ext cx="3339559" cy="332637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D0978-1D4B-47DF-965F-4684AFDF1BA0}" type="datetimeFigureOut">
              <a:rPr lang="es-ES" smtClean="0"/>
              <a:pPr/>
              <a:t>27/06/2016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3CE0-D769-4DF8-A09D-A34CE6895EC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78063" y="1128238"/>
            <a:ext cx="3340872" cy="47019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78063" y="1598434"/>
            <a:ext cx="3340872" cy="290401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841022" y="1128238"/>
            <a:ext cx="3342183" cy="47019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841022" y="1598434"/>
            <a:ext cx="3342183" cy="290401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D0978-1D4B-47DF-965F-4684AFDF1BA0}" type="datetimeFigureOut">
              <a:rPr lang="es-ES" smtClean="0"/>
              <a:pPr/>
              <a:t>27/06/2016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3CE0-D769-4DF8-A09D-A34CE6895EC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D0978-1D4B-47DF-965F-4684AFDF1BA0}" type="datetimeFigureOut">
              <a:rPr lang="es-ES" smtClean="0"/>
              <a:pPr/>
              <a:t>27/06/2016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3CE0-D769-4DF8-A09D-A34CE6895EC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D0978-1D4B-47DF-965F-4684AFDF1BA0}" type="datetimeFigureOut">
              <a:rPr lang="es-ES" smtClean="0"/>
              <a:pPr/>
              <a:t>27/06/2016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3CE0-D769-4DF8-A09D-A34CE6895EC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78068" y="200682"/>
            <a:ext cx="2487604" cy="854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956246" y="200681"/>
            <a:ext cx="4226957" cy="430176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78068" y="1054737"/>
            <a:ext cx="2487604" cy="34477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D0978-1D4B-47DF-965F-4684AFDF1BA0}" type="datetimeFigureOut">
              <a:rPr lang="es-ES" smtClean="0"/>
              <a:pPr/>
              <a:t>27/06/2016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3CE0-D769-4DF8-A09D-A34CE6895EC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82062" y="3528224"/>
            <a:ext cx="4536758" cy="41652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482062" y="450363"/>
            <a:ext cx="4536758" cy="30241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482062" y="3944746"/>
            <a:ext cx="4536758" cy="5915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D0978-1D4B-47DF-965F-4684AFDF1BA0}" type="datetimeFigureOut">
              <a:rPr lang="es-ES" smtClean="0"/>
              <a:pPr/>
              <a:t>27/06/2016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3CE0-D769-4DF8-A09D-A34CE6895EC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D0978-1D4B-47DF-965F-4684AFDF1BA0}" type="datetimeFigureOut">
              <a:rPr lang="es-ES" smtClean="0"/>
              <a:pPr/>
              <a:t>27/06/2016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3CE0-D769-4DF8-A09D-A34CE6895EC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481917" y="201848"/>
            <a:ext cx="1701284" cy="43006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78062" y="201848"/>
            <a:ext cx="4977832" cy="43006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D0978-1D4B-47DF-965F-4684AFDF1BA0}" type="datetimeFigureOut">
              <a:rPr lang="es-ES" smtClean="0"/>
              <a:pPr/>
              <a:t>27/06/2016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3CE0-D769-4DF8-A09D-A34CE6895EC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78065" y="201848"/>
            <a:ext cx="6805137" cy="840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78065" y="1176074"/>
            <a:ext cx="6805137" cy="33263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78064" y="4671625"/>
            <a:ext cx="1764295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D0978-1D4B-47DF-965F-4684AFDF1BA0}" type="datetimeFigureOut">
              <a:rPr lang="es-ES" smtClean="0"/>
              <a:pPr/>
              <a:t>27/06/2016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583432" y="4671625"/>
            <a:ext cx="2394400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418905" y="4671625"/>
            <a:ext cx="1764295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E3CE0-D769-4DF8-A09D-A34CE6895ECC}" type="slidenum">
              <a:rPr lang="es-ES" smtClean="0"/>
              <a:pPr/>
              <a:t>‹#›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hyperlink" Target="http://www.bigfun.be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043" y="2058491"/>
            <a:ext cx="752917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Africa </a:t>
            </a: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Geographic Photographer of The Year </a:t>
            </a: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2016</a:t>
            </a:r>
          </a:p>
          <a:p>
            <a:pPr algn="ctr"/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Winners </a:t>
            </a: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&amp; </a:t>
            </a: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Finalists…</a:t>
            </a:r>
            <a:endParaRPr lang="en-US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Picture 2" descr="CD (ani)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64607" y="4320356"/>
            <a:ext cx="476821" cy="476821"/>
          </a:xfrm>
          <a:prstGeom prst="rect">
            <a:avLst/>
          </a:prstGeom>
        </p:spPr>
      </p:pic>
    </p:spTree>
  </p:cSld>
  <p:clrMapOvr>
    <a:masterClrMapping/>
  </p:clrMapOvr>
  <p:transition spd="slow" advTm="7000">
    <p:fade/>
    <p:sndAc>
      <p:stSnd loop="1">
        <p:snd r:embed="rId2" name="voic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asai-warrior-teaches-his-son-about-the-stars-robin-stua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561263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034829" y="4680396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s-ES" sz="800" b="1" dirty="0" err="1" smtClean="0">
                <a:solidFill>
                  <a:srgbClr val="FFC000"/>
                </a:solidFill>
              </a:rPr>
              <a:t>Overall</a:t>
            </a:r>
            <a:r>
              <a:rPr lang="es-ES" sz="800" b="1" dirty="0" smtClean="0">
                <a:solidFill>
                  <a:srgbClr val="FFC000"/>
                </a:solidFill>
              </a:rPr>
              <a:t> </a:t>
            </a:r>
            <a:r>
              <a:rPr lang="es-ES" sz="800" b="1" dirty="0" err="1" smtClean="0">
                <a:solidFill>
                  <a:srgbClr val="FFC000"/>
                </a:solidFill>
              </a:rPr>
              <a:t>winner</a:t>
            </a:r>
            <a:r>
              <a:rPr lang="es-ES" sz="800" dirty="0" smtClean="0">
                <a:solidFill>
                  <a:srgbClr val="FFC000"/>
                </a:solidFill>
              </a:rPr>
              <a:t>-</a:t>
            </a:r>
            <a:r>
              <a:rPr lang="en-US" sz="800" dirty="0" smtClean="0">
                <a:solidFill>
                  <a:srgbClr val="FFC000"/>
                </a:solidFill>
              </a:rPr>
              <a:t>A </a:t>
            </a:r>
            <a:r>
              <a:rPr lang="en-US" sz="800" dirty="0" err="1" smtClean="0">
                <a:solidFill>
                  <a:srgbClr val="FFC000"/>
                </a:solidFill>
              </a:rPr>
              <a:t>Maasai</a:t>
            </a:r>
            <a:r>
              <a:rPr lang="en-US" sz="800" dirty="0" smtClean="0">
                <a:solidFill>
                  <a:srgbClr val="FFC000"/>
                </a:solidFill>
              </a:rPr>
              <a:t> warrior teaches his son about the stars ©Robin Stuart</a:t>
            </a:r>
            <a:endParaRPr lang="es-ES" sz="800" b="1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e-hornbill-and-the-hare-in-the-serengeti-william-walld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561263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71884"/>
            <a:ext cx="566896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800" b="1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1. </a:t>
            </a:r>
            <a:r>
              <a:rPr lang="es-ES" sz="800" b="1" dirty="0" err="1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Wildlife</a:t>
            </a:r>
            <a:r>
              <a:rPr lang="es-ES" sz="800" b="1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-</a:t>
            </a:r>
            <a:r>
              <a:rPr lang="en-US" sz="800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A hornbill and a hare in the Serengeti National Park, Tanzania ©William </a:t>
            </a:r>
            <a:r>
              <a:rPr lang="en-US" sz="800" dirty="0" err="1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Walldén</a:t>
            </a:r>
            <a:endParaRPr lang="es-ES" sz="800" b="1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lphur-pools-danakil-depression-trevor-co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3" y="0"/>
            <a:ext cx="7557096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71884"/>
            <a:ext cx="566896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800" b="1" dirty="0" err="1" smtClean="0">
                <a:solidFill>
                  <a:srgbClr val="FFC000"/>
                </a:solidFill>
              </a:rPr>
              <a:t>Travel</a:t>
            </a:r>
            <a:r>
              <a:rPr lang="es-ES" sz="800" b="1" dirty="0" smtClean="0">
                <a:solidFill>
                  <a:srgbClr val="FFC000"/>
                </a:solidFill>
              </a:rPr>
              <a:t>-</a:t>
            </a:r>
            <a:r>
              <a:rPr lang="en-US" sz="800" dirty="0" smtClean="0">
                <a:solidFill>
                  <a:srgbClr val="FFC000"/>
                </a:solidFill>
              </a:rPr>
              <a:t>The surreal landscape of the </a:t>
            </a:r>
            <a:r>
              <a:rPr lang="en-US" sz="800" dirty="0" err="1" smtClean="0">
                <a:solidFill>
                  <a:srgbClr val="FFC000"/>
                </a:solidFill>
              </a:rPr>
              <a:t>sulphur</a:t>
            </a:r>
            <a:r>
              <a:rPr lang="en-US" sz="800" dirty="0" smtClean="0">
                <a:solidFill>
                  <a:srgbClr val="FFC000"/>
                </a:solidFill>
              </a:rPr>
              <a:t> pools at </a:t>
            </a:r>
            <a:r>
              <a:rPr lang="en-US" sz="800" dirty="0" err="1" smtClean="0">
                <a:solidFill>
                  <a:srgbClr val="FFC000"/>
                </a:solidFill>
              </a:rPr>
              <a:t>Dallol</a:t>
            </a:r>
            <a:r>
              <a:rPr lang="en-US" sz="800" dirty="0" smtClean="0">
                <a:solidFill>
                  <a:srgbClr val="FFC000"/>
                </a:solidFill>
              </a:rPr>
              <a:t> in the Danakil Depression, Ethiopia ©Trevor Cole</a:t>
            </a:r>
            <a:endParaRPr lang="es-ES" sz="8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llusions-by-Nature-Namib-Desert-Namibia-op-Gal-Zani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0423" y="0"/>
            <a:ext cx="6720417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12279" y="215900"/>
            <a:ext cx="505668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800" b="1" dirty="0" smtClean="0">
                <a:solidFill>
                  <a:srgbClr val="FFC000"/>
                </a:solidFill>
              </a:rPr>
              <a:t>Audience </a:t>
            </a:r>
            <a:r>
              <a:rPr lang="en-US" sz="800" b="1" dirty="0" err="1" smtClean="0">
                <a:solidFill>
                  <a:srgbClr val="FFC000"/>
                </a:solidFill>
              </a:rPr>
              <a:t>favourite</a:t>
            </a:r>
            <a:r>
              <a:rPr lang="en-US" sz="800" b="1" dirty="0" smtClean="0">
                <a:solidFill>
                  <a:srgbClr val="FFC000"/>
                </a:solidFill>
              </a:rPr>
              <a:t> (winner of most votes)</a:t>
            </a:r>
            <a:r>
              <a:rPr lang="en-US" sz="800" dirty="0" smtClean="0">
                <a:solidFill>
                  <a:srgbClr val="FFC000"/>
                </a:solidFill>
              </a:rPr>
              <a:t> Illusions by nature in the Namib Desert, Namibia ©Gal </a:t>
            </a:r>
            <a:r>
              <a:rPr lang="en-US" sz="800" dirty="0" err="1" smtClean="0">
                <a:solidFill>
                  <a:srgbClr val="FFC000"/>
                </a:solidFill>
              </a:rPr>
              <a:t>Zanir</a:t>
            </a:r>
            <a:endParaRPr lang="en-US" sz="800" b="1" dirty="0" smtClean="0">
              <a:solidFill>
                <a:srgbClr val="FFC000"/>
              </a:solidFill>
            </a:endParaRPr>
          </a:p>
          <a:p>
            <a:r>
              <a:rPr lang="en-US" dirty="0" smtClean="0"/>
              <a:t/>
            </a:r>
            <a:br>
              <a:rPr lang="en-US" dirty="0" smtClean="0"/>
            </a:br>
            <a:endParaRPr lang="es-ES" dirty="0"/>
          </a:p>
        </p:txBody>
      </p:sp>
    </p:spTree>
  </p:cSld>
  <p:clrMapOvr>
    <a:masterClrMapping/>
  </p:clrMapOvr>
  <p:transition spd="slow" advTm="7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54529" y="2088108"/>
            <a:ext cx="36391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/>
            <a:r>
              <a:rPr lang="es-ES" sz="4800" dirty="0" smtClean="0">
                <a:solidFill>
                  <a:srgbClr val="FFC000"/>
                </a:solidFill>
                <a:latin typeface="Impact" pitchFamily="34" charset="0"/>
                <a:cs typeface="MV Boli" pitchFamily="2" charset="0"/>
              </a:rPr>
              <a:t>The </a:t>
            </a:r>
            <a:r>
              <a:rPr lang="es-ES" sz="4800" dirty="0" err="1" smtClean="0">
                <a:solidFill>
                  <a:srgbClr val="FFC000"/>
                </a:solidFill>
                <a:latin typeface="Impact" pitchFamily="34" charset="0"/>
                <a:cs typeface="MV Boli" pitchFamily="2" charset="0"/>
              </a:rPr>
              <a:t>finalists</a:t>
            </a:r>
            <a:r>
              <a:rPr lang="es-ES" sz="4800" dirty="0" smtClean="0">
                <a:solidFill>
                  <a:srgbClr val="FFC000"/>
                </a:solidFill>
                <a:latin typeface="Impact" pitchFamily="34" charset="0"/>
                <a:cs typeface="MV Boli" pitchFamily="2" charset="0"/>
              </a:rPr>
              <a:t>…</a:t>
            </a:r>
            <a:endParaRPr lang="es-ES" sz="4800" dirty="0">
              <a:solidFill>
                <a:srgbClr val="FFC000"/>
              </a:solidFill>
              <a:latin typeface="Impact" pitchFamily="34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ephant-bull-walking-to-the-water-at-amboseli-pieter-r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561263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996655" y="4752404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An elephant bull walks to the water in </a:t>
            </a:r>
            <a:r>
              <a:rPr lang="en-US" sz="800" dirty="0" err="1" smtClean="0">
                <a:solidFill>
                  <a:srgbClr val="FFC000"/>
                </a:solidFill>
              </a:rPr>
              <a:t>Amboseli</a:t>
            </a:r>
            <a:r>
              <a:rPr lang="en-US" sz="800" dirty="0" smtClean="0">
                <a:solidFill>
                  <a:srgbClr val="FFC000"/>
                </a:solidFill>
              </a:rPr>
              <a:t> National Park, Kenya ©Pieter </a:t>
            </a:r>
            <a:r>
              <a:rPr lang="en-US" sz="800" dirty="0" err="1" smtClean="0">
                <a:solidFill>
                  <a:srgbClr val="FFC000"/>
                </a:solidFill>
              </a:rPr>
              <a:t>Ras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ildren-create-makeshift-house-in-motsoaledi-informal-settlement-ilan-ossendryv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3" y="0"/>
            <a:ext cx="7557096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8223" y="143892"/>
            <a:ext cx="5560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Children create a makeshift house in </a:t>
            </a:r>
            <a:r>
              <a:rPr lang="en-US" sz="800" dirty="0" err="1" smtClean="0">
                <a:solidFill>
                  <a:srgbClr val="FFC000"/>
                </a:solidFill>
              </a:rPr>
              <a:t>Motsoaledi</a:t>
            </a:r>
            <a:r>
              <a:rPr lang="en-US" sz="800" dirty="0" smtClean="0">
                <a:solidFill>
                  <a:srgbClr val="FFC000"/>
                </a:solidFill>
              </a:rPr>
              <a:t> informal settlement, South Africa ©</a:t>
            </a:r>
            <a:r>
              <a:rPr lang="en-US" sz="800" dirty="0" err="1" smtClean="0">
                <a:solidFill>
                  <a:srgbClr val="FFC000"/>
                </a:solidFill>
              </a:rPr>
              <a:t>Ilan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Ossendryver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cques-andre-dupont-a-young-baboon-posing-in-tarangire-national-park-tanzan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3" y="0"/>
            <a:ext cx="7557096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8223" y="143892"/>
            <a:ext cx="5560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A young baboon strikes a pose in </a:t>
            </a:r>
            <a:r>
              <a:rPr lang="en-US" sz="800" dirty="0" err="1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Tarangire</a:t>
            </a:r>
            <a:r>
              <a:rPr lang="en-US" sz="800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 National Park, Tanzania ©Jacques-Andre </a:t>
            </a:r>
            <a:r>
              <a:rPr lang="en-US" sz="800" dirty="0" err="1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Dupont</a:t>
            </a:r>
            <a:endParaRPr lang="es-ES" sz="800" dirty="0">
              <a:solidFill>
                <a:schemeClr val="bg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ney-badger-at-cubitje-quap-waterhole-in-kgalagadi-transfrontier-park-willem-krug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723"/>
            <a:ext cx="7561263" cy="502959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80231" y="143892"/>
            <a:ext cx="548873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800" dirty="0" smtClean="0">
                <a:solidFill>
                  <a:srgbClr val="FFC000"/>
                </a:solidFill>
              </a:rPr>
              <a:t>A </a:t>
            </a:r>
            <a:r>
              <a:rPr lang="es-ES" sz="800" dirty="0" err="1" smtClean="0">
                <a:solidFill>
                  <a:srgbClr val="FFC000"/>
                </a:solidFill>
              </a:rPr>
              <a:t>honey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badger</a:t>
            </a:r>
            <a:r>
              <a:rPr lang="es-ES" sz="800" dirty="0" smtClean="0">
                <a:solidFill>
                  <a:srgbClr val="FFC000"/>
                </a:solidFill>
              </a:rPr>
              <a:t> at </a:t>
            </a:r>
            <a:r>
              <a:rPr lang="es-ES" sz="800" dirty="0" err="1" smtClean="0">
                <a:solidFill>
                  <a:srgbClr val="FFC000"/>
                </a:solidFill>
              </a:rPr>
              <a:t>Cubitje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Quap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waterhole</a:t>
            </a:r>
            <a:r>
              <a:rPr lang="es-ES" sz="800" dirty="0" smtClean="0">
                <a:solidFill>
                  <a:srgbClr val="FFC000"/>
                </a:solidFill>
              </a:rPr>
              <a:t> in </a:t>
            </a:r>
            <a:r>
              <a:rPr lang="es-ES" sz="800" dirty="0" err="1" smtClean="0">
                <a:solidFill>
                  <a:srgbClr val="FFC000"/>
                </a:solidFill>
              </a:rPr>
              <a:t>the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Kgalagadi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Transfrontier</a:t>
            </a:r>
            <a:r>
              <a:rPr lang="es-ES" sz="800" dirty="0" smtClean="0">
                <a:solidFill>
                  <a:srgbClr val="FFC000"/>
                </a:solidFill>
              </a:rPr>
              <a:t> Park ©</a:t>
            </a:r>
            <a:r>
              <a:rPr lang="es-ES" sz="800" dirty="0" err="1" smtClean="0">
                <a:solidFill>
                  <a:srgbClr val="FFC000"/>
                </a:solidFill>
              </a:rPr>
              <a:t>Willem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Kruger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yena-in-rain-nick-rabjoh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3" y="0"/>
            <a:ext cx="7557096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330973" y="143892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 hyena gets caught in the rain ©Nick </a:t>
            </a:r>
            <a:r>
              <a:rPr lang="en-US" sz="800" dirty="0" err="1" smtClean="0">
                <a:solidFill>
                  <a:srgbClr val="FFC000"/>
                </a:solidFill>
              </a:rPr>
              <a:t>Rabjohn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ck-eagle-taking-a-branch-to-the-nest-in-walter-sisulu-national-botanical-garden-ernest-por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3" y="0"/>
            <a:ext cx="7557096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80231" y="71884"/>
            <a:ext cx="548873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 black eagle takes a branch to its nest in Walter </a:t>
            </a:r>
            <a:r>
              <a:rPr lang="en-US" sz="800" dirty="0" err="1" smtClean="0">
                <a:solidFill>
                  <a:srgbClr val="FFC000"/>
                </a:solidFill>
              </a:rPr>
              <a:t>Sisulu</a:t>
            </a:r>
            <a:r>
              <a:rPr lang="en-US" sz="800" dirty="0" smtClean="0">
                <a:solidFill>
                  <a:srgbClr val="FFC000"/>
                </a:solidFill>
              </a:rPr>
              <a:t> National Botanical Gardens, South Africa ©Ernest Porter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male-lion-in-the-twilight-of-his-reign-over-a-territory-in-kruger-craig-haym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3" y="0"/>
            <a:ext cx="7557096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8223" y="4680976"/>
            <a:ext cx="471435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95000"/>
                  </a:schemeClr>
                </a:solidFill>
              </a:rPr>
              <a:t>A male lion in the twilight of his reign in Kruger National Park, South Africa ©Craig Hayman</a:t>
            </a:r>
            <a:endParaRPr lang="es-ES" sz="8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rple-dancer-protea-banks-south-africa-pier-ma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7561262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628503" y="4680976"/>
            <a:ext cx="549031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An underwater dancer in </a:t>
            </a:r>
            <a:r>
              <a:rPr lang="en-US" sz="800" dirty="0" err="1" smtClean="0">
                <a:solidFill>
                  <a:srgbClr val="FFC000"/>
                </a:solidFill>
              </a:rPr>
              <a:t>Protea</a:t>
            </a:r>
            <a:r>
              <a:rPr lang="en-US" sz="800" dirty="0" smtClean="0">
                <a:solidFill>
                  <a:srgbClr val="FFC000"/>
                </a:solidFill>
              </a:rPr>
              <a:t> Banks, a top dive site off the coast of KwaZulu-Natal, South Africa ©Pier Mane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ainy-day-in-serengeti-tanzania-panos-laskarak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44140"/>
            <a:ext cx="7561264" cy="5328592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8223" y="-124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 rainy day for a lion in the Serengeti National Park, Tanzania ©</a:t>
            </a:r>
            <a:r>
              <a:rPr lang="en-US" sz="800" dirty="0" err="1" smtClean="0">
                <a:solidFill>
                  <a:srgbClr val="FFC000"/>
                </a:solidFill>
              </a:rPr>
              <a:t>Panos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Laskarakis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eener-pastures-mark-winck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61"/>
            <a:ext cx="7561263" cy="502959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24247" y="143892"/>
            <a:ext cx="15121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Greener pastures for a white rhino in a private game reserve in South Africa ©Mark </a:t>
            </a:r>
            <a:r>
              <a:rPr lang="en-US" sz="800" dirty="0" err="1" smtClean="0">
                <a:solidFill>
                  <a:srgbClr val="FFC000"/>
                </a:solidFill>
              </a:rPr>
              <a:t>Winckler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ie-galitz-lioness-prepares-to-hunt-in-serengeti-tanzan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3" y="0"/>
            <a:ext cx="7557096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46397" y="4752984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 lioness prepares to hunt in the Serengeti National Park, Tanzania ©</a:t>
            </a:r>
            <a:r>
              <a:rPr lang="en-US" sz="800" dirty="0" err="1" smtClean="0">
                <a:solidFill>
                  <a:srgbClr val="FFC000"/>
                </a:solidFill>
              </a:rPr>
              <a:t>Roie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Galitz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n-mcrae-spitzkoppe-namib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94" y="0"/>
            <a:ext cx="7548675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80231" y="4680976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Shining a light on the Milky Way in </a:t>
            </a:r>
            <a:r>
              <a:rPr lang="en-US" sz="800" dirty="0" err="1" smtClean="0">
                <a:solidFill>
                  <a:srgbClr val="FFC000"/>
                </a:solidFill>
              </a:rPr>
              <a:t>Spitzkoppe</a:t>
            </a:r>
            <a:r>
              <a:rPr lang="en-US" sz="800" dirty="0" smtClean="0">
                <a:solidFill>
                  <a:srgbClr val="FFC000"/>
                </a:solidFill>
              </a:rPr>
              <a:t>, Namibia ©Ben McRae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64803" y="3621762"/>
            <a:ext cx="2367956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6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Boli" pitchFamily="2" charset="0"/>
                <a:cs typeface="MV Boli" pitchFamily="2" charset="0"/>
              </a:rPr>
              <a:t>Competition</a:t>
            </a:r>
            <a:r>
              <a:rPr lang="es-ES" sz="16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Boli" pitchFamily="2" charset="0"/>
                <a:cs typeface="MV Boli" pitchFamily="2" charset="0"/>
              </a:rPr>
              <a:t> Round-up</a:t>
            </a:r>
            <a:endParaRPr lang="es-ES" sz="1600" b="1" cap="none" spc="0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jackal-catching-doves-in-etosha-national-park-namibia-johan-j-botha-e14640715823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" y="123"/>
            <a:ext cx="7556691" cy="5040313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80231" y="72464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 jackal tries to catch doves in </a:t>
            </a:r>
            <a:r>
              <a:rPr lang="en-US" sz="800" dirty="0" err="1" smtClean="0">
                <a:solidFill>
                  <a:srgbClr val="FFC000"/>
                </a:solidFill>
              </a:rPr>
              <a:t>Etosha</a:t>
            </a:r>
            <a:r>
              <a:rPr lang="en-US" sz="800" dirty="0" smtClean="0">
                <a:solidFill>
                  <a:srgbClr val="FFC000"/>
                </a:solidFill>
              </a:rPr>
              <a:t> ©Johan J. Botha 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hooters-in-the-kalahari-ferdinand-ve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44140"/>
            <a:ext cx="7561263" cy="5184453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80231" y="4680976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 double take on shooting in the Kalahari Desert ©Ferdinand Veer 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pectacular-flight-above-sossusvlei-namib-naukluft-national-park-panos-laskarakis-e14640752758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506" y="0"/>
            <a:ext cx="6848251" cy="5040313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96255" y="71884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An aerial view of the rolling dunes of </a:t>
            </a:r>
            <a:r>
              <a:rPr lang="en-US" sz="800" dirty="0" err="1" smtClean="0">
                <a:solidFill>
                  <a:srgbClr val="FFC000"/>
                </a:solidFill>
              </a:rPr>
              <a:t>Sossusvlei</a:t>
            </a:r>
            <a:r>
              <a:rPr lang="en-US" sz="800" dirty="0" smtClean="0">
                <a:solidFill>
                  <a:srgbClr val="FFC000"/>
                </a:solidFill>
              </a:rPr>
              <a:t> in Namibia ©</a:t>
            </a:r>
            <a:r>
              <a:rPr lang="en-US" sz="800" dirty="0" err="1" smtClean="0">
                <a:solidFill>
                  <a:srgbClr val="FFC000"/>
                </a:solidFill>
              </a:rPr>
              <a:t>Panos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Laskarakis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by-elephant-in-savuti-botswana-jack-hochfel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" y="0"/>
            <a:ext cx="7556691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8223" y="4680976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 baby </a:t>
            </a:r>
            <a:r>
              <a:rPr lang="en-US" sz="800" dirty="0" err="1" smtClean="0">
                <a:solidFill>
                  <a:srgbClr val="FFC000"/>
                </a:solidFill>
              </a:rPr>
              <a:t>ellie</a:t>
            </a:r>
            <a:r>
              <a:rPr lang="en-US" sz="800" dirty="0" smtClean="0">
                <a:solidFill>
                  <a:srgbClr val="FFC000"/>
                </a:solidFill>
              </a:rPr>
              <a:t> waves at the camera in </a:t>
            </a:r>
            <a:r>
              <a:rPr lang="en-US" sz="800" dirty="0" err="1" smtClean="0">
                <a:solidFill>
                  <a:srgbClr val="FFC000"/>
                </a:solidFill>
              </a:rPr>
              <a:t>Savuti</a:t>
            </a:r>
            <a:r>
              <a:rPr lang="en-US" sz="800" dirty="0" smtClean="0">
                <a:solidFill>
                  <a:srgbClr val="FFC000"/>
                </a:solidFill>
              </a:rPr>
              <a:t>, Botswana ©Jack </a:t>
            </a:r>
            <a:r>
              <a:rPr lang="en-US" sz="800" dirty="0" err="1" smtClean="0">
                <a:solidFill>
                  <a:srgbClr val="FFC000"/>
                </a:solidFill>
              </a:rPr>
              <a:t>Hochfeld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le-mountain-cape-town-south-africa-dercio-jose-pinto-chim-j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6655"/>
            <a:ext cx="7561263" cy="456700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4824992"/>
            <a:ext cx="566896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It’s hard for other cities to compete with the view of Cape Town, South Africa ©</a:t>
            </a:r>
            <a:r>
              <a:rPr lang="en-US" sz="800" dirty="0" err="1" smtClean="0">
                <a:solidFill>
                  <a:srgbClr val="FFC000"/>
                </a:solidFill>
              </a:rPr>
              <a:t>Dercio</a:t>
            </a:r>
            <a:r>
              <a:rPr lang="en-US" sz="800" dirty="0" smtClean="0">
                <a:solidFill>
                  <a:srgbClr val="FFC000"/>
                </a:solidFill>
              </a:rPr>
              <a:t> Jose Pinto </a:t>
            </a:r>
            <a:r>
              <a:rPr lang="en-US" sz="800" dirty="0" err="1" smtClean="0">
                <a:solidFill>
                  <a:srgbClr val="FFC000"/>
                </a:solidFill>
              </a:rPr>
              <a:t>Chim</a:t>
            </a:r>
            <a:r>
              <a:rPr lang="en-US" sz="800" dirty="0" smtClean="0">
                <a:solidFill>
                  <a:srgbClr val="FFC000"/>
                </a:solidFill>
              </a:rPr>
              <a:t> Jin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eopards-eye-at-the-sabi-sand-south-africa-sean-cresswe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" y="0"/>
            <a:ext cx="7556691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6797" y="4680976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US" sz="800" i="1" dirty="0" smtClean="0">
                <a:solidFill>
                  <a:srgbClr val="FFC000"/>
                </a:solidFill>
              </a:rPr>
              <a:t>It’s the eye of the… leopard in </a:t>
            </a:r>
            <a:r>
              <a:rPr lang="en-US" sz="800" i="1" dirty="0" err="1" smtClean="0">
                <a:solidFill>
                  <a:srgbClr val="FFC000"/>
                </a:solidFill>
              </a:rPr>
              <a:t>Sabi</a:t>
            </a:r>
            <a:r>
              <a:rPr lang="en-US" sz="800" i="1" dirty="0" smtClean="0">
                <a:solidFill>
                  <a:srgbClr val="FFC000"/>
                </a:solidFill>
              </a:rPr>
              <a:t> Sand Game Reserve, South Africa ©Sean </a:t>
            </a:r>
            <a:r>
              <a:rPr lang="en-US" sz="800" i="1" dirty="0" err="1" smtClean="0">
                <a:solidFill>
                  <a:srgbClr val="FFC000"/>
                </a:solidFill>
              </a:rPr>
              <a:t>Cresswell</a:t>
            </a:r>
            <a:endParaRPr lang="en-US" sz="800" i="1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ild-with-goat-in-otjimazeva-village-epupa-ben-mcra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56"/>
            <a:ext cx="7561263" cy="5035801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8223" y="4752984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 child and a baby goat in the </a:t>
            </a:r>
            <a:r>
              <a:rPr lang="en-US" sz="800" dirty="0" err="1" smtClean="0">
                <a:solidFill>
                  <a:srgbClr val="FFC000"/>
                </a:solidFill>
              </a:rPr>
              <a:t>Epupa</a:t>
            </a:r>
            <a:r>
              <a:rPr lang="en-US" sz="800" dirty="0" smtClean="0">
                <a:solidFill>
                  <a:srgbClr val="FFC000"/>
                </a:solidFill>
              </a:rPr>
              <a:t> region of Namibia ©Ben </a:t>
            </a:r>
            <a:r>
              <a:rPr lang="en-US" sz="800" dirty="0" err="1" smtClean="0">
                <a:solidFill>
                  <a:srgbClr val="FFC000"/>
                </a:solidFill>
              </a:rPr>
              <a:t>Mcrae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ckal-buzzard-giants-castle-south-africa-clint-ralp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" y="0"/>
            <a:ext cx="7556691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80231" y="71884"/>
            <a:ext cx="548873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 jackal-buzzard takes a walk to clear his mind in Giants Castle, South Africa ©Clint Ralph 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ince-albert-south-africa-john-voslo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561263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890813" y="4752984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Magnificent rays of light shine down on Prince Albert, South Africa ©John </a:t>
            </a:r>
            <a:r>
              <a:rPr lang="en-US" sz="800" dirty="0" err="1" smtClean="0">
                <a:solidFill>
                  <a:srgbClr val="FFC000"/>
                </a:solidFill>
              </a:rPr>
              <a:t>Vosloo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rilla-baby-with-mother-in-the-volcanoes-national-park-in-rwanda-matthias-al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7" y="0"/>
            <a:ext cx="7558108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356695" y="4752404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Baby gorilla loving in Volcanoes National Park, Rwanda ©Matthias Alter</a:t>
            </a:r>
            <a:endParaRPr lang="es-ES" sz="800" dirty="0">
              <a:solidFill>
                <a:schemeClr val="bg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-lioness-in-maasai-mara-kenya-takes-charge-of-her-feisty-cub-robyn-e-prest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" y="0"/>
            <a:ext cx="7556691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6215" y="4752984"/>
            <a:ext cx="5560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Look at the face of this little cub in the </a:t>
            </a:r>
            <a:r>
              <a:rPr lang="en-US" sz="800" dirty="0" err="1" smtClean="0">
                <a:solidFill>
                  <a:srgbClr val="FFC000"/>
                </a:solidFill>
              </a:rPr>
              <a:t>Maasai</a:t>
            </a:r>
            <a:r>
              <a:rPr lang="en-US" sz="800" dirty="0" smtClean="0">
                <a:solidFill>
                  <a:srgbClr val="FFC000"/>
                </a:solidFill>
              </a:rPr>
              <a:t> Mara National Reserve, Kenya ©Robyn E Preston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and-off-with-africas-largest-zambezi-national-park-simon-webb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71427"/>
            <a:ext cx="7561263" cy="369745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6215" y="4608388"/>
            <a:ext cx="377825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900" dirty="0" smtClean="0">
                <a:solidFill>
                  <a:srgbClr val="FFC000"/>
                </a:solidFill>
              </a:rPr>
              <a:t>An elephant stand-off in Zambezi National Park ©Simon Webber</a:t>
            </a:r>
            <a:endParaRPr lang="es-ES" sz="9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n-sets-in-tigray-behind-an-ethiopian-orthodox-priest-greg-metro_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6900"/>
            <a:ext cx="7561263" cy="45065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6215" y="4824992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The sun sets behind an orthodox priest in </a:t>
            </a:r>
            <a:r>
              <a:rPr lang="en-US" sz="800" dirty="0" err="1" smtClean="0">
                <a:solidFill>
                  <a:srgbClr val="FFC000"/>
                </a:solidFill>
              </a:rPr>
              <a:t>Tigray</a:t>
            </a:r>
            <a:r>
              <a:rPr lang="en-US" sz="800" dirty="0" smtClean="0">
                <a:solidFill>
                  <a:srgbClr val="FFC000"/>
                </a:solidFill>
              </a:rPr>
              <a:t>, Ethiopia ©Greg Metro 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ina-bunt-village-kids-become-great-friend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" y="0"/>
            <a:ext cx="7560470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6215" y="4824992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US" sz="800" i="1" dirty="0" smtClean="0">
                <a:solidFill>
                  <a:srgbClr val="FFC000"/>
                </a:solidFill>
                <a:latin typeface="+mj-lt"/>
              </a:rPr>
              <a:t>Children make friends in a former Lord’s Resistance Army village ©</a:t>
            </a:r>
            <a:r>
              <a:rPr lang="en-US" sz="800" i="1" dirty="0" err="1" smtClean="0">
                <a:solidFill>
                  <a:srgbClr val="FFC000"/>
                </a:solidFill>
                <a:latin typeface="+mj-lt"/>
              </a:rPr>
              <a:t>Brina</a:t>
            </a:r>
            <a:r>
              <a:rPr lang="en-US" sz="800" i="1" dirty="0" smtClean="0">
                <a:solidFill>
                  <a:srgbClr val="FFC000"/>
                </a:solidFill>
                <a:latin typeface="+mj-lt"/>
              </a:rPr>
              <a:t> Bunt</a:t>
            </a:r>
          </a:p>
        </p:txBody>
      </p:sp>
    </p:spTree>
  </p:cSld>
  <p:clrMapOvr>
    <a:masterClrMapping/>
  </p:clrMapOvr>
  <p:transition spd="slow" advTm="7000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der-the-jetty-namibia-anna-mart-krug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1661"/>
            <a:ext cx="7561263" cy="4256991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6215" y="4752984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The iconic jetty in </a:t>
            </a:r>
            <a:r>
              <a:rPr lang="en-US" sz="800" dirty="0" err="1" smtClean="0">
                <a:solidFill>
                  <a:srgbClr val="FFC000"/>
                </a:solidFill>
              </a:rPr>
              <a:t>Swakopmund</a:t>
            </a:r>
            <a:r>
              <a:rPr lang="en-US" sz="800" dirty="0" smtClean="0">
                <a:solidFill>
                  <a:srgbClr val="FFC000"/>
                </a:solidFill>
              </a:rPr>
              <a:t>, Namibia ©Anna Mart-Kruger 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ild-dog-in-selous-game-reserve-jeff-trolli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" y="0"/>
            <a:ext cx="7556691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80231" y="4680976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A wild dog shows off its best side in </a:t>
            </a:r>
            <a:r>
              <a:rPr lang="en-US" sz="800" dirty="0" err="1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Selous</a:t>
            </a:r>
            <a:r>
              <a:rPr lang="en-US" sz="800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 Game Reserve ©Jeff </a:t>
            </a:r>
            <a:r>
              <a:rPr lang="en-US" sz="800" dirty="0" err="1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Trollip</a:t>
            </a:r>
            <a:endParaRPr lang="es-ES" sz="800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olo-torchio-maasai-mara-reserve-kenya-e14640744879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7793" y="0"/>
            <a:ext cx="5993238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8223" y="2100302"/>
            <a:ext cx="11521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Chaos ensues in the </a:t>
            </a:r>
            <a:r>
              <a:rPr lang="en-US" sz="800" dirty="0" err="1" smtClean="0">
                <a:solidFill>
                  <a:srgbClr val="FFC000"/>
                </a:solidFill>
              </a:rPr>
              <a:t>Maasai</a:t>
            </a:r>
            <a:r>
              <a:rPr lang="en-US" sz="800" dirty="0" smtClean="0">
                <a:solidFill>
                  <a:srgbClr val="FFC000"/>
                </a:solidFill>
              </a:rPr>
              <a:t> Mara National Reserve, Kenya ©Paolo </a:t>
            </a:r>
            <a:r>
              <a:rPr lang="en-US" sz="800" dirty="0" err="1" smtClean="0">
                <a:solidFill>
                  <a:srgbClr val="FFC000"/>
                </a:solidFill>
              </a:rPr>
              <a:t>Torchio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inus-beyers-red-billed-oxpecker-with-moustach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517" y="0"/>
            <a:ext cx="6388229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84287" y="143892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 red-billed </a:t>
            </a:r>
            <a:r>
              <a:rPr lang="en-US" sz="800" dirty="0" err="1" smtClean="0">
                <a:solidFill>
                  <a:srgbClr val="FFC000"/>
                </a:solidFill>
              </a:rPr>
              <a:t>oxpecker</a:t>
            </a:r>
            <a:r>
              <a:rPr lang="en-US" sz="800" dirty="0" smtClean="0">
                <a:solidFill>
                  <a:srgbClr val="FFC000"/>
                </a:solidFill>
              </a:rPr>
              <a:t> gets ready for </a:t>
            </a:r>
            <a:r>
              <a:rPr lang="en-US" sz="800" dirty="0" err="1" smtClean="0">
                <a:solidFill>
                  <a:srgbClr val="FFC000"/>
                </a:solidFill>
              </a:rPr>
              <a:t>Movember</a:t>
            </a:r>
            <a:r>
              <a:rPr lang="en-US" sz="800" dirty="0" smtClean="0">
                <a:solidFill>
                  <a:srgbClr val="FFC000"/>
                </a:solidFill>
              </a:rPr>
              <a:t> ©</a:t>
            </a:r>
            <a:r>
              <a:rPr lang="en-US" sz="800" dirty="0" err="1" smtClean="0">
                <a:solidFill>
                  <a:srgbClr val="FFC000"/>
                </a:solidFill>
              </a:rPr>
              <a:t>Tinus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Beyers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ouble-in-hluhluwe-imfolozi-park-south-africa-jonathan-webs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" y="0"/>
            <a:ext cx="7556691" cy="50403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52239" y="71884"/>
            <a:ext cx="14401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“He’s behind you!” Screamed the pantomime audience in </a:t>
            </a:r>
            <a:r>
              <a:rPr lang="en-US" sz="800" dirty="0" err="1" smtClean="0">
                <a:solidFill>
                  <a:srgbClr val="FFC000"/>
                </a:solidFill>
              </a:rPr>
              <a:t>Hluhluwe-Imfolozi</a:t>
            </a:r>
            <a:r>
              <a:rPr lang="en-US" sz="800" dirty="0" smtClean="0">
                <a:solidFill>
                  <a:srgbClr val="FFC000"/>
                </a:solidFill>
              </a:rPr>
              <a:t> Park, South Africa ©Jonathan Webster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-elephant-takes-the-first-steps-torwards-a-new-day-in-maasai-mara-kenya-bjorn-perss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56"/>
            <a:ext cx="7561263" cy="5035801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962821" y="143892"/>
            <a:ext cx="37782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The golden light of the </a:t>
            </a:r>
            <a:r>
              <a:rPr lang="en-US" sz="800" dirty="0" err="1" smtClean="0">
                <a:solidFill>
                  <a:srgbClr val="FFC000"/>
                </a:solidFill>
              </a:rPr>
              <a:t>Maasai</a:t>
            </a:r>
            <a:r>
              <a:rPr lang="en-US" sz="800" dirty="0" smtClean="0">
                <a:solidFill>
                  <a:srgbClr val="FFC000"/>
                </a:solidFill>
              </a:rPr>
              <a:t> Mara National Reserve, Kenya ©Bjorn </a:t>
            </a:r>
            <a:r>
              <a:rPr lang="en-US" sz="800" dirty="0" err="1" smtClean="0">
                <a:solidFill>
                  <a:srgbClr val="FFC000"/>
                </a:solidFill>
              </a:rPr>
              <a:t>Persson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48538" y="2121207"/>
            <a:ext cx="306417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END SHOW</a:t>
            </a:r>
            <a:endParaRPr lang="en-US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2393203" y="4032324"/>
            <a:ext cx="277486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Seen on </a:t>
            </a:r>
            <a:r>
              <a:rPr lang="en-US" sz="2400" b="1" cap="none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Bigfun.be</a:t>
            </a:r>
            <a:endParaRPr lang="en-US" sz="2400" b="1" cap="none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r>
              <a:rPr lang="en-U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Author: Magdalena</a:t>
            </a:r>
            <a:endParaRPr lang="en-US" sz="2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5" name="Picture 4" descr="Pijl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61556" y="3600276"/>
            <a:ext cx="438150" cy="495300"/>
          </a:xfrm>
          <a:prstGeom prst="rect">
            <a:avLst/>
          </a:prstGeom>
        </p:spPr>
      </p:pic>
    </p:spTree>
  </p:cSld>
  <p:clrMapOvr>
    <a:masterClrMapping/>
  </p:clrMapOvr>
  <p:transition spd="slow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Africa Geographic Photographer of the Year2016 Winners and Finalist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Africa Geographic Photographer of the Year2016 Winners and Finalists</Template>
  <TotalTime>10</TotalTime>
  <Words>578</Words>
  <Application>Microsoft Office PowerPoint</Application>
  <PresentationFormat>Custom</PresentationFormat>
  <Paragraphs>44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Africa Geographic Photographer of the Year2016 Winners and Finalists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magda</dc:creator>
  <cp:lastModifiedBy>Bob</cp:lastModifiedBy>
  <cp:revision>2</cp:revision>
  <dcterms:created xsi:type="dcterms:W3CDTF">2016-06-22T09:12:14Z</dcterms:created>
  <dcterms:modified xsi:type="dcterms:W3CDTF">2016-06-27T08:45:39Z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