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8" r:id="rId8"/>
    <p:sldId id="267" r:id="rId9"/>
    <p:sldId id="269" r:id="rId10"/>
    <p:sldId id="270" r:id="rId11"/>
    <p:sldId id="265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209A0-1547-45A4-B277-D1B9F791F9E6}" type="datetimeFigureOut">
              <a:rPr lang="pt-BR" smtClean="0"/>
              <a:t>16/09/2018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FEC19-0639-407B-8FBD-EE658AC93F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4762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500" advClick="0" advTm="23000">
        <p15:prstTrans prst="crush"/>
      </p:transition>
    </mc:Choice>
    <mc:Fallback xmlns="">
      <p:transition spd="slow" advClick="0" advTm="2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209A0-1547-45A4-B277-D1B9F791F9E6}" type="datetimeFigureOut">
              <a:rPr lang="pt-BR" smtClean="0"/>
              <a:t>16/09/2018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FEC19-0639-407B-8FBD-EE658AC93F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6087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500" advClick="0" advTm="23000">
        <p15:prstTrans prst="crush"/>
      </p:transition>
    </mc:Choice>
    <mc:Fallback xmlns="">
      <p:transition spd="slow" advClick="0" advTm="2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209A0-1547-45A4-B277-D1B9F791F9E6}" type="datetimeFigureOut">
              <a:rPr lang="pt-BR" smtClean="0"/>
              <a:t>16/09/2018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FEC19-0639-407B-8FBD-EE658AC93F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9522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500" advClick="0" advTm="23000">
        <p15:prstTrans prst="crush"/>
      </p:transition>
    </mc:Choice>
    <mc:Fallback xmlns="">
      <p:transition spd="slow" advClick="0" advTm="2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209A0-1547-45A4-B277-D1B9F791F9E6}" type="datetimeFigureOut">
              <a:rPr lang="pt-BR" smtClean="0"/>
              <a:t>16/09/2018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FEC19-0639-407B-8FBD-EE658AC93F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66561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500" advClick="0" advTm="23000">
        <p15:prstTrans prst="crush"/>
      </p:transition>
    </mc:Choice>
    <mc:Fallback xmlns="">
      <p:transition spd="slow" advClick="0" advTm="2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209A0-1547-45A4-B277-D1B9F791F9E6}" type="datetimeFigureOut">
              <a:rPr lang="pt-BR" smtClean="0"/>
              <a:t>16/09/2018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FEC19-0639-407B-8FBD-EE658AC93F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45466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500" advClick="0" advTm="23000">
        <p15:prstTrans prst="crush"/>
      </p:transition>
    </mc:Choice>
    <mc:Fallback xmlns="">
      <p:transition spd="slow" advClick="0" advTm="2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209A0-1547-45A4-B277-D1B9F791F9E6}" type="datetimeFigureOut">
              <a:rPr lang="pt-BR" smtClean="0"/>
              <a:t>16/09/2018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FEC19-0639-407B-8FBD-EE658AC93F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7862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500" advClick="0" advTm="23000">
        <p15:prstTrans prst="crush"/>
      </p:transition>
    </mc:Choice>
    <mc:Fallback xmlns="">
      <p:transition spd="slow" advClick="0" advTm="2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209A0-1547-45A4-B277-D1B9F791F9E6}" type="datetimeFigureOut">
              <a:rPr lang="pt-BR" smtClean="0"/>
              <a:t>16/09/2018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FEC19-0639-407B-8FBD-EE658AC93F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0898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500" advClick="0" advTm="23000">
        <p15:prstTrans prst="crush"/>
      </p:transition>
    </mc:Choice>
    <mc:Fallback xmlns="">
      <p:transition spd="slow" advClick="0" advTm="2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209A0-1547-45A4-B277-D1B9F791F9E6}" type="datetimeFigureOut">
              <a:rPr lang="pt-BR" smtClean="0"/>
              <a:t>16/09/2018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FEC19-0639-407B-8FBD-EE658AC93F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198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500" advClick="0" advTm="23000">
        <p15:prstTrans prst="crush"/>
      </p:transition>
    </mc:Choice>
    <mc:Fallback xmlns="">
      <p:transition spd="slow" advClick="0" advTm="2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209A0-1547-45A4-B277-D1B9F791F9E6}" type="datetimeFigureOut">
              <a:rPr lang="pt-BR" smtClean="0"/>
              <a:t>16/09/2018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FEC19-0639-407B-8FBD-EE658AC93F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445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500" advClick="0" advTm="23000">
        <p15:prstTrans prst="crush"/>
      </p:transition>
    </mc:Choice>
    <mc:Fallback xmlns="">
      <p:transition spd="slow" advClick="0" advTm="2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209A0-1547-45A4-B277-D1B9F791F9E6}" type="datetimeFigureOut">
              <a:rPr lang="pt-BR" smtClean="0"/>
              <a:t>16/09/2018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FEC19-0639-407B-8FBD-EE658AC93F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5663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500" advClick="0" advTm="23000">
        <p15:prstTrans prst="crush"/>
      </p:transition>
    </mc:Choice>
    <mc:Fallback xmlns="">
      <p:transition spd="slow" advClick="0" advTm="2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209A0-1547-45A4-B277-D1B9F791F9E6}" type="datetimeFigureOut">
              <a:rPr lang="pt-BR" smtClean="0"/>
              <a:t>16/09/2018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FEC19-0639-407B-8FBD-EE658AC93F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8241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500" advClick="0" advTm="23000">
        <p15:prstTrans prst="crush"/>
      </p:transition>
    </mc:Choice>
    <mc:Fallback xmlns="">
      <p:transition spd="slow" advClick="0" advTm="2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4209A0-1547-45A4-B277-D1B9F791F9E6}" type="datetimeFigureOut">
              <a:rPr lang="pt-BR" smtClean="0"/>
              <a:t>16/09/2018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FEC19-0639-407B-8FBD-EE658AC93F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0902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500" advClick="0" advTm="23000">
        <p15:prstTrans prst="crush"/>
      </p:transition>
    </mc:Choice>
    <mc:Fallback xmlns="">
      <p:transition spd="slow" advClick="0" advTm="2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803563" y="0"/>
            <a:ext cx="7772399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CC0099"/>
                </a:solidFill>
              </a:rPr>
              <a:t>Generosidade e Paz </a:t>
            </a:r>
            <a:r>
              <a:rPr lang="pt-BR" sz="4000" b="1" dirty="0" smtClean="0">
                <a:solidFill>
                  <a:srgbClr val="CC0099"/>
                </a:solidFill>
              </a:rPr>
              <a:t>Norma </a:t>
            </a:r>
            <a:r>
              <a:rPr lang="pt-BR" sz="4000" b="1" dirty="0" err="1" smtClean="0">
                <a:solidFill>
                  <a:srgbClr val="CC0099"/>
                </a:solidFill>
              </a:rPr>
              <a:t>Ap</a:t>
            </a:r>
            <a:r>
              <a:rPr lang="pt-BR" sz="4000" b="1" dirty="0" smtClean="0">
                <a:solidFill>
                  <a:srgbClr val="CC0099"/>
                </a:solidFill>
              </a:rPr>
              <a:t> S de Moraes</a:t>
            </a:r>
          </a:p>
          <a:p>
            <a:pPr algn="ctr"/>
            <a:endParaRPr lang="pt-BR" sz="4000" b="1" dirty="0">
              <a:solidFill>
                <a:srgbClr val="CC0099"/>
              </a:solidFill>
            </a:endParaRPr>
          </a:p>
          <a:p>
            <a:pPr algn="ctr"/>
            <a:endParaRPr lang="pt-BR" sz="4000" b="1" dirty="0" smtClean="0">
              <a:solidFill>
                <a:srgbClr val="CC0099"/>
              </a:solidFill>
            </a:endParaRPr>
          </a:p>
          <a:p>
            <a:pPr algn="ctr"/>
            <a:endParaRPr lang="pt-BR" sz="4000" b="1" dirty="0">
              <a:solidFill>
                <a:srgbClr val="CC0099"/>
              </a:solidFill>
            </a:endParaRPr>
          </a:p>
          <a:p>
            <a:pPr algn="ctr"/>
            <a:endParaRPr lang="pt-BR" sz="4000" b="1" dirty="0" smtClean="0">
              <a:solidFill>
                <a:srgbClr val="CC0099"/>
              </a:solidFill>
            </a:endParaRPr>
          </a:p>
          <a:p>
            <a:pPr algn="ctr"/>
            <a:endParaRPr lang="pt-BR" sz="4000" b="1" dirty="0">
              <a:solidFill>
                <a:srgbClr val="CC0099"/>
              </a:solidFill>
            </a:endParaRPr>
          </a:p>
          <a:p>
            <a:pPr algn="ctr"/>
            <a:endParaRPr lang="pt-BR" sz="4000" b="1" dirty="0" smtClean="0">
              <a:solidFill>
                <a:srgbClr val="CC0099"/>
              </a:solidFill>
            </a:endParaRPr>
          </a:p>
          <a:p>
            <a:pPr algn="ctr"/>
            <a:r>
              <a:rPr lang="pt-BR" sz="2800" b="1" dirty="0" smtClean="0">
                <a:solidFill>
                  <a:srgbClr val="CC0099"/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rgbClr val="CC0099"/>
                </a:solidFill>
              </a:rPr>
              <a:t>Norma Experimentais Poéticos</a:t>
            </a:r>
          </a:p>
          <a:p>
            <a:pPr algn="ctr"/>
            <a:r>
              <a:rPr lang="pt-BR" sz="4000" b="1" dirty="0" smtClean="0">
                <a:solidFill>
                  <a:srgbClr val="CC0099"/>
                </a:solidFill>
              </a:rPr>
              <a:t>www.sergrasan.com.br</a:t>
            </a:r>
          </a:p>
        </p:txBody>
      </p:sp>
    </p:spTree>
    <p:extLst>
      <p:ext uri="{BB962C8B-B14F-4D97-AF65-F5344CB8AC3E}">
        <p14:creationId xmlns:p14="http://schemas.microsoft.com/office/powerpoint/2010/main" val="1703996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500" advClick="0" advTm="23000">
        <p15:prstTrans prst="crush"/>
        <p:sndAc>
          <p:stSnd loop="1">
            <p:snd r:embed="rId2" name="Baby I love you away.wav"/>
          </p:stSnd>
        </p:sndAc>
      </p:transition>
    </mc:Choice>
    <mc:Fallback xmlns="">
      <p:transition spd="slow" advClick="0" advTm="23000">
        <p:fade/>
        <p:sndAc>
          <p:stSnd loop="1">
            <p:snd r:embed="rId4" name="Baby I love you aw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374073"/>
            <a:ext cx="8271164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chemeClr val="bg1"/>
                </a:solidFill>
              </a:rPr>
              <a:t>A </a:t>
            </a:r>
            <a:r>
              <a:rPr lang="pt-BR" sz="3600" b="1" dirty="0">
                <a:solidFill>
                  <a:schemeClr val="bg1"/>
                </a:solidFill>
              </a:rPr>
              <a:t>generosidade geralmente leva a paz, pois a pessoa generosa opta sempre pelo entendimento e a paz</a:t>
            </a:r>
            <a:r>
              <a:rPr lang="pt-BR" b="1" dirty="0" smtClean="0"/>
              <a:t>.</a:t>
            </a:r>
          </a:p>
          <a:p>
            <a:endParaRPr lang="pt-BR" sz="4000" b="1" dirty="0" smtClean="0">
              <a:solidFill>
                <a:schemeClr val="bg1"/>
              </a:solidFill>
            </a:endParaRPr>
          </a:p>
          <a:p>
            <a:r>
              <a:rPr lang="pt-BR" sz="4000" b="1" dirty="0" smtClean="0">
                <a:solidFill>
                  <a:schemeClr val="bg1"/>
                </a:solidFill>
              </a:rPr>
              <a:t>A </a:t>
            </a:r>
            <a:r>
              <a:rPr lang="pt-BR" sz="4000" b="1" dirty="0">
                <a:solidFill>
                  <a:schemeClr val="bg1"/>
                </a:solidFill>
              </a:rPr>
              <a:t>generosidade </a:t>
            </a:r>
            <a:r>
              <a:rPr lang="pt-BR" sz="4000" b="1" dirty="0" smtClean="0">
                <a:solidFill>
                  <a:schemeClr val="bg1"/>
                </a:solidFill>
              </a:rPr>
              <a:t>respeita </a:t>
            </a:r>
            <a:r>
              <a:rPr lang="pt-BR" sz="4000" b="1" dirty="0">
                <a:solidFill>
                  <a:schemeClr val="bg1"/>
                </a:solidFill>
              </a:rPr>
              <a:t>as escolhas do outro, mesmo não concordando, torce pelo melhor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5194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500" advClick="0" advTm="23000">
        <p15:prstTrans prst="crush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9144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277091"/>
            <a:ext cx="773083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A generosidade compreende os motivos das atitudes do outro mesmo não conseguindo entender.</a:t>
            </a:r>
            <a:endParaRPr lang="pt-BR" sz="4000" dirty="0">
              <a:solidFill>
                <a:schemeClr val="bg1"/>
              </a:solidFill>
            </a:endParaRPr>
          </a:p>
          <a:p>
            <a:endParaRPr lang="pt-BR" sz="4000" b="1" dirty="0" smtClean="0">
              <a:solidFill>
                <a:schemeClr val="bg1"/>
              </a:solidFill>
            </a:endParaRPr>
          </a:p>
          <a:p>
            <a:r>
              <a:rPr lang="pt-BR" sz="4000" b="1" dirty="0" smtClean="0">
                <a:solidFill>
                  <a:schemeClr val="bg1"/>
                </a:solidFill>
              </a:rPr>
              <a:t>A </a:t>
            </a:r>
            <a:r>
              <a:rPr lang="pt-BR" sz="4000" b="1" dirty="0">
                <a:solidFill>
                  <a:schemeClr val="bg1"/>
                </a:solidFill>
              </a:rPr>
              <a:t>generosidade confia em </a:t>
            </a:r>
            <a:r>
              <a:rPr lang="pt-BR" sz="4000" b="1" dirty="0" smtClean="0">
                <a:solidFill>
                  <a:schemeClr val="bg1"/>
                </a:solidFill>
              </a:rPr>
              <a:t>Jesus OU NA FÉ, </a:t>
            </a:r>
            <a:r>
              <a:rPr lang="pt-BR" sz="4000" b="1" dirty="0">
                <a:solidFill>
                  <a:schemeClr val="bg1"/>
                </a:solidFill>
              </a:rPr>
              <a:t>que alivia o sofrimento, entrega-se e confia</a:t>
            </a:r>
            <a:endParaRPr lang="pt-BR" sz="4000" dirty="0">
              <a:solidFill>
                <a:schemeClr val="bg1"/>
              </a:solidFill>
            </a:endParaRPr>
          </a:p>
          <a:p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532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500" advClick="0" advTm="23000">
        <p15:prstTrans prst="crush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775855"/>
            <a:ext cx="814647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 generosidade, leva a empatia, a simpatia, acolhe, ouve, aconselha, torce, não é invejosa, não gosta de maledicência.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A generosidade sabe respeitar um rival, e acredita </a:t>
            </a:r>
            <a:r>
              <a:rPr lang="pt-BR" sz="3600" b="1" dirty="0" smtClean="0">
                <a:solidFill>
                  <a:schemeClr val="bg1"/>
                </a:solidFill>
              </a:rPr>
              <a:t>que, na </a:t>
            </a:r>
            <a:r>
              <a:rPr lang="pt-BR" sz="3600" b="1" dirty="0">
                <a:solidFill>
                  <a:schemeClr val="bg1"/>
                </a:solidFill>
              </a:rPr>
              <a:t>vida nada é absoluto, tem a sabedoria de saber que aprendemos sempre.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851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500" advClick="0" advTm="23000">
        <p15:prstTrans prst="crush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9654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38545" y="2438401"/>
            <a:ext cx="876992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 generosidade vive de esperança, que motiva a vida, acredita na vitória e foca nos anseios de vida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A generosidade faz o bem, sem olhar a quem, mesmo não conseguindo conviver, não deseja o mal, não joga praga.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503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500" advClick="0" advTm="23000">
        <p15:prstTrans prst="crush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0"/>
            <a:ext cx="928254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748145"/>
            <a:ext cx="768927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generosidade geralmente é cheia de paz, o generoso leva a </a:t>
            </a:r>
            <a:r>
              <a:rPr lang="pt-BR" sz="3200" b="1" dirty="0" smtClean="0">
                <a:solidFill>
                  <a:schemeClr val="bg1"/>
                </a:solidFill>
              </a:rPr>
              <a:t>paz </a:t>
            </a:r>
            <a:r>
              <a:rPr lang="pt-BR" sz="3200" b="1" dirty="0">
                <a:solidFill>
                  <a:schemeClr val="bg1"/>
                </a:solidFill>
              </a:rPr>
              <a:t>onde vai, é </a:t>
            </a:r>
            <a:r>
              <a:rPr lang="pt-BR" sz="3200" b="1" dirty="0" smtClean="0">
                <a:solidFill>
                  <a:schemeClr val="bg1"/>
                </a:solidFill>
              </a:rPr>
              <a:t>sempre o 	 conciliador</a:t>
            </a:r>
            <a:endParaRPr lang="pt-BR" sz="3200" dirty="0">
              <a:solidFill>
                <a:schemeClr val="bg1"/>
              </a:solidFill>
            </a:endParaRPr>
          </a:p>
          <a:p>
            <a:endParaRPr lang="pt-BR" sz="3200" b="1" dirty="0" smtClean="0">
              <a:solidFill>
                <a:schemeClr val="bg1"/>
              </a:solidFill>
            </a:endParaRPr>
          </a:p>
          <a:p>
            <a:r>
              <a:rPr lang="pt-BR" sz="3200" b="1" dirty="0" smtClean="0">
                <a:solidFill>
                  <a:schemeClr val="bg1"/>
                </a:solidFill>
              </a:rPr>
              <a:t>A </a:t>
            </a:r>
            <a:r>
              <a:rPr lang="pt-BR" sz="3200" b="1" dirty="0">
                <a:solidFill>
                  <a:schemeClr val="bg1"/>
                </a:solidFill>
              </a:rPr>
              <a:t>generosidade luta pelo bem comum, é fraterna, ama, é solidária, leva alegria, abraça e está sempre com um sorriso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065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500" advClick="0" advTm="23000">
        <p15:prstTrans prst="crush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3754582"/>
            <a:ext cx="78555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generosidade não é arrogante, é humilde, não é soberba, é ternura no trato </a:t>
            </a:r>
            <a:r>
              <a:rPr lang="pt-BR" sz="3200" b="1" dirty="0" smtClean="0">
                <a:solidFill>
                  <a:schemeClr val="bg1"/>
                </a:solidFill>
              </a:rPr>
              <a:t>com o </a:t>
            </a:r>
            <a:r>
              <a:rPr lang="pt-BR" sz="3200" b="1" dirty="0">
                <a:solidFill>
                  <a:schemeClr val="bg1"/>
                </a:solidFill>
              </a:rPr>
              <a:t>outro, aberta ao diálogo.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generosidade é a PAZ, O RESPEITO, A TOLERÂNCIA, ASSERTIVIDADE, tem o coração aberto, ensina em vez de condenar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883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500" advClick="0" advTm="23000">
        <p15:prstTrans prst="crush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9144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4" y="263236"/>
            <a:ext cx="875607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A generosidade é amiga, afável, alegre, pensa positivamente, tem fé, e crê sempre no melhor que o ser humano tem.</a:t>
            </a:r>
            <a:endParaRPr lang="pt-BR" sz="3600" dirty="0">
              <a:solidFill>
                <a:srgbClr val="FFFF00"/>
              </a:solidFill>
            </a:endParaRPr>
          </a:p>
          <a:p>
            <a:endParaRPr lang="pt-BR" sz="3600" b="1" dirty="0" smtClean="0">
              <a:solidFill>
                <a:srgbClr val="FFFF00"/>
              </a:solidFill>
            </a:endParaRPr>
          </a:p>
          <a:p>
            <a:r>
              <a:rPr lang="pt-BR" sz="3600" b="1" dirty="0" smtClean="0">
                <a:solidFill>
                  <a:srgbClr val="FFFF00"/>
                </a:solidFill>
              </a:rPr>
              <a:t>A </a:t>
            </a:r>
            <a:r>
              <a:rPr lang="pt-BR" sz="3600" b="1" dirty="0">
                <a:solidFill>
                  <a:srgbClr val="FFFF00"/>
                </a:solidFill>
              </a:rPr>
              <a:t>generosidade ensina o bem, comunga com o bem, luta pela paz, faz crescer e evoluir quem está ao seu lado, é acolhedora.</a:t>
            </a:r>
            <a:endParaRPr lang="pt-BR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489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500" advClick="0" advTm="23000">
        <p15:prstTrans prst="crush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997527"/>
            <a:ext cx="778625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A generosidade é justa, </a:t>
            </a:r>
            <a:r>
              <a:rPr lang="pt-BR" sz="3600" b="1" dirty="0" smtClean="0">
                <a:solidFill>
                  <a:srgbClr val="FFFF00"/>
                </a:solidFill>
              </a:rPr>
              <a:t>ética, é </a:t>
            </a:r>
            <a:r>
              <a:rPr lang="pt-BR" sz="3600" b="1" dirty="0">
                <a:solidFill>
                  <a:srgbClr val="FFFF00"/>
                </a:solidFill>
              </a:rPr>
              <a:t>amiga conselheira pessoal, é digna de respeito e sabedoria DIVINA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 A GENEROSIDADE LEVA A PAZ AONDE FOR. </a:t>
            </a:r>
            <a:r>
              <a:rPr lang="pt-BR" sz="3600" b="1" dirty="0" smtClean="0">
                <a:solidFill>
                  <a:srgbClr val="FFFF00"/>
                </a:solidFill>
              </a:rPr>
              <a:t>Se </a:t>
            </a:r>
            <a:r>
              <a:rPr lang="pt-BR" sz="3600" b="1" dirty="0">
                <a:solidFill>
                  <a:srgbClr val="FFFF00"/>
                </a:solidFill>
              </a:rPr>
              <a:t>não pode ajudar também não atrapalha</a:t>
            </a:r>
            <a:r>
              <a:rPr lang="pt-BR" sz="3600" dirty="0">
                <a:solidFill>
                  <a:srgbClr val="FFFF00"/>
                </a:solidFill>
              </a:rPr>
              <a:t/>
            </a:r>
            <a:br>
              <a:rPr lang="pt-BR" sz="3600" dirty="0">
                <a:solidFill>
                  <a:srgbClr val="FFFF00"/>
                </a:solidFill>
              </a:rPr>
            </a:br>
            <a:endParaRPr lang="pt-BR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599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500" advClick="0" advTm="23000">
        <p15:prstTrans prst="crush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874454"/>
            <a:ext cx="836814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A generosidade assume os erros, está aberta a aprendizagem, constrói, conserta, evolui, AMA E ABENÇOA</a:t>
            </a:r>
            <a:r>
              <a:rPr lang="pt-BR" sz="4000" dirty="0">
                <a:solidFill>
                  <a:srgbClr val="FFFF00"/>
                </a:solidFill>
              </a:rPr>
              <a:t> </a:t>
            </a:r>
            <a:endParaRPr lang="pt-BR" sz="4000" dirty="0" smtClean="0">
              <a:solidFill>
                <a:srgbClr val="FFFF00"/>
              </a:solidFill>
            </a:endParaRPr>
          </a:p>
          <a:p>
            <a:endParaRPr lang="pt-BR" sz="4000" dirty="0" smtClean="0">
              <a:solidFill>
                <a:srgbClr val="FFFF00"/>
              </a:solidFill>
            </a:endParaRPr>
          </a:p>
          <a:p>
            <a:endParaRPr lang="pt-BR" sz="4000" dirty="0">
              <a:solidFill>
                <a:srgbClr val="FFFF00"/>
              </a:solidFill>
            </a:endParaRPr>
          </a:p>
          <a:p>
            <a:r>
              <a:rPr lang="pt-BR" sz="4000" b="1" dirty="0" smtClean="0">
                <a:solidFill>
                  <a:srgbClr val="FFFF00"/>
                </a:solidFill>
              </a:rPr>
              <a:t>A generosidade ensina, ajuda a atravessar a ponte, a recomeçar</a:t>
            </a:r>
            <a:endParaRPr lang="pt-BR" sz="4000" b="1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437731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500" advClick="0" advTm="23000">
        <p15:prstTrans prst="crush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-138545"/>
            <a:ext cx="8797636" cy="83716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u="sng" dirty="0" smtClean="0">
                <a:solidFill>
                  <a:schemeClr val="bg1"/>
                </a:solidFill>
              </a:rPr>
              <a:t>Generosidade e paz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Mensagem e formatação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Imagens: Google imagens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Música: BABY IN LOVE YOU AWAY</a:t>
            </a:r>
          </a:p>
          <a:p>
            <a:endParaRPr lang="pt-BR" sz="3600" b="1" dirty="0">
              <a:solidFill>
                <a:schemeClr val="bg1"/>
              </a:solidFill>
            </a:endParaRPr>
          </a:p>
          <a:p>
            <a:r>
              <a:rPr lang="pt-BR" sz="3200" b="1" dirty="0" smtClean="0">
                <a:solidFill>
                  <a:schemeClr val="bg1"/>
                </a:solidFill>
              </a:rPr>
              <a:t>Divulgação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Norma – Site O Pensador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www.normasilveiramoraes.recantodasletras.com.br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Norma Silveira </a:t>
            </a:r>
            <a:r>
              <a:rPr lang="pt-BR" sz="3200" b="1" dirty="0">
                <a:solidFill>
                  <a:schemeClr val="bg1"/>
                </a:solidFill>
              </a:rPr>
              <a:t>M</a:t>
            </a:r>
            <a:r>
              <a:rPr lang="pt-BR" sz="3200" b="1" dirty="0" smtClean="0">
                <a:solidFill>
                  <a:schemeClr val="bg1"/>
                </a:solidFill>
              </a:rPr>
              <a:t>oraes Slides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Norma Natureza</a:t>
            </a:r>
          </a:p>
          <a:p>
            <a:r>
              <a:rPr lang="pt-BR" sz="3200" b="1" smtClean="0">
                <a:solidFill>
                  <a:schemeClr val="bg1"/>
                </a:solidFill>
                <a:hlinkClick r:id="rId3"/>
              </a:rPr>
              <a:t>www.sergrasan.com.br/</a:t>
            </a:r>
            <a:r>
              <a:rPr lang="pt-BR" sz="3200" b="1" smtClean="0">
                <a:solidFill>
                  <a:schemeClr val="bg1"/>
                </a:solidFill>
              </a:rPr>
              <a:t> 18/09/2018</a:t>
            </a:r>
            <a:endParaRPr lang="pt-BR" sz="3200" b="1" dirty="0" smtClean="0">
              <a:solidFill>
                <a:schemeClr val="bg1"/>
              </a:solidFill>
            </a:endParaRPr>
          </a:p>
          <a:p>
            <a:endParaRPr lang="pt-BR" sz="3200" b="1" dirty="0" smtClean="0">
              <a:solidFill>
                <a:schemeClr val="bg1"/>
              </a:solidFill>
            </a:endParaRPr>
          </a:p>
          <a:p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100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500" advClick="0" advTm="23000">
        <p15:prstTrans prst="crush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620</TotalTime>
  <Words>375</Words>
  <Application>Microsoft Office PowerPoint</Application>
  <PresentationFormat>Apresentação na tela (4:3)</PresentationFormat>
  <Paragraphs>46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15</cp:revision>
  <dcterms:created xsi:type="dcterms:W3CDTF">2018-09-16T11:55:25Z</dcterms:created>
  <dcterms:modified xsi:type="dcterms:W3CDTF">2018-09-16T22:18:34Z</dcterms:modified>
</cp:coreProperties>
</file>