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  <p:sldId id="263" r:id="rId6"/>
    <p:sldId id="261" r:id="rId7"/>
    <p:sldId id="262" r:id="rId8"/>
    <p:sldId id="264" r:id="rId9"/>
    <p:sldId id="265" r:id="rId10"/>
    <p:sldId id="260" r:id="rId11"/>
    <p:sldId id="268" r:id="rId12"/>
    <p:sldId id="267" r:id="rId13"/>
    <p:sldId id="269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71DCC79-1AF4-4732-9AAA-85871536C0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854FFA7-7C8A-4A93-AF90-F51891EF19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6A53308-D5C4-471E-AEE9-CE47F11E9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F9A82-972C-4833-B7E2-E3ABFD3D26E2}" type="datetimeFigureOut">
              <a:rPr lang="pt-BR" smtClean="0"/>
              <a:t>17/05/2020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D86EB34-FAFE-4679-8953-11366259DA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A32BAEB-362E-4F42-BB8E-83ED16506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2FF1-7E60-41A8-B70C-6D71F865F7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1469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6000">
        <p15:prstTrans prst="airplane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29A818-F832-4AD3-8CDB-AFB5CC3092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C86AC5F-EB90-4448-853E-7826C4AC84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D404FF8-18EE-47EB-955C-A37CB0EA4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F9A82-972C-4833-B7E2-E3ABFD3D26E2}" type="datetimeFigureOut">
              <a:rPr lang="pt-BR" smtClean="0"/>
              <a:t>17/05/2020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E55F92F-687B-4C5C-91AD-E9155191AB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46B1E91-74C8-4104-9BD9-358366558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2FF1-7E60-41A8-B70C-6D71F865F7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20550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6000">
        <p15:prstTrans prst="airplane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FE537B-42D8-4B20-9612-6D1DBD4750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73E2495-C7AC-4206-8624-342A4823D9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E060186-E668-4CF0-BBD4-44E247C27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F9A82-972C-4833-B7E2-E3ABFD3D26E2}" type="datetimeFigureOut">
              <a:rPr lang="pt-BR" smtClean="0"/>
              <a:t>17/05/2020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80A7357-B4B0-4A95-BB95-6BAFF6A86A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18A76DF-D450-4475-B147-AD2F9C5A3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2FF1-7E60-41A8-B70C-6D71F865F7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2993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6000">
        <p15:prstTrans prst="airplane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DBA73D-D1BC-4A24-8942-9E75C6E0A5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AB904E4-3BB1-4968-886B-D48109FAED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44C4040A-DEA6-4156-BD9E-75F2F9EB77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5AB819F-6FEF-494D-8632-75E5043E8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F9A82-972C-4833-B7E2-E3ABFD3D26E2}" type="datetimeFigureOut">
              <a:rPr lang="pt-BR" smtClean="0"/>
              <a:t>17/05/2020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075C0AC-7E7F-42E2-9D72-4DE6A7D3B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C92EF9D-1DFC-4789-A080-ECC877ABC0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2FF1-7E60-41A8-B70C-6D71F865F7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39314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6000">
        <p15:prstTrans prst="airplane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5B4538-AAF0-4975-8170-BCDC17E94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E43DB2AE-7C7E-471B-A2A0-1714BC6E5E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88D4528C-990B-4C91-BF88-CDACF00AA1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29B65264-48EF-43C6-B6D3-18A14EF4E7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96CDDEA8-90C8-4A8B-8074-C6D616F12B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47964C2F-A56D-4B9E-B5C9-B10A8A204B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F9A82-972C-4833-B7E2-E3ABFD3D26E2}" type="datetimeFigureOut">
              <a:rPr lang="pt-BR" smtClean="0"/>
              <a:t>17/05/2020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2CE7E03D-3BCF-41AB-A349-701838D49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B26A3EA7-3019-4F9C-BA10-A7D24896A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2FF1-7E60-41A8-B70C-6D71F865F7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5504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6000">
        <p15:prstTrans prst="airplane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79EFEF-37EE-4EE0-B0A4-88B1FB59A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0856BC7A-E68B-4AB6-A6C7-DD7E81F54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F9A82-972C-4833-B7E2-E3ABFD3D26E2}" type="datetimeFigureOut">
              <a:rPr lang="pt-BR" smtClean="0"/>
              <a:t>17/05/2020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9DB98172-E50B-40A8-9BF0-3384D883B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B8367BC1-17B0-4D47-AEFF-422112D28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2FF1-7E60-41A8-B70C-6D71F865F7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3836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6000">
        <p15:prstTrans prst="airplane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832AD605-0153-4249-9A5C-78DFCDEA5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F9A82-972C-4833-B7E2-E3ABFD3D26E2}" type="datetimeFigureOut">
              <a:rPr lang="pt-BR" smtClean="0"/>
              <a:t>17/05/2020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5A892AA8-6D75-41FA-8891-828618054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38853A4E-A987-4870-A02C-2BE2CC2C9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2FF1-7E60-41A8-B70C-6D71F865F7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1583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6000">
        <p15:prstTrans prst="airplane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E951C7-6681-4402-9E93-528B48F63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5484FF5-50BF-4BDE-AE6D-CE1404A866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4BA3E5FE-0F0B-4C04-B1B2-2014CBDF64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46690A9-17D3-426E-9DFC-ECD107E1B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F9A82-972C-4833-B7E2-E3ABFD3D26E2}" type="datetimeFigureOut">
              <a:rPr lang="pt-BR" smtClean="0"/>
              <a:t>17/05/2020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5511906-DFF8-43D7-BD0B-D28DC4C1C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3DAFEE8F-C634-42A5-8391-2372E51F7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2FF1-7E60-41A8-B70C-6D71F865F7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34333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6000">
        <p15:prstTrans prst="airplane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4224005-486F-4482-BA05-6FA098123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2A91D5B7-BDED-4878-ADAB-15C35F61C4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FFB75E08-11EA-42C0-A552-969603C746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C87BEBA0-C887-4AFE-9033-E5CA3CE209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F9A82-972C-4833-B7E2-E3ABFD3D26E2}" type="datetimeFigureOut">
              <a:rPr lang="pt-BR" smtClean="0"/>
              <a:t>17/05/2020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F43D2F9B-3BF0-4E1D-AE3B-82640C768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2343113-E1CF-41E5-B015-B379AFF5A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2FF1-7E60-41A8-B70C-6D71F865F7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2296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6000">
        <p15:prstTrans prst="airplane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B4B3CF-A733-461B-9437-DD59B9785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0A403619-D6AF-4579-AE90-8EFC094AEC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4892745-83F2-487D-AA79-55499E8223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F9A82-972C-4833-B7E2-E3ABFD3D26E2}" type="datetimeFigureOut">
              <a:rPr lang="pt-BR" smtClean="0"/>
              <a:t>17/05/2020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6B11471-B57C-4D84-A3C6-53C9BAE21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731C5BD-D692-4CD9-8D31-7DC54DFC3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2FF1-7E60-41A8-B70C-6D71F865F7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6516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6000">
        <p15:prstTrans prst="airplane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16EB22C-F415-4B7D-92F6-E95D9827A6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08E43B67-1C10-4F1C-83EF-53A17942A8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09973C5-F890-49A0-8730-FCD665D027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F9A82-972C-4833-B7E2-E3ABFD3D26E2}" type="datetimeFigureOut">
              <a:rPr lang="pt-BR" smtClean="0"/>
              <a:t>17/05/2020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0F1C527-D9D5-4BF0-9646-88D055F1E7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6D43E34-3517-4014-B2DD-FFC1D776D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2FF1-7E60-41A8-B70C-6D71F865F7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75173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6000">
        <p15:prstTrans prst="airplane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6A14D775-F70E-451E-9B1E-9BBAAB809B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842D173-3754-4932-9703-DC065543BB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776F12D-48F2-4204-AA29-E2D3C6DE9D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F9A82-972C-4833-B7E2-E3ABFD3D26E2}" type="datetimeFigureOut">
              <a:rPr lang="pt-BR" smtClean="0"/>
              <a:t>17/05/2020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3D8C95F-4C4E-49C8-A0F5-2D5266F8EC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B067BFB-88DB-49AA-BDE9-CB756BB435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CE2FF1-7E60-41A8-B70C-6D71F865F7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85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6000">
        <p15:prstTrans prst="airplane"/>
      </p:transition>
    </mc:Choice>
    <mc:Fallback>
      <p:transition spd="slow" advClick="0" advTm="16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2E51BC1-20F0-4719-A589-B4A799274A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7B46B46-1AD3-4535-9C5E-A22AA96A31D7}"/>
              </a:ext>
            </a:extLst>
          </p:cNvPr>
          <p:cNvSpPr txBox="1"/>
          <p:nvPr/>
        </p:nvSpPr>
        <p:spPr>
          <a:xfrm>
            <a:off x="1855304" y="636104"/>
            <a:ext cx="6440557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FF0000"/>
                </a:solidFill>
                <a:latin typeface="Arial Black" panose="020B0A04020102020204" pitchFamily="34" charset="0"/>
              </a:rPr>
              <a:t>Não está sendo fácil... </a:t>
            </a:r>
          </a:p>
          <a:p>
            <a:pPr algn="ctr"/>
            <a:r>
              <a:rPr lang="pt-BR" sz="3600" b="1" dirty="0">
                <a:solidFill>
                  <a:srgbClr val="FF0000"/>
                </a:solidFill>
                <a:latin typeface="Arial Black" panose="020B0A04020102020204" pitchFamily="34" charset="0"/>
              </a:rPr>
              <a:t>(Tempos de COVID-19)</a:t>
            </a:r>
          </a:p>
          <a:p>
            <a:pPr algn="ctr"/>
            <a:endParaRPr lang="pt-BR" sz="36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Apresentação</a:t>
            </a:r>
          </a:p>
          <a:p>
            <a:pPr algn="ctr"/>
            <a:r>
              <a:rPr lang="pt-BR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Norma Aparecida Silveira de Moraes</a:t>
            </a:r>
          </a:p>
          <a:p>
            <a:pPr algn="ctr"/>
            <a:r>
              <a:rPr lang="pt-BR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Norma Experimentais Poéticos</a:t>
            </a:r>
          </a:p>
          <a:p>
            <a:pPr algn="ctr"/>
            <a:r>
              <a:rPr lang="pt-BR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www.sergrasan.com</a:t>
            </a:r>
          </a:p>
          <a:p>
            <a:pPr algn="ctr"/>
            <a:r>
              <a:rPr lang="pt-BR" sz="28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089012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6000">
        <p15:prstTrans prst="airplane"/>
        <p:sndAc>
          <p:stSnd loop="1">
            <p:snd r:embed="rId2" name="Caruso instrumental.wav"/>
          </p:stSnd>
        </p:sndAc>
      </p:transition>
    </mc:Choice>
    <mc:Fallback>
      <p:transition spd="slow" advClick="0" advTm="16000">
        <p:fade/>
        <p:sndAc>
          <p:stSnd loop="1">
            <p:snd r:embed="rId2" name="Caruso instrument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860342C-C192-437D-9EEF-D557A7C4BF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97CF822F-AA5C-47F6-A96F-44A71679DD09}"/>
              </a:ext>
            </a:extLst>
          </p:cNvPr>
          <p:cNvSpPr txBox="1"/>
          <p:nvPr/>
        </p:nvSpPr>
        <p:spPr>
          <a:xfrm>
            <a:off x="2266122" y="2133600"/>
            <a:ext cx="502257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FF0000"/>
                </a:solidFill>
              </a:rPr>
              <a:t>Não está sendo fácil...</a:t>
            </a:r>
          </a:p>
          <a:p>
            <a:pPr algn="ctr"/>
            <a:r>
              <a:rPr lang="pt-BR" sz="2400" b="1" dirty="0">
                <a:solidFill>
                  <a:srgbClr val="FF0000"/>
                </a:solidFill>
              </a:rPr>
              <a:t>Nossos dias são de tristeza</a:t>
            </a:r>
          </a:p>
          <a:p>
            <a:pPr algn="ctr"/>
            <a:r>
              <a:rPr lang="pt-BR" sz="2400" b="1" dirty="0">
                <a:solidFill>
                  <a:srgbClr val="FF0000"/>
                </a:solidFill>
              </a:rPr>
              <a:t>ter tantos irmãos morrendo,</a:t>
            </a:r>
          </a:p>
          <a:p>
            <a:pPr algn="ctr"/>
            <a:r>
              <a:rPr lang="pt-BR" sz="2400" b="1" dirty="0">
                <a:solidFill>
                  <a:srgbClr val="FF0000"/>
                </a:solidFill>
              </a:rPr>
              <a:t>Sofrendo em hospitais</a:t>
            </a:r>
          </a:p>
          <a:p>
            <a:pPr algn="ctr"/>
            <a:r>
              <a:rPr lang="pt-BR" sz="2400" b="1" dirty="0">
                <a:solidFill>
                  <a:srgbClr val="FF0000"/>
                </a:solidFill>
              </a:rPr>
              <a:t>Famílias separadas, isolamento</a:t>
            </a:r>
          </a:p>
          <a:p>
            <a:pPr algn="ctr"/>
            <a:r>
              <a:rPr lang="pt-BR" sz="2400" b="1" dirty="0">
                <a:solidFill>
                  <a:srgbClr val="FF0000"/>
                </a:solidFill>
              </a:rPr>
              <a:t>social, medo, incertezas do futuro...</a:t>
            </a:r>
          </a:p>
        </p:txBody>
      </p:sp>
    </p:spTree>
    <p:extLst>
      <p:ext uri="{BB962C8B-B14F-4D97-AF65-F5344CB8AC3E}">
        <p14:creationId xmlns:p14="http://schemas.microsoft.com/office/powerpoint/2010/main" val="891507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6000">
        <p15:prstTrans prst="airplane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4FF38D9-6288-430F-BCA0-C6DC2325ED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6360D11-9371-49C5-A5A4-4015C192A643}"/>
              </a:ext>
            </a:extLst>
          </p:cNvPr>
          <p:cNvSpPr txBox="1"/>
          <p:nvPr/>
        </p:nvSpPr>
        <p:spPr>
          <a:xfrm>
            <a:off x="1921565" y="1431235"/>
            <a:ext cx="500932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rgbClr val="FF0000"/>
                </a:solidFill>
                <a:latin typeface="Arial Black" panose="020B0A04020102020204" pitchFamily="34" charset="0"/>
              </a:rPr>
              <a:t>O que me consola é a fé...</a:t>
            </a:r>
          </a:p>
          <a:p>
            <a:r>
              <a:rPr lang="pt-BR" sz="2400" b="1" dirty="0">
                <a:solidFill>
                  <a:srgbClr val="FF0000"/>
                </a:solidFill>
                <a:latin typeface="Arial Black" panose="020B0A04020102020204" pitchFamily="34" charset="0"/>
              </a:rPr>
              <a:t>E os versos que vou tecendo</a:t>
            </a:r>
          </a:p>
          <a:p>
            <a:r>
              <a:rPr lang="pt-BR" sz="2400" b="1" dirty="0">
                <a:solidFill>
                  <a:srgbClr val="FF0000"/>
                </a:solidFill>
                <a:latin typeface="Arial Black" panose="020B0A04020102020204" pitchFamily="34" charset="0"/>
              </a:rPr>
              <a:t>Sobre a paz, amor e natureza, levando palavras de esperança e cura</a:t>
            </a:r>
          </a:p>
          <a:p>
            <a:r>
              <a:rPr lang="pt-BR" sz="2400" b="1" dirty="0">
                <a:solidFill>
                  <a:srgbClr val="FF0000"/>
                </a:solidFill>
                <a:latin typeface="Arial Black" panose="020B0A04020102020204" pitchFamily="34" charset="0"/>
              </a:rPr>
              <a:t>Energia positiva de esperança.</a:t>
            </a:r>
          </a:p>
        </p:txBody>
      </p:sp>
    </p:spTree>
    <p:extLst>
      <p:ext uri="{BB962C8B-B14F-4D97-AF65-F5344CB8AC3E}">
        <p14:creationId xmlns:p14="http://schemas.microsoft.com/office/powerpoint/2010/main" val="26379898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6000">
        <p15:prstTrans prst="airplane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B019C7F-6B43-44CF-A27D-1C7B388A8A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6921A11-C278-462E-B678-9F499FCE7FE5}"/>
              </a:ext>
            </a:extLst>
          </p:cNvPr>
          <p:cNvSpPr txBox="1"/>
          <p:nvPr/>
        </p:nvSpPr>
        <p:spPr>
          <a:xfrm>
            <a:off x="2584174" y="1934817"/>
            <a:ext cx="4863548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</a:p>
          <a:p>
            <a:r>
              <a:rPr lang="pt-BR" sz="2800" b="1" dirty="0">
                <a:solidFill>
                  <a:srgbClr val="FF0000"/>
                </a:solidFill>
              </a:rPr>
              <a:t>Vou buscando na solidariedade</a:t>
            </a:r>
          </a:p>
          <a:p>
            <a:r>
              <a:rPr lang="pt-BR" sz="2800" b="1" dirty="0">
                <a:solidFill>
                  <a:srgbClr val="FF0000"/>
                </a:solidFill>
              </a:rPr>
              <a:t>Algum modo de poder ajudar</a:t>
            </a:r>
          </a:p>
          <a:p>
            <a:r>
              <a:rPr lang="pt-BR" sz="2800" b="1" dirty="0">
                <a:solidFill>
                  <a:srgbClr val="FF0000"/>
                </a:solidFill>
              </a:rPr>
              <a:t>Dar um pouco de felicidade</a:t>
            </a:r>
          </a:p>
          <a:p>
            <a:r>
              <a:rPr lang="pt-BR" sz="2800" b="1" dirty="0">
                <a:solidFill>
                  <a:srgbClr val="FF0000"/>
                </a:solidFill>
              </a:rPr>
              <a:t>Ter empatia, doar um pouco</a:t>
            </a:r>
          </a:p>
          <a:p>
            <a:r>
              <a:rPr lang="pt-BR" sz="2800" b="1" dirty="0">
                <a:solidFill>
                  <a:srgbClr val="FF0000"/>
                </a:solidFill>
              </a:rPr>
              <a:t>Do que estiver ao alcance</a:t>
            </a:r>
          </a:p>
        </p:txBody>
      </p:sp>
    </p:spTree>
    <p:extLst>
      <p:ext uri="{BB962C8B-B14F-4D97-AF65-F5344CB8AC3E}">
        <p14:creationId xmlns:p14="http://schemas.microsoft.com/office/powerpoint/2010/main" val="11595568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6000">
        <p15:prstTrans prst="airplane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9F19390-673B-4F46-BE63-FB3A28F2B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CA44AF6-02B5-47C9-A013-EE6BE5E2694B}"/>
              </a:ext>
            </a:extLst>
          </p:cNvPr>
          <p:cNvSpPr txBox="1"/>
          <p:nvPr/>
        </p:nvSpPr>
        <p:spPr>
          <a:xfrm>
            <a:off x="2080590" y="1431235"/>
            <a:ext cx="581770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0000"/>
                </a:solidFill>
              </a:rPr>
              <a:t>Poder, algum coração alegrar</a:t>
            </a:r>
          </a:p>
          <a:p>
            <a:r>
              <a:rPr lang="pt-BR" sz="3200" b="1" dirty="0">
                <a:solidFill>
                  <a:srgbClr val="FF0000"/>
                </a:solidFill>
              </a:rPr>
              <a:t>Levo paz e amor, minha verdade</a:t>
            </a:r>
          </a:p>
          <a:p>
            <a:r>
              <a:rPr lang="pt-BR" sz="3200" b="1" dirty="0">
                <a:solidFill>
                  <a:srgbClr val="FF0000"/>
                </a:solidFill>
              </a:rPr>
              <a:t>Para que eu possa então confortar, abraçar e orar por todos, até que o vírus vá embora...</a:t>
            </a:r>
          </a:p>
        </p:txBody>
      </p:sp>
    </p:spTree>
    <p:extLst>
      <p:ext uri="{BB962C8B-B14F-4D97-AF65-F5344CB8AC3E}">
        <p14:creationId xmlns:p14="http://schemas.microsoft.com/office/powerpoint/2010/main" val="30819261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6000">
        <p15:prstTrans prst="airplane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A48ADF8-5AA2-4CE6-A1D8-C961E7CA65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E8F1910-4A5E-42BC-B694-C31E46FC18CA}"/>
              </a:ext>
            </a:extLst>
          </p:cNvPr>
          <p:cNvSpPr txBox="1"/>
          <p:nvPr/>
        </p:nvSpPr>
        <p:spPr>
          <a:xfrm>
            <a:off x="1987827" y="1537252"/>
            <a:ext cx="55129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0000"/>
                </a:solidFill>
              </a:rPr>
              <a:t>Na poesia encontramos a sabedoria de se expressar</a:t>
            </a:r>
          </a:p>
          <a:p>
            <a:r>
              <a:rPr lang="pt-BR" sz="3200" b="1" dirty="0">
                <a:solidFill>
                  <a:srgbClr val="FF0000"/>
                </a:solidFill>
              </a:rPr>
              <a:t>Abrindo espaços no coração</a:t>
            </a:r>
          </a:p>
          <a:p>
            <a:r>
              <a:rPr lang="pt-BR" sz="3200" b="1" dirty="0">
                <a:solidFill>
                  <a:srgbClr val="FF0000"/>
                </a:solidFill>
              </a:rPr>
              <a:t>Para levar consolo no dia a dia</a:t>
            </a:r>
          </a:p>
          <a:p>
            <a:r>
              <a:rPr lang="pt-BR" sz="3200" b="1" dirty="0">
                <a:solidFill>
                  <a:srgbClr val="FF0000"/>
                </a:solidFill>
              </a:rPr>
              <a:t>Levar energia positiva de FORÇAS E FÉ.</a:t>
            </a:r>
          </a:p>
        </p:txBody>
      </p:sp>
    </p:spTree>
    <p:extLst>
      <p:ext uri="{BB962C8B-B14F-4D97-AF65-F5344CB8AC3E}">
        <p14:creationId xmlns:p14="http://schemas.microsoft.com/office/powerpoint/2010/main" val="21589821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6000">
        <p15:prstTrans prst="airplane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123FCBE-590F-49AD-99D5-63936D1FF3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BFC651AC-1906-4DE7-9DCE-731C6BCDAC47}"/>
              </a:ext>
            </a:extLst>
          </p:cNvPr>
          <p:cNvSpPr txBox="1"/>
          <p:nvPr/>
        </p:nvSpPr>
        <p:spPr>
          <a:xfrm>
            <a:off x="2663687" y="1775791"/>
            <a:ext cx="58309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FF0000"/>
                </a:solidFill>
              </a:rPr>
              <a:t>Buscando em gotas de emoção</a:t>
            </a:r>
          </a:p>
          <a:p>
            <a:r>
              <a:rPr lang="pt-BR" sz="2800" b="1" dirty="0">
                <a:solidFill>
                  <a:srgbClr val="FF0000"/>
                </a:solidFill>
              </a:rPr>
              <a:t>Que possamos levar empatia</a:t>
            </a:r>
          </a:p>
          <a:p>
            <a:r>
              <a:rPr lang="pt-BR" sz="2800" b="1" dirty="0">
                <a:solidFill>
                  <a:srgbClr val="FF0000"/>
                </a:solidFill>
              </a:rPr>
              <a:t>Bons sentimentos e intuição</a:t>
            </a:r>
          </a:p>
          <a:p>
            <a:r>
              <a:rPr lang="pt-BR" sz="2800" b="1" dirty="0">
                <a:solidFill>
                  <a:srgbClr val="FF0000"/>
                </a:solidFill>
              </a:rPr>
              <a:t>Recomendando cuidados ao sair</a:t>
            </a:r>
          </a:p>
          <a:p>
            <a:r>
              <a:rPr lang="pt-BR" sz="2800" b="1" dirty="0">
                <a:solidFill>
                  <a:srgbClr val="FF0000"/>
                </a:solidFill>
              </a:rPr>
              <a:t>Para não se contaminar</a:t>
            </a:r>
          </a:p>
          <a:p>
            <a:r>
              <a:rPr lang="pt-BR" sz="2800" b="1" dirty="0">
                <a:solidFill>
                  <a:srgbClr val="FF00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1029429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6000">
        <p15:prstTrans prst="airplane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3C05A6A-6DD4-49E3-9EA9-37B5993C2B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2E99C16-C19B-452F-B494-4686FF78B9D3}"/>
              </a:ext>
            </a:extLst>
          </p:cNvPr>
          <p:cNvSpPr txBox="1"/>
          <p:nvPr/>
        </p:nvSpPr>
        <p:spPr>
          <a:xfrm>
            <a:off x="1325217" y="1815548"/>
            <a:ext cx="583095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FF0000"/>
                </a:solidFill>
              </a:rPr>
              <a:t>Trago para você amigos, abraços</a:t>
            </a:r>
          </a:p>
          <a:p>
            <a:r>
              <a:rPr lang="pt-BR" sz="2800" b="1" dirty="0">
                <a:solidFill>
                  <a:srgbClr val="FF0000"/>
                </a:solidFill>
              </a:rPr>
              <a:t>Nesta energia, juntos vamos vencer</a:t>
            </a:r>
          </a:p>
          <a:p>
            <a:r>
              <a:rPr lang="pt-BR" sz="2800" b="1" dirty="0">
                <a:solidFill>
                  <a:srgbClr val="FF0000"/>
                </a:solidFill>
              </a:rPr>
              <a:t>Levando a mensagem de amor</a:t>
            </a:r>
          </a:p>
          <a:p>
            <a:r>
              <a:rPr lang="pt-BR" sz="2800" b="1" dirty="0">
                <a:solidFill>
                  <a:srgbClr val="FF0000"/>
                </a:solidFill>
              </a:rPr>
              <a:t>Não deixe de usar máscara, usar </a:t>
            </a:r>
          </a:p>
          <a:p>
            <a:r>
              <a:rPr lang="pt-BR" sz="2800" b="1" dirty="0">
                <a:solidFill>
                  <a:srgbClr val="FF0000"/>
                </a:solidFill>
              </a:rPr>
              <a:t>álcool...manter distância...cuidados</a:t>
            </a:r>
          </a:p>
          <a:p>
            <a:r>
              <a:rPr lang="pt-BR" sz="2800" b="1" dirty="0">
                <a:solidFill>
                  <a:srgbClr val="FF0000"/>
                </a:solidFill>
              </a:rPr>
              <a:t>com as roupas que se vá a rua...</a:t>
            </a:r>
          </a:p>
          <a:p>
            <a:r>
              <a:rPr lang="pt-BR" sz="2800" b="1" dirty="0">
                <a:solidFill>
                  <a:srgbClr val="FF0000"/>
                </a:solidFill>
              </a:rPr>
              <a:t>(higienizar)</a:t>
            </a:r>
          </a:p>
        </p:txBody>
      </p:sp>
    </p:spTree>
    <p:extLst>
      <p:ext uri="{BB962C8B-B14F-4D97-AF65-F5344CB8AC3E}">
        <p14:creationId xmlns:p14="http://schemas.microsoft.com/office/powerpoint/2010/main" val="3705983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6000">
        <p15:prstTrans prst="airplane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E7B7CA5-670D-4369-913B-A3526E83EC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6A549B3A-9607-47A0-92EB-FB93D3D5471A}"/>
              </a:ext>
            </a:extLst>
          </p:cNvPr>
          <p:cNvSpPr txBox="1"/>
          <p:nvPr/>
        </p:nvSpPr>
        <p:spPr>
          <a:xfrm>
            <a:off x="2080591" y="2146852"/>
            <a:ext cx="601648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0000"/>
                </a:solidFill>
              </a:rPr>
              <a:t>E o respeito sempre vai ocorrer</a:t>
            </a:r>
          </a:p>
          <a:p>
            <a:r>
              <a:rPr lang="pt-BR" sz="3200" b="1" dirty="0">
                <a:solidFill>
                  <a:srgbClr val="FF0000"/>
                </a:solidFill>
              </a:rPr>
              <a:t>Na sabedoria poética, a missão</a:t>
            </a:r>
          </a:p>
          <a:p>
            <a:r>
              <a:rPr lang="pt-BR" sz="3200" b="1" dirty="0">
                <a:solidFill>
                  <a:srgbClr val="FF0000"/>
                </a:solidFill>
              </a:rPr>
              <a:t>Pois somos buscadores do saber</a:t>
            </a:r>
          </a:p>
          <a:p>
            <a:r>
              <a:rPr lang="pt-BR" sz="3200" b="1" dirty="0">
                <a:solidFill>
                  <a:srgbClr val="FF0000"/>
                </a:solidFill>
              </a:rPr>
              <a:t>Ajudando no enfretamento</a:t>
            </a:r>
          </a:p>
          <a:p>
            <a:r>
              <a:rPr lang="pt-BR" sz="3200" b="1" dirty="0">
                <a:solidFill>
                  <a:srgbClr val="FF0000"/>
                </a:solidFill>
              </a:rPr>
              <a:t>e superação. O vírus pega pela respiração...</a:t>
            </a:r>
          </a:p>
        </p:txBody>
      </p:sp>
    </p:spTree>
    <p:extLst>
      <p:ext uri="{BB962C8B-B14F-4D97-AF65-F5344CB8AC3E}">
        <p14:creationId xmlns:p14="http://schemas.microsoft.com/office/powerpoint/2010/main" val="3815220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6000">
        <p15:prstTrans prst="airplane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A413376-5F74-4CBB-BF0E-53BAEF5D4D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53D8C66-07B7-4090-AF96-8C8F3190E247}"/>
              </a:ext>
            </a:extLst>
          </p:cNvPr>
          <p:cNvSpPr txBox="1"/>
          <p:nvPr/>
        </p:nvSpPr>
        <p:spPr>
          <a:xfrm>
            <a:off x="1934817" y="2279374"/>
            <a:ext cx="605624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0000"/>
                </a:solidFill>
              </a:rPr>
              <a:t>Estamos todos em enfrentamento</a:t>
            </a:r>
          </a:p>
          <a:p>
            <a:r>
              <a:rPr lang="pt-BR" sz="3200" b="1" dirty="0">
                <a:solidFill>
                  <a:srgbClr val="FF0000"/>
                </a:solidFill>
              </a:rPr>
              <a:t>Da pandemia que assola a terra</a:t>
            </a:r>
          </a:p>
          <a:p>
            <a:r>
              <a:rPr lang="pt-BR" sz="3200" b="1" dirty="0">
                <a:solidFill>
                  <a:srgbClr val="FF0000"/>
                </a:solidFill>
              </a:rPr>
              <a:t>Que possamos ajudar um pouco,</a:t>
            </a:r>
          </a:p>
          <a:p>
            <a:r>
              <a:rPr lang="pt-BR" sz="3200" b="1" dirty="0">
                <a:solidFill>
                  <a:srgbClr val="FF0000"/>
                </a:solidFill>
              </a:rPr>
              <a:t>levando palavras de consolo e fé.</a:t>
            </a:r>
          </a:p>
          <a:p>
            <a:r>
              <a:rPr lang="pt-BR" sz="3200" b="1" dirty="0">
                <a:solidFill>
                  <a:srgbClr val="FF0000"/>
                </a:solidFill>
              </a:rPr>
              <a:t>Recomendação de evitar aglomeração...usar máscara...</a:t>
            </a:r>
          </a:p>
          <a:p>
            <a:endParaRPr lang="pt-BR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316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6000">
        <p15:prstTrans prst="airplane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23A5F60-B3D9-4533-A00D-0840FE8244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1467903-DE21-489D-AB5F-EEAC6108C942}"/>
              </a:ext>
            </a:extLst>
          </p:cNvPr>
          <p:cNvSpPr txBox="1"/>
          <p:nvPr/>
        </p:nvSpPr>
        <p:spPr>
          <a:xfrm>
            <a:off x="1948070" y="1775791"/>
            <a:ext cx="536713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FF0000"/>
                </a:solidFill>
              </a:rPr>
              <a:t>Levando palavras de boa seara</a:t>
            </a:r>
          </a:p>
          <a:p>
            <a:r>
              <a:rPr lang="pt-BR" sz="2800" b="1" dirty="0">
                <a:solidFill>
                  <a:srgbClr val="FF0000"/>
                </a:solidFill>
              </a:rPr>
              <a:t>Semeadas nos jardins das almas</a:t>
            </a:r>
          </a:p>
          <a:p>
            <a:r>
              <a:rPr lang="pt-BR" sz="2800" b="1" dirty="0">
                <a:solidFill>
                  <a:srgbClr val="FF0000"/>
                </a:solidFill>
              </a:rPr>
              <a:t>Assim o mundo melhor mais confortado  e mais rápido vamos</a:t>
            </a:r>
          </a:p>
          <a:p>
            <a:r>
              <a:rPr lang="pt-BR" sz="2800" b="1" dirty="0">
                <a:solidFill>
                  <a:srgbClr val="FF0000"/>
                </a:solidFill>
              </a:rPr>
              <a:t>vencer a pandemia do CORONAVÍRUS</a:t>
            </a:r>
          </a:p>
          <a:p>
            <a:r>
              <a:rPr lang="pt-BR" sz="2800" b="1" dirty="0">
                <a:solidFill>
                  <a:srgbClr val="FF00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082589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6000">
        <p15:prstTrans prst="airplane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A104C5C-F661-4968-BCF8-2003EE51B7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B4D3503F-23D3-4119-944E-DCEBB83F13E4}"/>
              </a:ext>
            </a:extLst>
          </p:cNvPr>
          <p:cNvSpPr txBox="1"/>
          <p:nvPr/>
        </p:nvSpPr>
        <p:spPr>
          <a:xfrm>
            <a:off x="1921565" y="1298713"/>
            <a:ext cx="524786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rgbClr val="FF0000"/>
                </a:solidFill>
              </a:rPr>
              <a:t>Estamos todos em enfrentamento</a:t>
            </a:r>
          </a:p>
          <a:p>
            <a:r>
              <a:rPr lang="pt-BR" sz="2400" b="1" dirty="0">
                <a:solidFill>
                  <a:srgbClr val="FF0000"/>
                </a:solidFill>
              </a:rPr>
              <a:t>Tomando cuidados para não se contaminar.</a:t>
            </a:r>
          </a:p>
          <a:p>
            <a:r>
              <a:rPr lang="pt-BR" sz="2400" b="1" dirty="0">
                <a:solidFill>
                  <a:srgbClr val="FF0000"/>
                </a:solidFill>
              </a:rPr>
              <a:t>Que possamos todos se ajudar um pouco e a TODOS, CURAR, salvar.</a:t>
            </a:r>
          </a:p>
          <a:p>
            <a:r>
              <a:rPr lang="pt-BR" sz="2400" b="1" dirty="0">
                <a:solidFill>
                  <a:srgbClr val="FF0000"/>
                </a:solidFill>
              </a:rPr>
              <a:t>Mesmo ajudando com o isolamento social.</a:t>
            </a:r>
          </a:p>
        </p:txBody>
      </p:sp>
    </p:spTree>
    <p:extLst>
      <p:ext uri="{BB962C8B-B14F-4D97-AF65-F5344CB8AC3E}">
        <p14:creationId xmlns:p14="http://schemas.microsoft.com/office/powerpoint/2010/main" val="1471832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6000">
        <p15:prstTrans prst="airplane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455B780-8C93-4262-8A43-50D89EDE96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48F7700-86E5-4689-8D46-0AAF6692A22A}"/>
              </a:ext>
            </a:extLst>
          </p:cNvPr>
          <p:cNvSpPr txBox="1"/>
          <p:nvPr/>
        </p:nvSpPr>
        <p:spPr>
          <a:xfrm>
            <a:off x="1139687" y="1020417"/>
            <a:ext cx="695739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rgbClr val="FF0000"/>
                </a:solidFill>
                <a:latin typeface="Arial Black" panose="020B0A04020102020204" pitchFamily="34" charset="0"/>
              </a:rPr>
              <a:t>CRÉDITOS</a:t>
            </a:r>
          </a:p>
          <a:p>
            <a:pPr algn="ctr"/>
            <a:r>
              <a:rPr lang="pt-BR" b="1" dirty="0">
                <a:solidFill>
                  <a:srgbClr val="FF0000"/>
                </a:solidFill>
                <a:latin typeface="Arial Black" panose="020B0A04020102020204" pitchFamily="34" charset="0"/>
              </a:rPr>
              <a:t>Não está sendo fácil </a:t>
            </a:r>
          </a:p>
          <a:p>
            <a:pPr algn="ctr"/>
            <a:r>
              <a:rPr lang="pt-BR" b="1" dirty="0">
                <a:solidFill>
                  <a:srgbClr val="FF0000"/>
                </a:solidFill>
                <a:latin typeface="Arial Black" panose="020B0A04020102020204" pitchFamily="34" charset="0"/>
              </a:rPr>
              <a:t>(Tempos de COVID-19)</a:t>
            </a:r>
          </a:p>
          <a:p>
            <a:pPr algn="ctr"/>
            <a:r>
              <a:rPr lang="pt-BR" b="1" dirty="0">
                <a:solidFill>
                  <a:srgbClr val="FF0000"/>
                </a:solidFill>
                <a:latin typeface="Arial Black" panose="020B0A04020102020204" pitchFamily="34" charset="0"/>
              </a:rPr>
              <a:t>Imagens pessoais</a:t>
            </a:r>
          </a:p>
          <a:p>
            <a:pPr algn="ctr"/>
            <a:r>
              <a:rPr lang="pt-BR" b="1" dirty="0">
                <a:solidFill>
                  <a:srgbClr val="FF0000"/>
                </a:solidFill>
                <a:latin typeface="Arial Black" panose="020B0A04020102020204" pitchFamily="34" charset="0"/>
              </a:rPr>
              <a:t>Música: CARUSO INSTRUMENTAL</a:t>
            </a:r>
          </a:p>
          <a:p>
            <a:pPr algn="ctr"/>
            <a:r>
              <a:rPr lang="pt-BR" b="1" dirty="0">
                <a:solidFill>
                  <a:srgbClr val="FF0000"/>
                </a:solidFill>
                <a:latin typeface="Arial Black" panose="020B0A04020102020204" pitchFamily="34" charset="0"/>
              </a:rPr>
              <a:t>Apresentação e mensagem</a:t>
            </a:r>
          </a:p>
          <a:p>
            <a:pPr algn="ctr"/>
            <a:r>
              <a:rPr lang="pt-BR" b="1" dirty="0">
                <a:solidFill>
                  <a:srgbClr val="FF0000"/>
                </a:solidFill>
                <a:latin typeface="Arial Black" panose="020B0A04020102020204" pitchFamily="34" charset="0"/>
              </a:rPr>
              <a:t>Norma Aparecida Silveira de Moraes</a:t>
            </a:r>
          </a:p>
          <a:p>
            <a:pPr algn="ctr"/>
            <a:r>
              <a:rPr lang="pt-BR" b="1" dirty="0">
                <a:solidFill>
                  <a:srgbClr val="FF0000"/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b="1" dirty="0">
                <a:solidFill>
                  <a:srgbClr val="FF0000"/>
                </a:solidFill>
                <a:latin typeface="Arial Black" panose="020B0A04020102020204" pitchFamily="34" charset="0"/>
              </a:rPr>
              <a:t>www.normasilveiramoraes.recantodasletras.com.br</a:t>
            </a:r>
          </a:p>
          <a:p>
            <a:pPr algn="ctr"/>
            <a:r>
              <a:rPr lang="pt-BR" b="1" dirty="0">
                <a:solidFill>
                  <a:srgbClr val="FF0000"/>
                </a:solidFill>
                <a:latin typeface="Arial Black" panose="020B0A04020102020204" pitchFamily="34" charset="0"/>
              </a:rPr>
              <a:t>Norma Experimentais Poéticos</a:t>
            </a:r>
          </a:p>
          <a:p>
            <a:pPr algn="ctr"/>
            <a:r>
              <a:rPr lang="pt-BR" b="1" dirty="0">
                <a:solidFill>
                  <a:srgbClr val="FF0000"/>
                </a:solidFill>
                <a:latin typeface="Arial Black" panose="020B0A04020102020204" pitchFamily="34" charset="0"/>
                <a:hlinkClick r:id="rId3"/>
              </a:rPr>
              <a:t>www.sergrasan.com</a:t>
            </a:r>
            <a:endParaRPr lang="pt-BR" b="1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b="1" dirty="0">
                <a:solidFill>
                  <a:srgbClr val="FF0000"/>
                </a:solidFill>
                <a:latin typeface="Arial Black" panose="020B0A04020102020204" pitchFamily="34" charset="0"/>
              </a:rPr>
              <a:t>17/05/2020 com 16.000 até hoje + muitos</a:t>
            </a:r>
          </a:p>
          <a:p>
            <a:pPr algn="ctr"/>
            <a:r>
              <a:rPr lang="pt-BR" b="1" dirty="0">
                <a:solidFill>
                  <a:srgbClr val="FF0000"/>
                </a:solidFill>
                <a:latin typeface="Arial Black" panose="020B0A04020102020204" pitchFamily="34" charset="0"/>
              </a:rPr>
              <a:t>Casos subnotificados. </a:t>
            </a:r>
          </a:p>
          <a:p>
            <a:pPr algn="ctr"/>
            <a:r>
              <a:rPr lang="pt-BR" b="1" dirty="0">
                <a:solidFill>
                  <a:srgbClr val="FF0000"/>
                </a:solidFill>
                <a:latin typeface="Arial Black" panose="020B0A04020102020204" pitchFamily="34" charset="0"/>
              </a:rPr>
              <a:t>Mais 250.000 contaminados</a:t>
            </a:r>
          </a:p>
          <a:p>
            <a:pPr algn="ctr"/>
            <a:r>
              <a:rPr lang="pt-BR" b="1" dirty="0">
                <a:solidFill>
                  <a:srgbClr val="FF0000"/>
                </a:solidFill>
                <a:latin typeface="Arial Black" panose="020B0A04020102020204" pitchFamily="34" charset="0"/>
              </a:rPr>
              <a:t>E muitos curados e outros assintomáticos</a:t>
            </a:r>
          </a:p>
          <a:p>
            <a:pPr algn="ctr"/>
            <a:r>
              <a:rPr lang="pt-BR" b="1" dirty="0">
                <a:solidFill>
                  <a:srgbClr val="FF0000"/>
                </a:solidFill>
                <a:latin typeface="Arial Black" panose="020B0A04020102020204" pitchFamily="34" charset="0"/>
              </a:rPr>
              <a:t>Segundo pesquisa 1.000.000 contaminados no BRASIL, EUA mais de 80.000 mortes</a:t>
            </a:r>
          </a:p>
          <a:p>
            <a:pPr algn="ctr"/>
            <a:endParaRPr lang="pt-BR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808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6000">
        <p15:prstTrans prst="airplane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430</Words>
  <Application>Microsoft Office PowerPoint</Application>
  <PresentationFormat>Apresentação na tela (4:3)</PresentationFormat>
  <Paragraphs>80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10</cp:revision>
  <dcterms:created xsi:type="dcterms:W3CDTF">2020-05-17T20:59:43Z</dcterms:created>
  <dcterms:modified xsi:type="dcterms:W3CDTF">2020-05-17T22:28:14Z</dcterms:modified>
</cp:coreProperties>
</file>