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9" r:id="rId2"/>
    <p:sldId id="256" r:id="rId3"/>
    <p:sldId id="257" r:id="rId4"/>
    <p:sldId id="258" r:id="rId5"/>
    <p:sldId id="260" r:id="rId6"/>
    <p:sldId id="262" r:id="rId7"/>
    <p:sldId id="263" r:id="rId8"/>
    <p:sldId id="265" r:id="rId9"/>
    <p:sldId id="267" r:id="rId10"/>
    <p:sldId id="268" r:id="rId11"/>
    <p:sldId id="266" r:id="rId12"/>
    <p:sldId id="269" r:id="rId13"/>
    <p:sldId id="270" r:id="rId14"/>
    <p:sldId id="271" r:id="rId15"/>
    <p:sldId id="272" r:id="rId16"/>
    <p:sldId id="273" r:id="rId17"/>
    <p:sldId id="275" r:id="rId18"/>
    <p:sldId id="274" r:id="rId19"/>
    <p:sldId id="276" r:id="rId20"/>
    <p:sldId id="278" r:id="rId21"/>
    <p:sldId id="279" r:id="rId22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35" autoAdjust="0"/>
    <p:restoredTop sz="94660"/>
  </p:normalViewPr>
  <p:slideViewPr>
    <p:cSldViewPr snapToGrid="0">
      <p:cViewPr varScale="1">
        <p:scale>
          <a:sx n="60" d="100"/>
          <a:sy n="60" d="100"/>
        </p:scale>
        <p:origin x="773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0DF288-9859-4372-B803-61E8E32FBFF3}" type="datetimeFigureOut">
              <a:rPr lang="pt-BR" smtClean="0"/>
              <a:t>16/01/2018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5DA41A-FD7F-48C6-AB58-4891811702F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9531378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000" advClick="0" advTm="22000">
        <p15:prstTrans prst="curtains"/>
      </p:transition>
    </mc:Choice>
    <mc:Fallback>
      <p:transition spd="slow" advClick="0" advTm="22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0DF288-9859-4372-B803-61E8E32FBFF3}" type="datetimeFigureOut">
              <a:rPr lang="pt-BR" smtClean="0"/>
              <a:t>16/01/2018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5DA41A-FD7F-48C6-AB58-4891811702F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103800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000" advClick="0" advTm="22000">
        <p15:prstTrans prst="curtains"/>
      </p:transition>
    </mc:Choice>
    <mc:Fallback>
      <p:transition spd="slow" advClick="0" advTm="22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0DF288-9859-4372-B803-61E8E32FBFF3}" type="datetimeFigureOut">
              <a:rPr lang="pt-BR" smtClean="0"/>
              <a:t>16/01/2018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5DA41A-FD7F-48C6-AB58-4891811702F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4003229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000" advClick="0" advTm="22000">
        <p15:prstTrans prst="curtains"/>
      </p:transition>
    </mc:Choice>
    <mc:Fallback>
      <p:transition spd="slow" advClick="0" advTm="22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71487" y="1825625"/>
            <a:ext cx="2900363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3486150" y="1825625"/>
            <a:ext cx="2900363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0DF288-9859-4372-B803-61E8E32FBFF3}" type="datetimeFigureOut">
              <a:rPr lang="pt-BR" smtClean="0"/>
              <a:t>16/01/2018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5DA41A-FD7F-48C6-AB58-4891811702F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6226551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000" advClick="0" advTm="22000">
        <p15:prstTrans prst="curtains"/>
      </p:transition>
    </mc:Choice>
    <mc:Fallback>
      <p:transition spd="slow" advClick="0" advTm="22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0DF288-9859-4372-B803-61E8E32FBFF3}" type="datetimeFigureOut">
              <a:rPr lang="pt-BR" smtClean="0"/>
              <a:t>16/01/2018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5DA41A-FD7F-48C6-AB58-4891811702F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5840334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000" advClick="0" advTm="22000">
        <p15:prstTrans prst="curtains"/>
      </p:transition>
    </mc:Choice>
    <mc:Fallback>
      <p:transition spd="slow" advClick="0" advTm="22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0DF288-9859-4372-B803-61E8E32FBFF3}" type="datetimeFigureOut">
              <a:rPr lang="pt-BR" smtClean="0"/>
              <a:t>16/01/2018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5DA41A-FD7F-48C6-AB58-4891811702F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7349671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000" advClick="0" advTm="22000">
        <p15:prstTrans prst="curtains"/>
      </p:transition>
    </mc:Choice>
    <mc:Fallback>
      <p:transition spd="slow" advClick="0" advTm="22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0DF288-9859-4372-B803-61E8E32FBFF3}" type="datetimeFigureOut">
              <a:rPr lang="pt-BR" smtClean="0"/>
              <a:t>16/01/2018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5DA41A-FD7F-48C6-AB58-4891811702F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2334253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000" advClick="0" advTm="22000">
        <p15:prstTrans prst="curtains"/>
      </p:transition>
    </mc:Choice>
    <mc:Fallback>
      <p:transition spd="slow" advClick="0" advTm="22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0DF288-9859-4372-B803-61E8E32FBFF3}" type="datetimeFigureOut">
              <a:rPr lang="pt-BR" smtClean="0"/>
              <a:t>16/01/2018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5DA41A-FD7F-48C6-AB58-4891811702F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926817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000" advClick="0" advTm="22000">
        <p15:prstTrans prst="curtains"/>
      </p:transition>
    </mc:Choice>
    <mc:Fallback>
      <p:transition spd="slow" advClick="0" advTm="22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0DF288-9859-4372-B803-61E8E32FBFF3}" type="datetimeFigureOut">
              <a:rPr lang="pt-BR" smtClean="0"/>
              <a:t>16/01/2018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5DA41A-FD7F-48C6-AB58-4891811702F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8591914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000" advClick="0" advTm="22000">
        <p15:prstTrans prst="curtains"/>
      </p:transition>
    </mc:Choice>
    <mc:Fallback>
      <p:transition spd="slow" advClick="0" advTm="22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0DF288-9859-4372-B803-61E8E32FBFF3}" type="datetimeFigureOut">
              <a:rPr lang="pt-BR" smtClean="0"/>
              <a:t>16/01/2018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5DA41A-FD7F-48C6-AB58-4891811702F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6343384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000" advClick="0" advTm="22000">
        <p15:prstTrans prst="curtains"/>
      </p:transition>
    </mc:Choice>
    <mc:Fallback>
      <p:transition spd="slow" advClick="0" advTm="22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4907757" y="365125"/>
            <a:ext cx="1478756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71488" y="365125"/>
            <a:ext cx="4321969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0DF288-9859-4372-B803-61E8E32FBFF3}" type="datetimeFigureOut">
              <a:rPr lang="pt-BR" smtClean="0"/>
              <a:t>16/01/2018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5DA41A-FD7F-48C6-AB58-4891811702F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9914835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000" advClick="0" advTm="22000">
        <p15:prstTrans prst="curtains"/>
      </p:transition>
    </mc:Choice>
    <mc:Fallback>
      <p:transition spd="slow" advClick="0" advTm="22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0DF288-9859-4372-B803-61E8E32FBFF3}" type="datetimeFigureOut">
              <a:rPr lang="pt-BR" smtClean="0"/>
              <a:t>16/01/2018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5DA41A-FD7F-48C6-AB58-4891811702F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915626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000" advClick="0" advTm="22000">
        <p15:prstTrans prst="curtains"/>
      </p:transition>
    </mc:Choice>
    <mc:Fallback>
      <p:transition spd="slow" advClick="0" advTm="22000">
        <p:fade/>
      </p:transition>
    </mc:Fallback>
  </mc:AlternateConten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92100" y="203200"/>
            <a:ext cx="8382000" cy="63709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6000" b="1" dirty="0">
                <a:solidFill>
                  <a:srgbClr val="FFFF00"/>
                </a:solidFill>
              </a:rPr>
              <a:t>Porque o medo de envelhecer</a:t>
            </a:r>
            <a:r>
              <a:rPr lang="pt-BR" sz="6000" b="1" dirty="0" smtClean="0">
                <a:solidFill>
                  <a:srgbClr val="FFFF00"/>
                </a:solidFill>
              </a:rPr>
              <a:t>?</a:t>
            </a:r>
          </a:p>
          <a:p>
            <a:r>
              <a:rPr lang="pt-BR" sz="3600" b="1" dirty="0" smtClean="0">
                <a:solidFill>
                  <a:srgbClr val="FFFF00"/>
                </a:solidFill>
              </a:rPr>
              <a:t>Norma Aparecida Silveira de Moraes</a:t>
            </a:r>
          </a:p>
          <a:p>
            <a:endParaRPr lang="pt-BR" sz="3600" b="1" dirty="0" smtClean="0">
              <a:solidFill>
                <a:srgbClr val="FFFF00"/>
              </a:solidFill>
            </a:endParaRPr>
          </a:p>
          <a:p>
            <a:endParaRPr lang="pt-BR" sz="3600" b="1" dirty="0">
              <a:solidFill>
                <a:srgbClr val="FFFF00"/>
              </a:solidFill>
            </a:endParaRPr>
          </a:p>
          <a:p>
            <a:endParaRPr lang="pt-BR" sz="3600" b="1" dirty="0" smtClean="0">
              <a:solidFill>
                <a:srgbClr val="FFFF00"/>
              </a:solidFill>
            </a:endParaRPr>
          </a:p>
          <a:p>
            <a:endParaRPr lang="pt-BR" sz="3600" b="1" dirty="0">
              <a:solidFill>
                <a:srgbClr val="FFFF00"/>
              </a:solidFill>
            </a:endParaRPr>
          </a:p>
          <a:p>
            <a:r>
              <a:rPr lang="pt-BR" sz="3600" b="1" dirty="0" smtClean="0">
                <a:solidFill>
                  <a:srgbClr val="FFFF00"/>
                </a:solidFill>
              </a:rPr>
              <a:t>Divulgação</a:t>
            </a:r>
          </a:p>
          <a:p>
            <a:r>
              <a:rPr lang="pt-BR" sz="3600" b="1" dirty="0" smtClean="0">
                <a:solidFill>
                  <a:srgbClr val="FFFF00"/>
                </a:solidFill>
              </a:rPr>
              <a:t>Norma Experimentais Poéticos</a:t>
            </a:r>
          </a:p>
          <a:p>
            <a:r>
              <a:rPr lang="pt-BR" sz="3600" b="1" dirty="0" smtClean="0">
                <a:solidFill>
                  <a:srgbClr val="FFFF00"/>
                </a:solidFill>
              </a:rPr>
              <a:t>www.sergrasan.com</a:t>
            </a:r>
            <a:endParaRPr lang="pt-BR" sz="36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7278057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000" advClick="0" advTm="22000">
        <p15:prstTrans prst="curtains"/>
        <p:sndAc>
          <p:stSnd loop="1">
            <p:snd r:embed="rId2" name="Caruso instrumental.wav"/>
          </p:stSnd>
        </p:sndAc>
      </p:transition>
    </mc:Choice>
    <mc:Fallback>
      <p:transition spd="slow" advClick="0" advTm="22000">
        <p:fade/>
        <p:sndAc>
          <p:stSnd loop="1">
            <p:snd r:embed="rId2" name="Caruso instrumental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7035800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292100" y="317500"/>
            <a:ext cx="86487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rgbClr val="FFFF00"/>
                </a:solidFill>
              </a:rPr>
              <a:t>Quando mais </a:t>
            </a:r>
            <a:r>
              <a:rPr lang="pt-BR" sz="3200" b="1" dirty="0" smtClean="0">
                <a:solidFill>
                  <a:srgbClr val="FFFF00"/>
                </a:solidFill>
              </a:rPr>
              <a:t>novos, </a:t>
            </a:r>
            <a:r>
              <a:rPr lang="pt-BR" sz="3200" b="1" dirty="0">
                <a:solidFill>
                  <a:srgbClr val="FFFF00"/>
                </a:solidFill>
              </a:rPr>
              <a:t>somos independentes, temos autonomia, nós nos achamos fortes e as vezes até imbatíveis</a:t>
            </a:r>
          </a:p>
        </p:txBody>
      </p:sp>
    </p:spTree>
    <p:extLst>
      <p:ext uri="{BB962C8B-B14F-4D97-AF65-F5344CB8AC3E}">
        <p14:creationId xmlns:p14="http://schemas.microsoft.com/office/powerpoint/2010/main" val="55440851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000" advClick="0" advTm="22000">
        <p15:prstTrans prst="curtains"/>
      </p:transition>
    </mc:Choice>
    <mc:Fallback>
      <p:transition spd="slow" advClick="0" advTm="2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359900" cy="6858000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330200" y="241300"/>
            <a:ext cx="881380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rgbClr val="FFFF00"/>
                </a:solidFill>
              </a:rPr>
              <a:t>Quando mais novos, temos nossos trabalhos e movimentamos nossas próprias contas bancárias.</a:t>
            </a:r>
          </a:p>
        </p:txBody>
      </p:sp>
    </p:spTree>
    <p:extLst>
      <p:ext uri="{BB962C8B-B14F-4D97-AF65-F5344CB8AC3E}">
        <p14:creationId xmlns:p14="http://schemas.microsoft.com/office/powerpoint/2010/main" val="29194354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000" advClick="0" advTm="22000">
        <p15:prstTrans prst="curtains"/>
      </p:transition>
    </mc:Choice>
    <mc:Fallback>
      <p:transition spd="slow" advClick="0" advTm="2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539750" y="495300"/>
            <a:ext cx="80645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rgbClr val="FFFF00"/>
                </a:solidFill>
              </a:rPr>
              <a:t>Quando mais </a:t>
            </a:r>
            <a:r>
              <a:rPr lang="pt-BR" sz="3200" b="1" dirty="0" smtClean="0">
                <a:solidFill>
                  <a:srgbClr val="FFFF00"/>
                </a:solidFill>
              </a:rPr>
              <a:t>novos, </a:t>
            </a:r>
            <a:r>
              <a:rPr lang="pt-BR" sz="3200" b="1" dirty="0">
                <a:solidFill>
                  <a:srgbClr val="FFFF00"/>
                </a:solidFill>
              </a:rPr>
              <a:t>corremos, somos ligeiros, não precisamos de bengala ou alguém que nos dê o braço para andar na rua.</a:t>
            </a:r>
          </a:p>
        </p:txBody>
      </p:sp>
    </p:spTree>
    <p:extLst>
      <p:ext uri="{BB962C8B-B14F-4D97-AF65-F5344CB8AC3E}">
        <p14:creationId xmlns:p14="http://schemas.microsoft.com/office/powerpoint/2010/main" val="130578748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000" advClick="0" advTm="22000">
        <p15:prstTrans prst="curtains"/>
      </p:transition>
    </mc:Choice>
    <mc:Fallback>
      <p:transition spd="slow" advClick="0" advTm="2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985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66700" y="355600"/>
            <a:ext cx="887730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rgbClr val="FFFF00"/>
                </a:solidFill>
              </a:rPr>
              <a:t>Quando mais </a:t>
            </a:r>
            <a:r>
              <a:rPr lang="pt-BR" sz="3600" b="1" dirty="0" smtClean="0">
                <a:solidFill>
                  <a:srgbClr val="FFFF00"/>
                </a:solidFill>
              </a:rPr>
              <a:t>novos, </a:t>
            </a:r>
            <a:r>
              <a:rPr lang="pt-BR" sz="3600" b="1" dirty="0">
                <a:solidFill>
                  <a:srgbClr val="FFFF00"/>
                </a:solidFill>
              </a:rPr>
              <a:t>temos saúde, não ficamos a mercê de médicos e farmácias, tomando um monte de remédios.</a:t>
            </a:r>
          </a:p>
        </p:txBody>
      </p:sp>
    </p:spTree>
    <p:extLst>
      <p:ext uri="{BB962C8B-B14F-4D97-AF65-F5344CB8AC3E}">
        <p14:creationId xmlns:p14="http://schemas.microsoft.com/office/powerpoint/2010/main" val="269353564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000" advClick="0" advTm="22000">
        <p15:prstTrans prst="curtains"/>
      </p:transition>
    </mc:Choice>
    <mc:Fallback>
      <p:transition spd="slow" advClick="0" advTm="2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44500" y="368300"/>
            <a:ext cx="784860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rgbClr val="FFFF00"/>
                </a:solidFill>
              </a:rPr>
              <a:t>Quando mais novos, temos um apetite voraz pelo sexo, e </a:t>
            </a:r>
            <a:r>
              <a:rPr lang="pt-BR" sz="3600" b="1" dirty="0" smtClean="0">
                <a:solidFill>
                  <a:srgbClr val="FFFF00"/>
                </a:solidFill>
              </a:rPr>
              <a:t>conseguimos nos </a:t>
            </a:r>
            <a:r>
              <a:rPr lang="pt-BR" sz="3600" b="1" dirty="0">
                <a:solidFill>
                  <a:srgbClr val="FFFF00"/>
                </a:solidFill>
              </a:rPr>
              <a:t>satisfazer fisicamente.</a:t>
            </a:r>
          </a:p>
        </p:txBody>
      </p:sp>
    </p:spTree>
    <p:extLst>
      <p:ext uri="{BB962C8B-B14F-4D97-AF65-F5344CB8AC3E}">
        <p14:creationId xmlns:p14="http://schemas.microsoft.com/office/powerpoint/2010/main" val="26676628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000" advClick="0" advTm="22000">
        <p15:prstTrans prst="curtains"/>
      </p:transition>
    </mc:Choice>
    <mc:Fallback>
      <p:transition spd="slow" advClick="0" advTm="2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42900" y="368300"/>
            <a:ext cx="783590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chemeClr val="bg1"/>
                </a:solidFill>
              </a:rPr>
              <a:t>Quando mais novos, somo úteis e temos projetos de vida, ao </a:t>
            </a:r>
            <a:r>
              <a:rPr lang="pt-BR" sz="3600" b="1" dirty="0" smtClean="0">
                <a:solidFill>
                  <a:schemeClr val="bg1"/>
                </a:solidFill>
              </a:rPr>
              <a:t>envelhecer, alguns de nós sentiremos </a:t>
            </a:r>
            <a:r>
              <a:rPr lang="pt-BR" sz="3600" b="1" dirty="0">
                <a:solidFill>
                  <a:schemeClr val="bg1"/>
                </a:solidFill>
              </a:rPr>
              <a:t>inúteis e imprestáveis.</a:t>
            </a:r>
          </a:p>
        </p:txBody>
      </p:sp>
    </p:spTree>
    <p:extLst>
      <p:ext uri="{BB962C8B-B14F-4D97-AF65-F5344CB8AC3E}">
        <p14:creationId xmlns:p14="http://schemas.microsoft.com/office/powerpoint/2010/main" val="7885879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000" advClick="0" advTm="22000">
        <p15:prstTrans prst="curtains"/>
      </p:transition>
    </mc:Choice>
    <mc:Fallback>
      <p:transition spd="slow" advClick="0" advTm="2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30200" y="406400"/>
            <a:ext cx="82042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rgbClr val="FFFF00"/>
                </a:solidFill>
              </a:rPr>
              <a:t>Quando novos, temos a força ao nosso favor, quando </a:t>
            </a:r>
            <a:r>
              <a:rPr lang="pt-BR" sz="3200" b="1" dirty="0" smtClean="0">
                <a:solidFill>
                  <a:srgbClr val="FFFF00"/>
                </a:solidFill>
              </a:rPr>
              <a:t>envelhecermos </a:t>
            </a:r>
            <a:r>
              <a:rPr lang="pt-BR" sz="3200" b="1" dirty="0">
                <a:solidFill>
                  <a:srgbClr val="FFFF00"/>
                </a:solidFill>
              </a:rPr>
              <a:t>não </a:t>
            </a:r>
            <a:r>
              <a:rPr lang="pt-BR" sz="3200" b="1" dirty="0" smtClean="0">
                <a:solidFill>
                  <a:srgbClr val="FFFF00"/>
                </a:solidFill>
              </a:rPr>
              <a:t>teremos </a:t>
            </a:r>
            <a:r>
              <a:rPr lang="pt-BR" sz="3200" b="1" dirty="0">
                <a:solidFill>
                  <a:srgbClr val="FFFF00"/>
                </a:solidFill>
              </a:rPr>
              <a:t>forças nem para andar sozinhos por aí...</a:t>
            </a:r>
          </a:p>
        </p:txBody>
      </p:sp>
    </p:spTree>
    <p:extLst>
      <p:ext uri="{BB962C8B-B14F-4D97-AF65-F5344CB8AC3E}">
        <p14:creationId xmlns:p14="http://schemas.microsoft.com/office/powerpoint/2010/main" val="7631284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000" advClick="0" advTm="22000">
        <p15:prstTrans prst="curtains"/>
      </p:transition>
    </mc:Choice>
    <mc:Fallback>
      <p:transition spd="slow" advClick="0" advTm="2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57200" y="406400"/>
            <a:ext cx="773430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rgbClr val="002060"/>
                </a:solidFill>
              </a:rPr>
              <a:t>Quando novos, fazemos o que nos dá na telha, muitas vezes sem medir consequências, quando </a:t>
            </a:r>
            <a:r>
              <a:rPr lang="pt-BR" sz="3600" b="1" dirty="0" smtClean="0">
                <a:solidFill>
                  <a:srgbClr val="002060"/>
                </a:solidFill>
              </a:rPr>
              <a:t>envelhecermos muitos de nós dependeremos </a:t>
            </a:r>
            <a:r>
              <a:rPr lang="pt-BR" sz="3600" b="1" dirty="0">
                <a:solidFill>
                  <a:srgbClr val="002060"/>
                </a:solidFill>
              </a:rPr>
              <a:t>do outro para tudo</a:t>
            </a:r>
            <a:r>
              <a:rPr lang="pt-BR" sz="3600" b="1" dirty="0">
                <a:solidFill>
                  <a:schemeClr val="bg1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1374618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000" advClick="0" advTm="22000">
        <p15:prstTrans prst="curtains"/>
      </p:transition>
    </mc:Choice>
    <mc:Fallback>
      <p:transition spd="slow" advClick="0" advTm="2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06400" y="431800"/>
            <a:ext cx="802640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rgbClr val="FFFF00"/>
                </a:solidFill>
              </a:rPr>
              <a:t>Quando novos, somos livres para pensar, quando </a:t>
            </a:r>
            <a:r>
              <a:rPr lang="pt-BR" sz="3600" b="1" dirty="0" smtClean="0">
                <a:solidFill>
                  <a:srgbClr val="FFFF00"/>
                </a:solidFill>
              </a:rPr>
              <a:t>envelhecermos, </a:t>
            </a:r>
            <a:r>
              <a:rPr lang="pt-BR" sz="3600" b="1" dirty="0">
                <a:solidFill>
                  <a:srgbClr val="FFFF00"/>
                </a:solidFill>
              </a:rPr>
              <a:t>muitas vezes não </a:t>
            </a:r>
            <a:r>
              <a:rPr lang="pt-BR" sz="3600" b="1" dirty="0" smtClean="0">
                <a:solidFill>
                  <a:srgbClr val="FFFF00"/>
                </a:solidFill>
              </a:rPr>
              <a:t>teremos </a:t>
            </a:r>
            <a:r>
              <a:rPr lang="pt-BR" sz="3600" b="1" dirty="0">
                <a:solidFill>
                  <a:srgbClr val="FFFF00"/>
                </a:solidFill>
              </a:rPr>
              <a:t>mais condições nem de pensar ou agir.</a:t>
            </a:r>
          </a:p>
        </p:txBody>
      </p:sp>
    </p:spTree>
    <p:extLst>
      <p:ext uri="{BB962C8B-B14F-4D97-AF65-F5344CB8AC3E}">
        <p14:creationId xmlns:p14="http://schemas.microsoft.com/office/powerpoint/2010/main" val="26851362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000" advClick="0" advTm="22000">
        <p15:prstTrans prst="curtains"/>
      </p:transition>
    </mc:Choice>
    <mc:Fallback>
      <p:transition spd="slow" advClick="0" advTm="2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7366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30200" y="406400"/>
            <a:ext cx="8343900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rgbClr val="FFFF00"/>
                </a:solidFill>
              </a:rPr>
              <a:t>Quando novos, não damos valor a saúde mental ou física, quando </a:t>
            </a:r>
            <a:r>
              <a:rPr lang="pt-BR" sz="3200" b="1" dirty="0" smtClean="0">
                <a:solidFill>
                  <a:srgbClr val="FFFF00"/>
                </a:solidFill>
              </a:rPr>
              <a:t>envelhecermos, </a:t>
            </a:r>
            <a:r>
              <a:rPr lang="pt-BR" sz="3200" b="1" dirty="0">
                <a:solidFill>
                  <a:srgbClr val="FFFF00"/>
                </a:solidFill>
              </a:rPr>
              <a:t>nos </a:t>
            </a:r>
            <a:r>
              <a:rPr lang="pt-BR" sz="3200" b="1" dirty="0" smtClean="0">
                <a:solidFill>
                  <a:srgbClr val="FFFF00"/>
                </a:solidFill>
              </a:rPr>
              <a:t>arrependeremos </a:t>
            </a:r>
            <a:r>
              <a:rPr lang="pt-BR" sz="3200" b="1" dirty="0">
                <a:solidFill>
                  <a:srgbClr val="FFFF00"/>
                </a:solidFill>
              </a:rPr>
              <a:t>de não termos </a:t>
            </a:r>
            <a:r>
              <a:rPr lang="pt-BR" sz="3200" b="1" dirty="0" smtClean="0">
                <a:solidFill>
                  <a:srgbClr val="FFFF00"/>
                </a:solidFill>
              </a:rPr>
              <a:t>tidos zelo </a:t>
            </a:r>
            <a:r>
              <a:rPr lang="pt-BR" sz="3200" b="1" dirty="0">
                <a:solidFill>
                  <a:srgbClr val="FFFF00"/>
                </a:solidFill>
              </a:rPr>
              <a:t>com a saúde.</a:t>
            </a:r>
          </a:p>
        </p:txBody>
      </p:sp>
    </p:spTree>
    <p:extLst>
      <p:ext uri="{BB962C8B-B14F-4D97-AF65-F5344CB8AC3E}">
        <p14:creationId xmlns:p14="http://schemas.microsoft.com/office/powerpoint/2010/main" val="135270909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000" advClick="0" advTm="22000">
        <p15:prstTrans prst="curtains"/>
      </p:transition>
    </mc:Choice>
    <mc:Fallback>
      <p:transition spd="slow" advClick="0" advTm="2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096866" cy="6858000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444500" y="368300"/>
            <a:ext cx="7772400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rgbClr val="FFFF00"/>
                </a:solidFill>
              </a:rPr>
              <a:t>Quando </a:t>
            </a:r>
            <a:r>
              <a:rPr lang="pt-BR" sz="3200" b="1" dirty="0" smtClean="0">
                <a:solidFill>
                  <a:srgbClr val="FFFF00"/>
                </a:solidFill>
              </a:rPr>
              <a:t>novos, </a:t>
            </a:r>
            <a:r>
              <a:rPr lang="pt-BR" sz="3200" b="1" dirty="0">
                <a:solidFill>
                  <a:srgbClr val="FFFF00"/>
                </a:solidFill>
              </a:rPr>
              <a:t>somos orgulhosos, e suficientes, quando </a:t>
            </a:r>
            <a:r>
              <a:rPr lang="pt-BR" sz="3200" b="1" dirty="0" smtClean="0">
                <a:solidFill>
                  <a:srgbClr val="FFFF00"/>
                </a:solidFill>
              </a:rPr>
              <a:t>envelhecermos muitos de nós dependeremos </a:t>
            </a:r>
            <a:r>
              <a:rPr lang="pt-BR" sz="3200" b="1" dirty="0">
                <a:solidFill>
                  <a:srgbClr val="FFFF00"/>
                </a:solidFill>
              </a:rPr>
              <a:t>do outro até para comer, tomar banho, andar um pouco.</a:t>
            </a:r>
          </a:p>
        </p:txBody>
      </p:sp>
    </p:spTree>
    <p:extLst>
      <p:ext uri="{BB962C8B-B14F-4D97-AF65-F5344CB8AC3E}">
        <p14:creationId xmlns:p14="http://schemas.microsoft.com/office/powerpoint/2010/main" val="174429311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000" advClick="0" advTm="22000">
        <p15:prstTrans prst="curtains"/>
      </p:transition>
    </mc:Choice>
    <mc:Fallback>
      <p:transition spd="slow" advClick="0" advTm="2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68300" y="482600"/>
            <a:ext cx="854710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rgbClr val="FFFF00"/>
                </a:solidFill>
              </a:rPr>
              <a:t>Quando </a:t>
            </a:r>
            <a:r>
              <a:rPr lang="pt-BR" sz="3600" b="1" dirty="0" smtClean="0">
                <a:solidFill>
                  <a:srgbClr val="FFFF00"/>
                </a:solidFill>
              </a:rPr>
              <a:t>novos, </a:t>
            </a:r>
            <a:r>
              <a:rPr lang="pt-BR" sz="3600" b="1" dirty="0">
                <a:solidFill>
                  <a:srgbClr val="FFFF00"/>
                </a:solidFill>
              </a:rPr>
              <a:t>mandamos em nosso dinheiro, compramos o que quisermos, </a:t>
            </a:r>
            <a:r>
              <a:rPr lang="pt-BR" sz="3600" b="1" dirty="0" smtClean="0">
                <a:solidFill>
                  <a:srgbClr val="FFFF00"/>
                </a:solidFill>
              </a:rPr>
              <a:t>mas quando envelhecermos, aceitaremos </a:t>
            </a:r>
            <a:r>
              <a:rPr lang="pt-BR" sz="3600" b="1" dirty="0">
                <a:solidFill>
                  <a:srgbClr val="FFFF00"/>
                </a:solidFill>
              </a:rPr>
              <a:t>o que os outros </a:t>
            </a:r>
            <a:r>
              <a:rPr lang="pt-BR" sz="3600" b="1" dirty="0" smtClean="0">
                <a:solidFill>
                  <a:srgbClr val="FFFF00"/>
                </a:solidFill>
              </a:rPr>
              <a:t>comprarão </a:t>
            </a:r>
            <a:r>
              <a:rPr lang="pt-BR" sz="3600" b="1" dirty="0">
                <a:solidFill>
                  <a:srgbClr val="FFFF00"/>
                </a:solidFill>
              </a:rPr>
              <a:t>de boa ou má vontade. </a:t>
            </a:r>
          </a:p>
        </p:txBody>
      </p:sp>
    </p:spTree>
    <p:extLst>
      <p:ext uri="{BB962C8B-B14F-4D97-AF65-F5344CB8AC3E}">
        <p14:creationId xmlns:p14="http://schemas.microsoft.com/office/powerpoint/2010/main" val="132022019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000" advClick="0" advTm="22000">
        <p15:prstTrans prst="curtains"/>
      </p:transition>
    </mc:Choice>
    <mc:Fallback>
      <p:transition spd="slow" advClick="0" advTm="2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57200" y="457200"/>
            <a:ext cx="817880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chemeClr val="bg1"/>
                </a:solidFill>
              </a:rPr>
              <a:t>Quando novos, viajamos por aí, </a:t>
            </a:r>
            <a:r>
              <a:rPr lang="pt-BR" sz="3600" b="1" dirty="0" smtClean="0">
                <a:solidFill>
                  <a:schemeClr val="bg1"/>
                </a:solidFill>
              </a:rPr>
              <a:t>mas quando idosos, muitos de nós ficaremos </a:t>
            </a:r>
            <a:r>
              <a:rPr lang="pt-BR" sz="3600" b="1" dirty="0">
                <a:solidFill>
                  <a:schemeClr val="bg1"/>
                </a:solidFill>
              </a:rPr>
              <a:t>de molho em casa, </a:t>
            </a:r>
            <a:r>
              <a:rPr lang="pt-BR" sz="3600" b="1" dirty="0" smtClean="0">
                <a:solidFill>
                  <a:schemeClr val="bg1"/>
                </a:solidFill>
              </a:rPr>
              <a:t>pois ninguém </a:t>
            </a:r>
            <a:r>
              <a:rPr lang="pt-BR" sz="3600" b="1" dirty="0">
                <a:solidFill>
                  <a:schemeClr val="bg1"/>
                </a:solidFill>
              </a:rPr>
              <a:t>tem paciência com os idosos.</a:t>
            </a:r>
          </a:p>
        </p:txBody>
      </p:sp>
    </p:spTree>
    <p:extLst>
      <p:ext uri="{BB962C8B-B14F-4D97-AF65-F5344CB8AC3E}">
        <p14:creationId xmlns:p14="http://schemas.microsoft.com/office/powerpoint/2010/main" val="9339278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000" advClick="0" advTm="22000">
        <p15:prstTrans prst="curtains"/>
      </p:transition>
    </mc:Choice>
    <mc:Fallback>
      <p:transition spd="slow" advClick="0" advTm="2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92100" y="444500"/>
            <a:ext cx="8102600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rgbClr val="FFFF00"/>
                </a:solidFill>
              </a:rPr>
              <a:t>Quando novos, somos potentes, equilibrados, suficientes, </a:t>
            </a:r>
            <a:r>
              <a:rPr lang="pt-BR" sz="3200" b="1" dirty="0" smtClean="0">
                <a:solidFill>
                  <a:srgbClr val="FFFF00"/>
                </a:solidFill>
              </a:rPr>
              <a:t>mas quando envelhecermos </a:t>
            </a:r>
            <a:r>
              <a:rPr lang="pt-BR" sz="3200" b="1" dirty="0">
                <a:solidFill>
                  <a:srgbClr val="FFFF00"/>
                </a:solidFill>
              </a:rPr>
              <a:t>muitas vezes </a:t>
            </a:r>
            <a:r>
              <a:rPr lang="pt-BR" sz="3200" b="1" dirty="0" smtClean="0">
                <a:solidFill>
                  <a:srgbClr val="FFFF00"/>
                </a:solidFill>
              </a:rPr>
              <a:t>teremos </a:t>
            </a:r>
            <a:r>
              <a:rPr lang="pt-BR" sz="3200" b="1" dirty="0">
                <a:solidFill>
                  <a:srgbClr val="FFFF00"/>
                </a:solidFill>
              </a:rPr>
              <a:t>demência mental, e </a:t>
            </a:r>
            <a:r>
              <a:rPr lang="pt-BR" sz="3200" b="1" dirty="0" smtClean="0">
                <a:solidFill>
                  <a:srgbClr val="FFFF00"/>
                </a:solidFill>
              </a:rPr>
              <a:t>ficando </a:t>
            </a:r>
            <a:r>
              <a:rPr lang="pt-BR" sz="3200" b="1" dirty="0">
                <a:solidFill>
                  <a:srgbClr val="FFFF00"/>
                </a:solidFill>
              </a:rPr>
              <a:t>difícil a convivência.</a:t>
            </a:r>
          </a:p>
        </p:txBody>
      </p:sp>
    </p:spTree>
    <p:extLst>
      <p:ext uri="{BB962C8B-B14F-4D97-AF65-F5344CB8AC3E}">
        <p14:creationId xmlns:p14="http://schemas.microsoft.com/office/powerpoint/2010/main" val="327590193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000" advClick="0" advTm="22000">
        <p15:prstTrans prst="curtains"/>
      </p:transition>
    </mc:Choice>
    <mc:Fallback>
      <p:transition spd="slow" advClick="0" advTm="2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558800" y="495300"/>
            <a:ext cx="828040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rgbClr val="FFFF00"/>
                </a:solidFill>
              </a:rPr>
              <a:t>Quando novos, pulamos, dançamos, bebemos, </a:t>
            </a:r>
            <a:r>
              <a:rPr lang="pt-BR" sz="3600" b="1" dirty="0" smtClean="0">
                <a:solidFill>
                  <a:srgbClr val="FFFF00"/>
                </a:solidFill>
              </a:rPr>
              <a:t>mas quando idosos, muitos de nós ficaremos </a:t>
            </a:r>
            <a:r>
              <a:rPr lang="pt-BR" sz="3600" b="1" dirty="0">
                <a:solidFill>
                  <a:srgbClr val="FFFF00"/>
                </a:solidFill>
              </a:rPr>
              <a:t>o dia inteiro sentados esperando a hora da finitude.</a:t>
            </a:r>
          </a:p>
        </p:txBody>
      </p:sp>
    </p:spTree>
    <p:extLst>
      <p:ext uri="{BB962C8B-B14F-4D97-AF65-F5344CB8AC3E}">
        <p14:creationId xmlns:p14="http://schemas.microsoft.com/office/powerpoint/2010/main" val="39942954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000" advClick="0" advTm="22000">
        <p15:prstTrans prst="curtains"/>
      </p:transition>
    </mc:Choice>
    <mc:Fallback>
      <p:transition spd="slow" advClick="0" advTm="2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68300" y="355600"/>
            <a:ext cx="8089900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rgbClr val="FFFF00"/>
                </a:solidFill>
              </a:rPr>
              <a:t>Quando novos, sentimos cheiro, ouvimos bem, as pernas são fortes, </a:t>
            </a:r>
            <a:r>
              <a:rPr lang="pt-BR" sz="3200" b="1" dirty="0" smtClean="0">
                <a:solidFill>
                  <a:srgbClr val="FFFF00"/>
                </a:solidFill>
              </a:rPr>
              <a:t>mas quando envelhecermos muitos de nós ficaremos </a:t>
            </a:r>
            <a:r>
              <a:rPr lang="pt-BR" sz="3200" b="1" dirty="0">
                <a:solidFill>
                  <a:srgbClr val="FFFF00"/>
                </a:solidFill>
              </a:rPr>
              <a:t>surdos e </a:t>
            </a:r>
            <a:r>
              <a:rPr lang="pt-BR" sz="3200" b="1" dirty="0" smtClean="0">
                <a:solidFill>
                  <a:srgbClr val="FFFF00"/>
                </a:solidFill>
              </a:rPr>
              <a:t>teremos </a:t>
            </a:r>
            <a:r>
              <a:rPr lang="pt-BR" sz="3200" b="1" dirty="0">
                <a:solidFill>
                  <a:srgbClr val="FFFF00"/>
                </a:solidFill>
              </a:rPr>
              <a:t>as pernas cambaleantes.</a:t>
            </a:r>
          </a:p>
        </p:txBody>
      </p:sp>
    </p:spTree>
    <p:extLst>
      <p:ext uri="{BB962C8B-B14F-4D97-AF65-F5344CB8AC3E}">
        <p14:creationId xmlns:p14="http://schemas.microsoft.com/office/powerpoint/2010/main" val="16103341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000" advClick="0" advTm="22000">
        <p15:prstTrans prst="curtains"/>
      </p:transition>
    </mc:Choice>
    <mc:Fallback>
      <p:transition spd="slow" advClick="0" advTm="2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7048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31800" y="444500"/>
            <a:ext cx="805180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rgbClr val="FFFF00"/>
                </a:solidFill>
              </a:rPr>
              <a:t>Mas por outro lado, </a:t>
            </a:r>
            <a:r>
              <a:rPr lang="pt-BR" sz="3600" b="1" dirty="0" smtClean="0">
                <a:solidFill>
                  <a:srgbClr val="FFFF00"/>
                </a:solidFill>
              </a:rPr>
              <a:t>poderemos </a:t>
            </a:r>
            <a:r>
              <a:rPr lang="pt-BR" sz="3600" b="1" dirty="0">
                <a:solidFill>
                  <a:srgbClr val="FFFF00"/>
                </a:solidFill>
              </a:rPr>
              <a:t>ser idosos saudáveis até o fim...só Deus mesmo é quem sabe...o fim que teremos...</a:t>
            </a:r>
          </a:p>
        </p:txBody>
      </p:sp>
    </p:spTree>
    <p:extLst>
      <p:ext uri="{BB962C8B-B14F-4D97-AF65-F5344CB8AC3E}">
        <p14:creationId xmlns:p14="http://schemas.microsoft.com/office/powerpoint/2010/main" val="87189289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000" advClick="0" advTm="22000">
        <p15:prstTrans prst="curtains"/>
      </p:transition>
    </mc:Choice>
    <mc:Fallback>
      <p:transition spd="slow" advClick="0" advTm="2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70231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79400" y="304800"/>
            <a:ext cx="868680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rgbClr val="FFFF00"/>
                </a:solidFill>
              </a:rPr>
              <a:t>Sabemos como </a:t>
            </a:r>
            <a:r>
              <a:rPr lang="pt-BR" sz="3600" b="1" dirty="0" smtClean="0">
                <a:solidFill>
                  <a:srgbClr val="FFFF00"/>
                </a:solidFill>
              </a:rPr>
              <a:t>nascemos, </a:t>
            </a:r>
            <a:r>
              <a:rPr lang="pt-BR" sz="3600" b="1" dirty="0">
                <a:solidFill>
                  <a:srgbClr val="FFFF00"/>
                </a:solidFill>
              </a:rPr>
              <a:t>mas não sabemos como vamos </a:t>
            </a:r>
            <a:r>
              <a:rPr lang="pt-BR" sz="3600" b="1" dirty="0" smtClean="0">
                <a:solidFill>
                  <a:srgbClr val="FFFF00"/>
                </a:solidFill>
              </a:rPr>
              <a:t>morrer. Que </a:t>
            </a:r>
            <a:r>
              <a:rPr lang="pt-BR" sz="3600" b="1" dirty="0">
                <a:solidFill>
                  <a:srgbClr val="FFFF00"/>
                </a:solidFill>
              </a:rPr>
              <a:t>Deus no dê uma boa morte...um último suspiro tranquilo, sem penar ou sofrer num hospital...</a:t>
            </a:r>
            <a:endParaRPr lang="pt-BR" sz="36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049820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000" advClick="0" advTm="22000">
        <p15:prstTrans prst="curtains"/>
      </p:transition>
    </mc:Choice>
    <mc:Fallback>
      <p:transition spd="slow" advClick="0" advTm="2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44500" y="355600"/>
            <a:ext cx="8115300" cy="33855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 smtClean="0">
                <a:solidFill>
                  <a:schemeClr val="bg1"/>
                </a:solidFill>
              </a:rPr>
              <a:t>Apenas desejar por </a:t>
            </a:r>
            <a:r>
              <a:rPr lang="pt-BR" sz="3200" b="1" dirty="0">
                <a:solidFill>
                  <a:schemeClr val="bg1"/>
                </a:solidFill>
              </a:rPr>
              <a:t>chegar a última </a:t>
            </a:r>
            <a:r>
              <a:rPr lang="pt-BR" sz="3200" b="1" dirty="0" smtClean="0">
                <a:solidFill>
                  <a:schemeClr val="bg1"/>
                </a:solidFill>
              </a:rPr>
              <a:t>e boa hora </a:t>
            </a:r>
            <a:r>
              <a:rPr lang="pt-BR" sz="3200" b="1" dirty="0" err="1" smtClean="0">
                <a:solidFill>
                  <a:schemeClr val="bg1"/>
                </a:solidFill>
              </a:rPr>
              <a:t>hora</a:t>
            </a:r>
            <a:r>
              <a:rPr lang="pt-BR" sz="3200" b="1" dirty="0">
                <a:solidFill>
                  <a:schemeClr val="bg1"/>
                </a:solidFill>
              </a:rPr>
              <a:t>...</a:t>
            </a:r>
            <a:br>
              <a:rPr lang="pt-BR" sz="3200" b="1" dirty="0">
                <a:solidFill>
                  <a:schemeClr val="bg1"/>
                </a:solidFill>
              </a:rPr>
            </a:br>
            <a:r>
              <a:rPr lang="pt-BR" sz="3200" b="1" dirty="0">
                <a:solidFill>
                  <a:schemeClr val="bg1"/>
                </a:solidFill>
              </a:rPr>
              <a:t> </a:t>
            </a:r>
            <a:r>
              <a:rPr lang="pt-BR" sz="3200" b="1" dirty="0" smtClean="0">
                <a:solidFill>
                  <a:schemeClr val="bg1"/>
                </a:solidFill>
              </a:rPr>
              <a:t>Enquanto </a:t>
            </a:r>
            <a:r>
              <a:rPr lang="pt-BR" sz="3200" b="1" dirty="0">
                <a:solidFill>
                  <a:schemeClr val="bg1"/>
                </a:solidFill>
              </a:rPr>
              <a:t>isso vamos plantando belas sementes no jardim da vida</a:t>
            </a:r>
            <a:r>
              <a:rPr lang="pt-BR" sz="3200" b="1" dirty="0" smtClean="0">
                <a:solidFill>
                  <a:schemeClr val="bg1"/>
                </a:solidFill>
              </a:rPr>
              <a:t>...para colhermos uma velhice satisfatória</a:t>
            </a:r>
            <a:r>
              <a:rPr lang="pt-BR" sz="3200" b="1" dirty="0">
                <a:solidFill>
                  <a:schemeClr val="bg1"/>
                </a:solidFill>
              </a:rPr>
              <a:t/>
            </a:r>
            <a:br>
              <a:rPr lang="pt-BR" sz="3200" b="1" dirty="0">
                <a:solidFill>
                  <a:schemeClr val="bg1"/>
                </a:solidFill>
              </a:rPr>
            </a:br>
            <a:r>
              <a:rPr lang="pt-BR" b="1" dirty="0"/>
              <a:t> </a:t>
            </a:r>
            <a:br>
              <a:rPr lang="pt-BR" b="1" dirty="0"/>
            </a:br>
            <a:r>
              <a:rPr lang="pt-BR" b="1" dirty="0"/>
              <a:t> </a:t>
            </a:r>
            <a:br>
              <a:rPr lang="pt-BR" b="1" dirty="0"/>
            </a:b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84076483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000" advClick="0" advTm="22000">
        <p15:prstTrans prst="curtains"/>
      </p:transition>
    </mc:Choice>
    <mc:Fallback>
      <p:transition spd="slow" advClick="0" advTm="2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9469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17500" y="304800"/>
            <a:ext cx="8242300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 smtClean="0">
                <a:solidFill>
                  <a:srgbClr val="FFFF00"/>
                </a:solidFill>
              </a:rPr>
              <a:t>Porque o medo de envelhecer?</a:t>
            </a:r>
          </a:p>
          <a:p>
            <a:r>
              <a:rPr lang="pt-BR" b="1" dirty="0" smtClean="0">
                <a:solidFill>
                  <a:srgbClr val="FFFF00"/>
                </a:solidFill>
              </a:rPr>
              <a:t>Texto e formatação</a:t>
            </a:r>
          </a:p>
          <a:p>
            <a:r>
              <a:rPr lang="pt-BR" b="1" dirty="0" smtClean="0">
                <a:solidFill>
                  <a:srgbClr val="FFFF00"/>
                </a:solidFill>
              </a:rPr>
              <a:t>Norma Aparecida Silveira de Moraes</a:t>
            </a:r>
          </a:p>
          <a:p>
            <a:r>
              <a:rPr lang="pt-BR" b="1" dirty="0" smtClean="0">
                <a:solidFill>
                  <a:srgbClr val="FFFF00"/>
                </a:solidFill>
              </a:rPr>
              <a:t>Imagens google imagens, algumas com créditos</a:t>
            </a:r>
          </a:p>
          <a:p>
            <a:r>
              <a:rPr lang="pt-BR" b="1" dirty="0" smtClean="0">
                <a:solidFill>
                  <a:srgbClr val="FFFF00"/>
                </a:solidFill>
              </a:rPr>
              <a:t>Música: Caruso instrumental</a:t>
            </a:r>
          </a:p>
          <a:p>
            <a:endParaRPr lang="pt-BR" b="1" dirty="0" smtClean="0">
              <a:solidFill>
                <a:srgbClr val="FFFF00"/>
              </a:solidFill>
            </a:endParaRPr>
          </a:p>
          <a:p>
            <a:endParaRPr lang="pt-BR" b="1" dirty="0" smtClean="0">
              <a:solidFill>
                <a:srgbClr val="FFFF00"/>
              </a:solidFill>
            </a:endParaRPr>
          </a:p>
          <a:p>
            <a:endParaRPr lang="pt-BR" b="1" dirty="0" smtClean="0">
              <a:solidFill>
                <a:srgbClr val="FFFF00"/>
              </a:solidFill>
            </a:endParaRPr>
          </a:p>
          <a:p>
            <a:endParaRPr lang="pt-BR" b="1" dirty="0" smtClean="0">
              <a:solidFill>
                <a:srgbClr val="FFFF00"/>
              </a:solidFill>
            </a:endParaRPr>
          </a:p>
          <a:p>
            <a:r>
              <a:rPr lang="pt-BR" b="1" dirty="0" smtClean="0">
                <a:solidFill>
                  <a:srgbClr val="FFFF00"/>
                </a:solidFill>
              </a:rPr>
              <a:t>Divulgação</a:t>
            </a:r>
          </a:p>
          <a:p>
            <a:r>
              <a:rPr lang="pt-BR" b="1" dirty="0" smtClean="0">
                <a:solidFill>
                  <a:srgbClr val="FFFF00"/>
                </a:solidFill>
              </a:rPr>
              <a:t>www.normasilveiramoraes.recantodasletras.com.br</a:t>
            </a:r>
          </a:p>
          <a:p>
            <a:r>
              <a:rPr lang="pt-BR" b="1" dirty="0" smtClean="0">
                <a:solidFill>
                  <a:srgbClr val="FFFF00"/>
                </a:solidFill>
              </a:rPr>
              <a:t>Norma Silveira Moraes Slides – www.sergrasan.com</a:t>
            </a:r>
            <a:endParaRPr lang="pt-BR" b="1" dirty="0" smtClean="0">
              <a:solidFill>
                <a:srgbClr val="FFFF00"/>
              </a:solidFill>
            </a:endParaRPr>
          </a:p>
          <a:p>
            <a:r>
              <a:rPr lang="pt-BR" b="1" dirty="0" smtClean="0">
                <a:solidFill>
                  <a:srgbClr val="FFFF00"/>
                </a:solidFill>
              </a:rPr>
              <a:t>Norma Experimentais Poéticos- www.sergrasan.com</a:t>
            </a:r>
          </a:p>
          <a:p>
            <a:r>
              <a:rPr lang="pt-BR" b="1" dirty="0" smtClean="0">
                <a:solidFill>
                  <a:srgbClr val="FFFF00"/>
                </a:solidFill>
              </a:rPr>
              <a:t>Norma natureza- www.sergrasan.com</a:t>
            </a:r>
            <a:endParaRPr lang="pt-BR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3970772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000" advClick="0" advTm="22000">
        <p15:prstTrans prst="curtains"/>
      </p:transition>
    </mc:Choice>
    <mc:Fallback>
      <p:transition spd="slow" advClick="0" advTm="2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64</TotalTime>
  <Words>507</Words>
  <Application>Microsoft Office PowerPoint</Application>
  <PresentationFormat>Apresentação na tela (4:3)</PresentationFormat>
  <Paragraphs>42</Paragraphs>
  <Slides>21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21</vt:i4>
      </vt:variant>
    </vt:vector>
  </HeadingPairs>
  <TitlesOfParts>
    <vt:vector size="25" baseType="lpstr">
      <vt:lpstr>Arial</vt:lpstr>
      <vt:lpstr>Calibri</vt:lpstr>
      <vt:lpstr>Calibri Light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Norma</dc:creator>
  <cp:lastModifiedBy>Norma</cp:lastModifiedBy>
  <cp:revision>9</cp:revision>
  <dcterms:created xsi:type="dcterms:W3CDTF">2018-01-16T17:19:00Z</dcterms:created>
  <dcterms:modified xsi:type="dcterms:W3CDTF">2018-01-16T18:23:48Z</dcterms:modified>
</cp:coreProperties>
</file>