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60" r:id="rId4"/>
    <p:sldId id="259" r:id="rId5"/>
    <p:sldId id="262" r:id="rId6"/>
    <p:sldId id="263" r:id="rId7"/>
    <p:sldId id="261" r:id="rId8"/>
    <p:sldId id="265" r:id="rId9"/>
    <p:sldId id="268" r:id="rId10"/>
    <p:sldId id="267" r:id="rId11"/>
    <p:sldId id="264" r:id="rId12"/>
    <p:sldId id="270" r:id="rId13"/>
    <p:sldId id="271" r:id="rId14"/>
    <p:sldId id="272" r:id="rId15"/>
    <p:sldId id="273" r:id="rId16"/>
    <p:sldId id="274" r:id="rId17"/>
    <p:sldId id="256" r:id="rId1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orma" initials="N" lastIdx="1" clrIdx="0">
    <p:extLst>
      <p:ext uri="{19B8F6BF-5375-455C-9EA6-DF929625EA0E}">
        <p15:presenceInfo xmlns:p15="http://schemas.microsoft.com/office/powerpoint/2012/main" userId="Norm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55" d="100"/>
          <a:sy n="55" d="100"/>
        </p:scale>
        <p:origin x="114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8-16T20:16:04.165" idx="1">
    <p:pos x="-69" y="62"/>
    <p:text/>
    <p:extLst>
      <p:ext uri="{C676402C-5697-4E1C-873F-D02D1690AC5C}">
        <p15:threadingInfo xmlns:p15="http://schemas.microsoft.com/office/powerpoint/2012/main" timeZoneBias="180"/>
      </p:ext>
    </p:extLst>
  </p:cm>
</p:cmLst>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pt-BR" smtClean="0"/>
              <a:t>Clique para editar o título mestre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90F611F8-D687-45F1-B3FB-C45C54F5B93E}" type="datetimeFigureOut">
              <a:rPr lang="pt-BR" smtClean="0"/>
              <a:t>16/08/2019</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829801941"/>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90F611F8-D687-45F1-B3FB-C45C54F5B93E}" type="datetimeFigureOut">
              <a:rPr lang="pt-BR" smtClean="0"/>
              <a:t>16/08/2019</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2991707176"/>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pt-BR" smtClean="0"/>
              <a:t>Clique para editar o título mestre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90F611F8-D687-45F1-B3FB-C45C54F5B93E}" type="datetimeFigureOut">
              <a:rPr lang="pt-BR" smtClean="0"/>
              <a:t>16/08/2019</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69890886"/>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90F611F8-D687-45F1-B3FB-C45C54F5B93E}" type="datetimeFigureOut">
              <a:rPr lang="pt-BR" smtClean="0"/>
              <a:t>16/08/2019</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2984330573"/>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629842" y="2505075"/>
            <a:ext cx="3868340"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29150" y="2505075"/>
            <a:ext cx="3887391" cy="368458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90F611F8-D687-45F1-B3FB-C45C54F5B93E}" type="datetimeFigureOut">
              <a:rPr lang="pt-BR" smtClean="0"/>
              <a:t>16/08/2019</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3984947516"/>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90F611F8-D687-45F1-B3FB-C45C54F5B93E}" type="datetimeFigureOut">
              <a:rPr lang="pt-BR" smtClean="0"/>
              <a:t>16/08/2019</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2818466747"/>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0F611F8-D687-45F1-B3FB-C45C54F5B93E}" type="datetimeFigureOut">
              <a:rPr lang="pt-BR" smtClean="0"/>
              <a:t>16/08/2019</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482866822"/>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smtClean="0"/>
              <a:t>Clique para editar o título mestre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90F611F8-D687-45F1-B3FB-C45C54F5B93E}" type="datetimeFigureOut">
              <a:rPr lang="pt-BR" smtClean="0"/>
              <a:t>16/08/2019</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1876990774"/>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90F611F8-D687-45F1-B3FB-C45C54F5B93E}" type="datetimeFigureOut">
              <a:rPr lang="pt-BR" smtClean="0"/>
              <a:t>16/08/2019</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2428904922"/>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90F611F8-D687-45F1-B3FB-C45C54F5B93E}" type="datetimeFigureOut">
              <a:rPr lang="pt-BR" smtClean="0"/>
              <a:t>16/08/2019</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1410398321"/>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90F611F8-D687-45F1-B3FB-C45C54F5B93E}" type="datetimeFigureOut">
              <a:rPr lang="pt-BR" smtClean="0"/>
              <a:t>16/08/2019</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EC57B7DF-A30D-420C-9B2E-583481142A8C}" type="slidenum">
              <a:rPr lang="pt-BR" smtClean="0"/>
              <a:t>‹nº›</a:t>
            </a:fld>
            <a:endParaRPr lang="pt-BR"/>
          </a:p>
        </p:txBody>
      </p:sp>
    </p:spTree>
    <p:extLst>
      <p:ext uri="{BB962C8B-B14F-4D97-AF65-F5344CB8AC3E}">
        <p14:creationId xmlns:p14="http://schemas.microsoft.com/office/powerpoint/2010/main" val="2446829293"/>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F611F8-D687-45F1-B3FB-C45C54F5B93E}" type="datetimeFigureOut">
              <a:rPr lang="pt-BR" smtClean="0"/>
              <a:t>16/08/2019</a:t>
            </a:fld>
            <a:endParaRPr lang="pt-B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57B7DF-A30D-420C-9B2E-583481142A8C}" type="slidenum">
              <a:rPr lang="pt-BR" smtClean="0"/>
              <a:t>‹nº›</a:t>
            </a:fld>
            <a:endParaRPr lang="pt-BR"/>
          </a:p>
        </p:txBody>
      </p:sp>
    </p:spTree>
    <p:extLst>
      <p:ext uri="{BB962C8B-B14F-4D97-AF65-F5344CB8AC3E}">
        <p14:creationId xmlns:p14="http://schemas.microsoft.com/office/powerpoint/2010/main" val="3986405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sergrasan.com/" TargetMode="External"/><Relationship Id="rId2" Type="http://schemas.openxmlformats.org/officeDocument/2006/relationships/image" Target="../media/image1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 name="CaixaDeTexto 2"/>
          <p:cNvSpPr txBox="1"/>
          <p:nvPr/>
        </p:nvSpPr>
        <p:spPr>
          <a:xfrm>
            <a:off x="96982" y="401782"/>
            <a:ext cx="9047018" cy="5632311"/>
          </a:xfrm>
          <a:prstGeom prst="rect">
            <a:avLst/>
          </a:prstGeom>
          <a:noFill/>
        </p:spPr>
        <p:txBody>
          <a:bodyPr wrap="square" rtlCol="0">
            <a:spAutoFit/>
          </a:bodyPr>
          <a:lstStyle/>
          <a:p>
            <a:pPr algn="ctr"/>
            <a:r>
              <a:rPr lang="pt-BR" sz="6000" b="1" dirty="0">
                <a:solidFill>
                  <a:schemeClr val="bg1"/>
                </a:solidFill>
              </a:rPr>
              <a:t>APESAR DE TUDO, A VIDA CONTINUA</a:t>
            </a:r>
            <a:r>
              <a:rPr lang="pt-BR" sz="6000" b="1" dirty="0" smtClean="0">
                <a:solidFill>
                  <a:schemeClr val="bg1"/>
                </a:solidFill>
              </a:rPr>
              <a:t>...</a:t>
            </a:r>
          </a:p>
          <a:p>
            <a:r>
              <a:rPr lang="pt-BR" sz="4000" b="1" dirty="0" smtClean="0">
                <a:solidFill>
                  <a:schemeClr val="bg1"/>
                </a:solidFill>
              </a:rPr>
              <a:t>COM</a:t>
            </a:r>
          </a:p>
          <a:p>
            <a:r>
              <a:rPr lang="pt-BR" sz="4000" b="1" dirty="0" smtClean="0">
                <a:solidFill>
                  <a:schemeClr val="bg1"/>
                </a:solidFill>
              </a:rPr>
              <a:t>Norma Ap. Silveira de Moraes</a:t>
            </a:r>
          </a:p>
          <a:p>
            <a:endParaRPr lang="pt-BR" sz="4000" b="1" dirty="0">
              <a:solidFill>
                <a:schemeClr val="bg1"/>
              </a:solidFill>
            </a:endParaRPr>
          </a:p>
          <a:p>
            <a:r>
              <a:rPr lang="pt-BR" sz="4000" b="1" dirty="0" smtClean="0">
                <a:solidFill>
                  <a:schemeClr val="bg1"/>
                </a:solidFill>
              </a:rPr>
              <a:t>Divulgação</a:t>
            </a:r>
          </a:p>
          <a:p>
            <a:r>
              <a:rPr lang="pt-BR" sz="4000" b="1" dirty="0" smtClean="0">
                <a:solidFill>
                  <a:schemeClr val="bg1"/>
                </a:solidFill>
              </a:rPr>
              <a:t>Norma Experimentais Poéticos</a:t>
            </a:r>
          </a:p>
          <a:p>
            <a:r>
              <a:rPr lang="pt-BR" sz="4000" b="1" dirty="0" smtClean="0">
                <a:solidFill>
                  <a:schemeClr val="bg1"/>
                </a:solidFill>
              </a:rPr>
              <a:t>www.Sergrasan.com</a:t>
            </a:r>
            <a:endParaRPr lang="pt-BR" sz="4000" b="1" dirty="0">
              <a:solidFill>
                <a:schemeClr val="bg1"/>
              </a:solidFill>
            </a:endParaRPr>
          </a:p>
        </p:txBody>
      </p:sp>
    </p:spTree>
    <p:extLst>
      <p:ext uri="{BB962C8B-B14F-4D97-AF65-F5344CB8AC3E}">
        <p14:creationId xmlns:p14="http://schemas.microsoft.com/office/powerpoint/2010/main" val="866571182"/>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sndAc>
          <p:stSnd loop="1">
            <p:snd r:embed="rId2" name="Renato Russo e Titãs - Epitáfio.wav"/>
          </p:stSnd>
        </p:sndAc>
      </p:transition>
    </mc:Choice>
    <mc:Fallback>
      <p:transition spd="slow" advClick="0" advTm="24000">
        <p:fade/>
        <p:sndAc>
          <p:stSnd loop="1">
            <p:snd r:embed="rId2" name="Renato Russo e Titãs - Epitáfi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 name="CaixaDeTexto 2"/>
          <p:cNvSpPr txBox="1"/>
          <p:nvPr/>
        </p:nvSpPr>
        <p:spPr>
          <a:xfrm>
            <a:off x="1" y="304800"/>
            <a:ext cx="9005454" cy="2246769"/>
          </a:xfrm>
          <a:prstGeom prst="rect">
            <a:avLst/>
          </a:prstGeom>
          <a:noFill/>
        </p:spPr>
        <p:txBody>
          <a:bodyPr wrap="square" rtlCol="0">
            <a:spAutoFit/>
          </a:bodyPr>
          <a:lstStyle/>
          <a:p>
            <a:r>
              <a:rPr lang="pt-BR" sz="2800" b="1" dirty="0">
                <a:solidFill>
                  <a:schemeClr val="bg1"/>
                </a:solidFill>
              </a:rPr>
              <a:t>Apesar de alguns tombos, é bom sacudir a poeira e continuar, mesmo que tenha que mudar tudo ou recomeçar.</a:t>
            </a:r>
          </a:p>
          <a:p>
            <a:r>
              <a:rPr lang="pt-BR" sz="2800" b="1" dirty="0">
                <a:solidFill>
                  <a:schemeClr val="bg1"/>
                </a:solidFill>
              </a:rPr>
              <a:t>Apesar de alguns sofrimentos, é preciso o enfrentamento visando a superação e o fortalecimento.</a:t>
            </a:r>
          </a:p>
        </p:txBody>
      </p:sp>
    </p:spTree>
    <p:extLst>
      <p:ext uri="{BB962C8B-B14F-4D97-AF65-F5344CB8AC3E}">
        <p14:creationId xmlns:p14="http://schemas.microsoft.com/office/powerpoint/2010/main" val="1051207557"/>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0" y="471055"/>
            <a:ext cx="9005455" cy="3046988"/>
          </a:xfrm>
          <a:prstGeom prst="rect">
            <a:avLst/>
          </a:prstGeom>
          <a:noFill/>
        </p:spPr>
        <p:txBody>
          <a:bodyPr wrap="square" rtlCol="0">
            <a:spAutoFit/>
          </a:bodyPr>
          <a:lstStyle/>
          <a:p>
            <a:r>
              <a:rPr lang="pt-BR"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Apesar de algumas perdas, é preciso ter a consciência </a:t>
            </a:r>
            <a:r>
              <a:rPr lang="pt-BR" sz="3200" b="1" dirty="0" smtClean="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de que </a:t>
            </a:r>
            <a:r>
              <a:rPr lang="pt-BR"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 vida é dinâmica, as coisas vão e voltam.</a:t>
            </a:r>
          </a:p>
          <a:p>
            <a:r>
              <a:rPr lang="pt-BR"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Apesar de tanto cansaço, é bom levar a vida com gratidão, pois o universo Cósmico está sempre nos ajudando</a:t>
            </a:r>
            <a:r>
              <a:rPr lang="pt-BR" sz="3200" b="1" dirty="0"/>
              <a:t>.</a:t>
            </a:r>
          </a:p>
        </p:txBody>
      </p:sp>
    </p:spTree>
    <p:extLst>
      <p:ext uri="{BB962C8B-B14F-4D97-AF65-F5344CB8AC3E}">
        <p14:creationId xmlns:p14="http://schemas.microsoft.com/office/powerpoint/2010/main" val="3614815759"/>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3" name="CaixaDeTexto 2"/>
          <p:cNvSpPr txBox="1"/>
          <p:nvPr/>
        </p:nvSpPr>
        <p:spPr>
          <a:xfrm>
            <a:off x="304800" y="3214255"/>
            <a:ext cx="8506691" cy="3046988"/>
          </a:xfrm>
          <a:prstGeom prst="rect">
            <a:avLst/>
          </a:prstGeom>
          <a:noFill/>
        </p:spPr>
        <p:txBody>
          <a:bodyPr wrap="square" rtlCol="0">
            <a:spAutoFit/>
          </a:bodyPr>
          <a:lstStyle/>
          <a:p>
            <a:r>
              <a:rPr lang="pt-BR" sz="3200" b="1" dirty="0">
                <a:solidFill>
                  <a:schemeClr val="bg1"/>
                </a:solidFill>
              </a:rPr>
              <a:t>Apesar de tanta decepção, é preciso se conscientizar que nem tudo vem logo, algumas sementes demoram a brotar.</a:t>
            </a:r>
          </a:p>
          <a:p>
            <a:r>
              <a:rPr lang="pt-BR" sz="3200" b="1" dirty="0">
                <a:solidFill>
                  <a:schemeClr val="bg1"/>
                </a:solidFill>
              </a:rPr>
              <a:t>Apesar de tantas dores, é preciso cuidar do templo da alma com muita dedicação e alinhamento.</a:t>
            </a:r>
          </a:p>
        </p:txBody>
      </p:sp>
    </p:spTree>
    <p:extLst>
      <p:ext uri="{BB962C8B-B14F-4D97-AF65-F5344CB8AC3E}">
        <p14:creationId xmlns:p14="http://schemas.microsoft.com/office/powerpoint/2010/main" val="3383310946"/>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982690"/>
          </a:xfrm>
          <a:prstGeom prst="rect">
            <a:avLst/>
          </a:prstGeom>
        </p:spPr>
      </p:pic>
      <p:sp>
        <p:nvSpPr>
          <p:cNvPr id="3" name="CaixaDeTexto 2"/>
          <p:cNvSpPr txBox="1"/>
          <p:nvPr/>
        </p:nvSpPr>
        <p:spPr>
          <a:xfrm>
            <a:off x="387926" y="401783"/>
            <a:ext cx="8188037" cy="3046988"/>
          </a:xfrm>
          <a:prstGeom prst="rect">
            <a:avLst/>
          </a:prstGeom>
          <a:noFill/>
        </p:spPr>
        <p:txBody>
          <a:bodyPr wrap="square" rtlCol="0">
            <a:spAutoFit/>
          </a:bodyPr>
          <a:lstStyle/>
          <a:p>
            <a:r>
              <a:rPr lang="pt-BR" sz="3200" b="1" dirty="0">
                <a:solidFill>
                  <a:schemeClr val="bg1"/>
                </a:solidFill>
              </a:rPr>
              <a:t>Apesar de tanto desengano, a vida costuma nos ensinar de maneira que ainda não compreendemos.</a:t>
            </a:r>
          </a:p>
          <a:p>
            <a:r>
              <a:rPr lang="pt-BR" sz="3200" b="1" dirty="0">
                <a:solidFill>
                  <a:schemeClr val="bg1"/>
                </a:solidFill>
              </a:rPr>
              <a:t>Apesar dos mistérios, o homem continua buscando respostas para evoluir, é só focar e seguir buscando a essência</a:t>
            </a:r>
          </a:p>
        </p:txBody>
      </p:sp>
    </p:spTree>
    <p:extLst>
      <p:ext uri="{BB962C8B-B14F-4D97-AF65-F5344CB8AC3E}">
        <p14:creationId xmlns:p14="http://schemas.microsoft.com/office/powerpoint/2010/main" val="2385777388"/>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387926" y="193964"/>
            <a:ext cx="8548255" cy="3046988"/>
          </a:xfrm>
          <a:prstGeom prst="rect">
            <a:avLst/>
          </a:prstGeom>
          <a:noFill/>
        </p:spPr>
        <p:txBody>
          <a:bodyPr wrap="square" rtlCol="0">
            <a:spAutoFit/>
          </a:bodyPr>
          <a:lstStyle/>
          <a:p>
            <a:r>
              <a:rPr lang="pt-BR" sz="3200" b="1" dirty="0">
                <a:solidFill>
                  <a:schemeClr val="bg1"/>
                </a:solidFill>
              </a:rPr>
              <a:t>Apesar das provações, a vida sempre tem respostas boas e gratificantes também, é porém boa e bela.</a:t>
            </a:r>
          </a:p>
          <a:p>
            <a:r>
              <a:rPr lang="pt-BR" sz="3200" b="1" dirty="0">
                <a:solidFill>
                  <a:schemeClr val="bg1"/>
                </a:solidFill>
              </a:rPr>
              <a:t>Apesar da ingratidão, é preciso seguir em frente, pois muitas coisa nos é dado por outra pessoa que o universo coloca em nosso caminho.</a:t>
            </a:r>
          </a:p>
        </p:txBody>
      </p:sp>
    </p:spTree>
    <p:extLst>
      <p:ext uri="{BB962C8B-B14F-4D97-AF65-F5344CB8AC3E}">
        <p14:creationId xmlns:p14="http://schemas.microsoft.com/office/powerpoint/2010/main" val="2905544213"/>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346364" y="235527"/>
            <a:ext cx="8562109" cy="3539430"/>
          </a:xfrm>
          <a:prstGeom prst="rect">
            <a:avLst/>
          </a:prstGeom>
          <a:noFill/>
        </p:spPr>
        <p:txBody>
          <a:bodyPr wrap="square" rtlCol="0">
            <a:spAutoFit/>
          </a:bodyPr>
          <a:lstStyle/>
          <a:p>
            <a:r>
              <a:rPr lang="pt-BR" sz="3200" b="1" dirty="0">
                <a:solidFill>
                  <a:schemeClr val="accent4">
                    <a:lumMod val="60000"/>
                    <a:lumOff val="40000"/>
                  </a:schemeClr>
                </a:solidFill>
              </a:rPr>
              <a:t>Apesar da angústia que há na vida pelas incertezas, temos muita coisa para viver e ser valorizada.</a:t>
            </a:r>
          </a:p>
          <a:p>
            <a:r>
              <a:rPr lang="pt-BR" sz="3200" b="1" dirty="0">
                <a:solidFill>
                  <a:schemeClr val="accent4">
                    <a:lumMod val="60000"/>
                    <a:lumOff val="40000"/>
                  </a:schemeClr>
                </a:solidFill>
              </a:rPr>
              <a:t>Apesar da injustiça, devemos crer que há a Justiça Divina, a lei das consequências, causa e efeito, tudo volta para quem pratica seja o que for, o mal ou bem.</a:t>
            </a:r>
          </a:p>
        </p:txBody>
      </p:sp>
    </p:spTree>
    <p:extLst>
      <p:ext uri="{BB962C8B-B14F-4D97-AF65-F5344CB8AC3E}">
        <p14:creationId xmlns:p14="http://schemas.microsoft.com/office/powerpoint/2010/main" val="168723290"/>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290946" y="346364"/>
            <a:ext cx="8700654" cy="3046988"/>
          </a:xfrm>
          <a:prstGeom prst="rect">
            <a:avLst/>
          </a:prstGeom>
          <a:noFill/>
        </p:spPr>
        <p:txBody>
          <a:bodyPr wrap="square" rtlCol="0">
            <a:spAutoFit/>
          </a:bodyPr>
          <a:lstStyle/>
          <a:p>
            <a:r>
              <a:rPr lang="pt-BR" sz="3200" b="1" dirty="0">
                <a:solidFill>
                  <a:schemeClr val="accent4">
                    <a:lumMod val="60000"/>
                    <a:lumOff val="40000"/>
                  </a:schemeClr>
                </a:solidFill>
              </a:rPr>
              <a:t>Apesar da tristeza, precisamos buscar momentos felizes, pois a felicidade é isso, pedaços de momentos felizes.</a:t>
            </a:r>
          </a:p>
          <a:p>
            <a:r>
              <a:rPr lang="pt-BR" sz="3200" b="1" dirty="0">
                <a:solidFill>
                  <a:schemeClr val="accent4">
                    <a:lumMod val="60000"/>
                    <a:lumOff val="40000"/>
                  </a:schemeClr>
                </a:solidFill>
              </a:rPr>
              <a:t>Apesar da injustiça social, a fé precisa ser inabalável, pois Deus também age na vida da gente, o bem atrai o bem.</a:t>
            </a:r>
          </a:p>
        </p:txBody>
      </p:sp>
    </p:spTree>
    <p:extLst>
      <p:ext uri="{BB962C8B-B14F-4D97-AF65-F5344CB8AC3E}">
        <p14:creationId xmlns:p14="http://schemas.microsoft.com/office/powerpoint/2010/main" val="75124542"/>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 name="CaixaDeTexto 2"/>
          <p:cNvSpPr txBox="1"/>
          <p:nvPr/>
        </p:nvSpPr>
        <p:spPr>
          <a:xfrm>
            <a:off x="235528" y="3435926"/>
            <a:ext cx="7703128" cy="3046988"/>
          </a:xfrm>
          <a:prstGeom prst="rect">
            <a:avLst/>
          </a:prstGeom>
          <a:noFill/>
        </p:spPr>
        <p:txBody>
          <a:bodyPr wrap="square" rtlCol="0">
            <a:spAutoFit/>
          </a:bodyPr>
          <a:lstStyle/>
          <a:p>
            <a:r>
              <a:rPr lang="pt-BR" sz="3200" b="1" dirty="0">
                <a:solidFill>
                  <a:schemeClr val="bg1"/>
                </a:solidFill>
              </a:rPr>
              <a:t>Apesar dos apegos, o desapego nos ajudam a levar a vida com mais leveza, aproveitar o que se conquista, sem amarras.</a:t>
            </a:r>
          </a:p>
          <a:p>
            <a:r>
              <a:rPr lang="pt-BR" sz="3200" b="1" dirty="0">
                <a:solidFill>
                  <a:schemeClr val="bg1"/>
                </a:solidFill>
              </a:rPr>
              <a:t>Apesar das desilusões, é bom crer que ainda existe pessoas boas, que sabem amar e ser leais e honestas. AME E SERÁS AMADO</a:t>
            </a:r>
          </a:p>
        </p:txBody>
      </p:sp>
    </p:spTree>
    <p:extLst>
      <p:ext uri="{BB962C8B-B14F-4D97-AF65-F5344CB8AC3E}">
        <p14:creationId xmlns:p14="http://schemas.microsoft.com/office/powerpoint/2010/main" val="481626643"/>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235527" y="166255"/>
            <a:ext cx="8645237" cy="3539430"/>
          </a:xfrm>
          <a:prstGeom prst="rect">
            <a:avLst/>
          </a:prstGeom>
          <a:noFill/>
        </p:spPr>
        <p:txBody>
          <a:bodyPr wrap="square" rtlCol="0">
            <a:spAutoFit/>
          </a:bodyPr>
          <a:lstStyle/>
          <a:p>
            <a:r>
              <a:rPr lang="pt-BR" sz="3200" b="1" dirty="0">
                <a:solidFill>
                  <a:schemeClr val="bg1"/>
                </a:solidFill>
              </a:rPr>
              <a:t>Apesar do mal, de tanta violência, tanta coisa ruim acontecendo, manter o lar em paz e cheio de amor, ajuda a superar as vicissitudes da vida lá fora.</a:t>
            </a:r>
          </a:p>
          <a:p>
            <a:r>
              <a:rPr lang="pt-BR" sz="3200" b="1" dirty="0">
                <a:solidFill>
                  <a:schemeClr val="bg1"/>
                </a:solidFill>
              </a:rPr>
              <a:t>Apesar de ser mal interpretado, o que vale o que é de verdadeiro que se trás na alma, e nas ações perante a vida.</a:t>
            </a:r>
          </a:p>
        </p:txBody>
      </p:sp>
    </p:spTree>
    <p:extLst>
      <p:ext uri="{BB962C8B-B14F-4D97-AF65-F5344CB8AC3E}">
        <p14:creationId xmlns:p14="http://schemas.microsoft.com/office/powerpoint/2010/main" val="2780032982"/>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0836" y="0"/>
            <a:ext cx="9254836" cy="6858000"/>
          </a:xfrm>
          <a:prstGeom prst="rect">
            <a:avLst/>
          </a:prstGeom>
        </p:spPr>
      </p:pic>
      <p:sp>
        <p:nvSpPr>
          <p:cNvPr id="3" name="CaixaDeTexto 2"/>
          <p:cNvSpPr txBox="1"/>
          <p:nvPr/>
        </p:nvSpPr>
        <p:spPr>
          <a:xfrm>
            <a:off x="235527" y="166256"/>
            <a:ext cx="8659091" cy="3046988"/>
          </a:xfrm>
          <a:prstGeom prst="rect">
            <a:avLst/>
          </a:prstGeom>
          <a:noFill/>
        </p:spPr>
        <p:txBody>
          <a:bodyPr wrap="square" rtlCol="0">
            <a:spAutoFit/>
          </a:bodyPr>
          <a:lstStyle/>
          <a:p>
            <a:r>
              <a:rPr lang="pt-BR" sz="3200" b="1" dirty="0">
                <a:solidFill>
                  <a:schemeClr val="bg1"/>
                </a:solidFill>
              </a:rPr>
              <a:t>Apesar das críticas e julgamento, o que vale e conta mesmo é cada lição bem feita, cada ação da alma, pois quem cuida e julga é Deus.</a:t>
            </a:r>
          </a:p>
          <a:p>
            <a:r>
              <a:rPr lang="pt-BR" sz="3200" b="1" dirty="0">
                <a:solidFill>
                  <a:schemeClr val="bg1"/>
                </a:solidFill>
              </a:rPr>
              <a:t>Apesar da luta, se a vitória </a:t>
            </a:r>
            <a:r>
              <a:rPr lang="pt-BR" sz="3200" b="1" dirty="0" smtClean="0">
                <a:solidFill>
                  <a:schemeClr val="bg1"/>
                </a:solidFill>
              </a:rPr>
              <a:t>demora. </a:t>
            </a:r>
            <a:r>
              <a:rPr lang="pt-BR" sz="3200" b="1" dirty="0">
                <a:solidFill>
                  <a:schemeClr val="bg1"/>
                </a:solidFill>
              </a:rPr>
              <a:t>é porque ainda não chegou a hora, ou é preciso seguir por outro caminho, buscar a verdadeira missão</a:t>
            </a:r>
            <a:r>
              <a:rPr lang="pt-BR" dirty="0"/>
              <a:t>.</a:t>
            </a:r>
          </a:p>
        </p:txBody>
      </p:sp>
    </p:spTree>
    <p:extLst>
      <p:ext uri="{BB962C8B-B14F-4D97-AF65-F5344CB8AC3E}">
        <p14:creationId xmlns:p14="http://schemas.microsoft.com/office/powerpoint/2010/main" val="3183374586"/>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193964" y="0"/>
            <a:ext cx="8783781" cy="3046988"/>
          </a:xfrm>
          <a:prstGeom prst="rect">
            <a:avLst/>
          </a:prstGeom>
          <a:noFill/>
        </p:spPr>
        <p:txBody>
          <a:bodyPr wrap="square" rtlCol="0">
            <a:spAutoFit/>
          </a:bodyPr>
          <a:lstStyle/>
          <a:p>
            <a:r>
              <a:rPr lang="pt-BR" sz="3200" b="1" dirty="0">
                <a:solidFill>
                  <a:schemeClr val="bg1"/>
                </a:solidFill>
              </a:rPr>
              <a:t>Apesar da inveja, Deus cuida de quem busca realizar o sonho sem passar por cima de outra pessoa, sem tirar o mérito do outro.</a:t>
            </a:r>
          </a:p>
          <a:p>
            <a:r>
              <a:rPr lang="pt-BR" sz="3200" b="1" dirty="0">
                <a:solidFill>
                  <a:schemeClr val="bg1"/>
                </a:solidFill>
              </a:rPr>
              <a:t>Apesar do ódio, nossa aura é protegida quando dispomos a fazer o bem, perdoar e livrar deste peso que causa o maior dos males.</a:t>
            </a:r>
          </a:p>
        </p:txBody>
      </p:sp>
    </p:spTree>
    <p:extLst>
      <p:ext uri="{BB962C8B-B14F-4D97-AF65-F5344CB8AC3E}">
        <p14:creationId xmlns:p14="http://schemas.microsoft.com/office/powerpoint/2010/main" val="2888683362"/>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CaixaDeTexto 2"/>
          <p:cNvSpPr txBox="1"/>
          <p:nvPr/>
        </p:nvSpPr>
        <p:spPr>
          <a:xfrm>
            <a:off x="290945" y="304800"/>
            <a:ext cx="8409710" cy="3046988"/>
          </a:xfrm>
          <a:prstGeom prst="rect">
            <a:avLst/>
          </a:prstGeom>
          <a:noFill/>
        </p:spPr>
        <p:txBody>
          <a:bodyPr wrap="square" rtlCol="0">
            <a:spAutoFit/>
          </a:bodyPr>
          <a:lstStyle/>
          <a:p>
            <a:r>
              <a:rPr lang="pt-BR" sz="3200" b="1" dirty="0">
                <a:solidFill>
                  <a:schemeClr val="bg1"/>
                </a:solidFill>
              </a:rPr>
              <a:t>Apesar da maldade e maledicência, quem ora, tem fé e faz o bem, tem o escudo intransponível de Deus, que guarda e ilumina.</a:t>
            </a:r>
          </a:p>
          <a:p>
            <a:r>
              <a:rPr lang="pt-BR" sz="3200" b="1" dirty="0">
                <a:solidFill>
                  <a:schemeClr val="bg1"/>
                </a:solidFill>
              </a:rPr>
              <a:t>Apesar das adversidades, creia que haverá possibilidades para ser feliz de alguma maneira, nem tudo é feito com dinheiro, lembre-se disso.</a:t>
            </a:r>
          </a:p>
        </p:txBody>
      </p:sp>
    </p:spTree>
    <p:extLst>
      <p:ext uri="{BB962C8B-B14F-4D97-AF65-F5344CB8AC3E}">
        <p14:creationId xmlns:p14="http://schemas.microsoft.com/office/powerpoint/2010/main" val="3727599694"/>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sp>
        <p:nvSpPr>
          <p:cNvPr id="3" name="CaixaDeTexto 2"/>
          <p:cNvSpPr txBox="1"/>
          <p:nvPr/>
        </p:nvSpPr>
        <p:spPr>
          <a:xfrm>
            <a:off x="180109" y="152401"/>
            <a:ext cx="8742218" cy="3046988"/>
          </a:xfrm>
          <a:prstGeom prst="rect">
            <a:avLst/>
          </a:prstGeom>
          <a:noFill/>
        </p:spPr>
        <p:txBody>
          <a:bodyPr wrap="square" rtlCol="0">
            <a:spAutoFit/>
          </a:bodyPr>
          <a:lstStyle/>
          <a:p>
            <a:r>
              <a:rPr lang="pt-BR" sz="3200" b="1" dirty="0">
                <a:solidFill>
                  <a:schemeClr val="bg1"/>
                </a:solidFill>
              </a:rPr>
              <a:t>Apesar dos contras, é preciso crer que há muita coisa boa no Universo Cósmico, que conspira a favor daquele que busca e acredita.</a:t>
            </a:r>
          </a:p>
          <a:p>
            <a:r>
              <a:rPr lang="pt-BR" sz="3200" b="1" dirty="0">
                <a:solidFill>
                  <a:schemeClr val="bg1"/>
                </a:solidFill>
              </a:rPr>
              <a:t>Apesar da energia negativa, que envolve os governos, a ganancia, injustiças sociais, tem um Deus que tudo Vê, sabe e age a nosso favor.</a:t>
            </a:r>
          </a:p>
        </p:txBody>
      </p:sp>
    </p:spTree>
    <p:extLst>
      <p:ext uri="{BB962C8B-B14F-4D97-AF65-F5344CB8AC3E}">
        <p14:creationId xmlns:p14="http://schemas.microsoft.com/office/powerpoint/2010/main" val="307200420"/>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 name="CaixaDeTexto 2"/>
          <p:cNvSpPr txBox="1"/>
          <p:nvPr/>
        </p:nvSpPr>
        <p:spPr>
          <a:xfrm>
            <a:off x="304800" y="304799"/>
            <a:ext cx="8839200" cy="5078313"/>
          </a:xfrm>
          <a:prstGeom prst="rect">
            <a:avLst/>
          </a:prstGeom>
          <a:noFill/>
        </p:spPr>
        <p:txBody>
          <a:bodyPr wrap="square" rtlCol="0">
            <a:spAutoFit/>
          </a:bodyPr>
          <a:lstStyle/>
          <a:p>
            <a:r>
              <a:rPr lang="pt-BR" sz="3600" b="1" dirty="0">
                <a:ln w="6600">
                  <a:solidFill>
                    <a:schemeClr val="accent2"/>
                  </a:solidFill>
                  <a:prstDash val="solid"/>
                </a:ln>
                <a:solidFill>
                  <a:srgbClr val="FFFFFF"/>
                </a:solidFill>
                <a:effectLst>
                  <a:outerShdw dist="38100" dir="2700000" algn="tl" rotWithShape="0">
                    <a:schemeClr val="accent2"/>
                  </a:outerShdw>
                </a:effectLst>
              </a:rPr>
              <a:t>Apesar da ignorância, é preciso buscar algum conhecimento para não ser tão manipulado pelas manchetes direcionadas, é bom sempre buscar a verdade, pesquisar. </a:t>
            </a:r>
          </a:p>
          <a:p>
            <a:r>
              <a:rPr lang="pt-BR" sz="3600" b="1" dirty="0">
                <a:ln w="6600">
                  <a:solidFill>
                    <a:schemeClr val="accent2"/>
                  </a:solidFill>
                  <a:prstDash val="solid"/>
                </a:ln>
                <a:solidFill>
                  <a:srgbClr val="FFFFFF"/>
                </a:solidFill>
                <a:effectLst>
                  <a:outerShdw dist="38100" dir="2700000" algn="tl" rotWithShape="0">
                    <a:schemeClr val="accent2"/>
                  </a:outerShdw>
                </a:effectLst>
              </a:rPr>
              <a:t>Apesar da mentira, podemos descobrir a verdade, um dia ela aparece, e tudo é esclarecido, por isso erramos tanto e perdemos tanto, as vezes acreditamos na calúnia, isso vale até para vida pessoal</a:t>
            </a:r>
            <a:r>
              <a:rPr lang="pt-BR" sz="3600" b="1" dirty="0">
                <a:solidFill>
                  <a:schemeClr val="bg1"/>
                </a:solidFill>
              </a:rPr>
              <a:t>. </a:t>
            </a:r>
          </a:p>
        </p:txBody>
      </p:sp>
    </p:spTree>
    <p:extLst>
      <p:ext uri="{BB962C8B-B14F-4D97-AF65-F5344CB8AC3E}">
        <p14:creationId xmlns:p14="http://schemas.microsoft.com/office/powerpoint/2010/main" val="1809379183"/>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 name="CaixaDeTexto 2"/>
          <p:cNvSpPr txBox="1"/>
          <p:nvPr/>
        </p:nvSpPr>
        <p:spPr>
          <a:xfrm>
            <a:off x="277091" y="374073"/>
            <a:ext cx="8631382" cy="5509200"/>
          </a:xfrm>
          <a:prstGeom prst="rect">
            <a:avLst/>
          </a:prstGeom>
          <a:noFill/>
        </p:spPr>
        <p:txBody>
          <a:bodyPr wrap="square" rtlCol="0">
            <a:spAutoFit/>
          </a:bodyPr>
          <a:lstStyle/>
          <a:p>
            <a:r>
              <a:rPr lang="pt-BR"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Concluindo: quantas vezes perdemos, caímos, sofremos por coisas que nem sabemos, pelos motivos adversos, advindo de forças que não podemos conter, mas vale lembrar, que muitas vezes lá na frente, veremos que foi para acontecer coisas melhores, uma guinada no destino muito bem-vinda.</a:t>
            </a:r>
          </a:p>
          <a:p>
            <a:r>
              <a:rPr lang="pt-BR"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AUTORIA: POETISA- NORMA APARECIDA SILVEIRA DE MORAES- 15/08/19</a:t>
            </a:r>
          </a:p>
          <a:p>
            <a:r>
              <a:rPr lang="pt-BR"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p>
          <a:p>
            <a:r>
              <a:rPr lang="pt-BR"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 </a:t>
            </a:r>
          </a:p>
        </p:txBody>
      </p:sp>
    </p:spTree>
    <p:extLst>
      <p:ext uri="{BB962C8B-B14F-4D97-AF65-F5344CB8AC3E}">
        <p14:creationId xmlns:p14="http://schemas.microsoft.com/office/powerpoint/2010/main" val="3092843058"/>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500" autoRev="1" fill="hold">
                                          <p:stCondLst>
                                            <p:cond delay="0"/>
                                          </p:stCondLst>
                                        </p:cTn>
                                        <p:tgtEl>
                                          <p:spTgt spid="3"/>
                                        </p:tgtEl>
                                        <p:attrNameLst>
                                          <p:attrName>ppt_w</p:attrName>
                                        </p:attrNameLst>
                                      </p:cBhvr>
                                    </p:anim>
                                    <p:anim by="(#ppt_w*0.50)" calcmode="lin" valueType="num">
                                      <p:cBhvr>
                                        <p:cTn id="8" dur="500" decel="50000" autoRev="1" fill="hold">
                                          <p:stCondLst>
                                            <p:cond delay="0"/>
                                          </p:stCondLst>
                                        </p:cTn>
                                        <p:tgtEl>
                                          <p:spTgt spid="3"/>
                                        </p:tgtEl>
                                        <p:attrNameLst>
                                          <p:attrName>ppt_x</p:attrName>
                                        </p:attrNameLst>
                                      </p:cBhvr>
                                    </p:anim>
                                    <p:anim from="(-#ppt_h/2)" to="(#ppt_y)" calcmode="lin" valueType="num">
                                      <p:cBhvr>
                                        <p:cTn id="9" dur="1000" fill="hold">
                                          <p:stCondLst>
                                            <p:cond delay="0"/>
                                          </p:stCondLst>
                                        </p:cTn>
                                        <p:tgtEl>
                                          <p:spTgt spid="3"/>
                                        </p:tgtEl>
                                        <p:attrNameLst>
                                          <p:attrName>ppt_y</p:attrName>
                                        </p:attrNameLst>
                                      </p:cBhvr>
                                    </p:anim>
                                    <p:animRot by="21600000">
                                      <p:cBhvr>
                                        <p:cTn id="10" dur="1000" fill="hold">
                                          <p:stCondLst>
                                            <p:cond delay="0"/>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Retângulo 4"/>
          <p:cNvSpPr/>
          <p:nvPr/>
        </p:nvSpPr>
        <p:spPr>
          <a:xfrm>
            <a:off x="110836" y="277091"/>
            <a:ext cx="9033163" cy="6617196"/>
          </a:xfrm>
          <a:prstGeom prst="rect">
            <a:avLst/>
          </a:prstGeom>
        </p:spPr>
        <p:txBody>
          <a:bodyPr wrap="square">
            <a:spAutoFit/>
          </a:bodyPr>
          <a:lstStyle/>
          <a:p>
            <a:r>
              <a:rPr lang="pt-BR" sz="3600" b="1" dirty="0" smtClean="0">
                <a:solidFill>
                  <a:schemeClr val="bg1"/>
                </a:solidFill>
              </a:rPr>
              <a:t>APESAR DE TUDO, A VIDA CONTINUA...</a:t>
            </a:r>
          </a:p>
          <a:p>
            <a:r>
              <a:rPr lang="pt-BR" sz="3600" b="1" dirty="0" smtClean="0">
                <a:solidFill>
                  <a:schemeClr val="bg1"/>
                </a:solidFill>
              </a:rPr>
              <a:t>Poesia e formatação</a:t>
            </a:r>
          </a:p>
          <a:p>
            <a:r>
              <a:rPr lang="pt-BR" sz="4000" b="1" dirty="0" smtClean="0">
                <a:solidFill>
                  <a:schemeClr val="bg1"/>
                </a:solidFill>
              </a:rPr>
              <a:t>Norma Ap. Silveira de Moraes</a:t>
            </a:r>
          </a:p>
          <a:p>
            <a:r>
              <a:rPr lang="pt-BR" sz="4000" b="1" dirty="0" smtClean="0">
                <a:solidFill>
                  <a:schemeClr val="bg1"/>
                </a:solidFill>
              </a:rPr>
              <a:t>Imagens =: Google-</a:t>
            </a:r>
            <a:r>
              <a:rPr lang="pt-BR" sz="4000" b="1" dirty="0">
                <a:solidFill>
                  <a:schemeClr val="bg1"/>
                </a:solidFill>
              </a:rPr>
              <a:t>P</a:t>
            </a:r>
            <a:r>
              <a:rPr lang="pt-BR" sz="4000" b="1" dirty="0" smtClean="0">
                <a:solidFill>
                  <a:schemeClr val="bg1"/>
                </a:solidFill>
              </a:rPr>
              <a:t>ixabay</a:t>
            </a:r>
            <a:endParaRPr lang="pt-BR" sz="4000" b="1" dirty="0" smtClean="0">
              <a:solidFill>
                <a:schemeClr val="bg1"/>
              </a:solidFill>
            </a:endParaRPr>
          </a:p>
          <a:p>
            <a:r>
              <a:rPr lang="pt-BR" sz="4000" b="1" dirty="0" smtClean="0">
                <a:solidFill>
                  <a:schemeClr val="bg1"/>
                </a:solidFill>
              </a:rPr>
              <a:t>Música:</a:t>
            </a:r>
          </a:p>
          <a:p>
            <a:r>
              <a:rPr lang="pt-BR" sz="4000" b="1" dirty="0" smtClean="0">
                <a:solidFill>
                  <a:schemeClr val="bg1"/>
                </a:solidFill>
              </a:rPr>
              <a:t>Divulgação</a:t>
            </a:r>
          </a:p>
          <a:p>
            <a:r>
              <a:rPr lang="pt-BR" sz="3200" b="1" dirty="0" smtClean="0">
                <a:solidFill>
                  <a:schemeClr val="bg1"/>
                </a:solidFill>
              </a:rPr>
              <a:t>www.normasilveiramoraes.recantodasletras.com.br</a:t>
            </a:r>
            <a:endParaRPr lang="pt-BR" sz="3200" b="1" dirty="0" smtClean="0">
              <a:solidFill>
                <a:schemeClr val="bg1"/>
              </a:solidFill>
            </a:endParaRPr>
          </a:p>
          <a:p>
            <a:endParaRPr lang="pt-BR" sz="4000" b="1" dirty="0" smtClean="0">
              <a:solidFill>
                <a:schemeClr val="bg1"/>
              </a:solidFill>
            </a:endParaRPr>
          </a:p>
          <a:p>
            <a:r>
              <a:rPr lang="pt-BR" sz="4000" b="1" dirty="0" smtClean="0">
                <a:solidFill>
                  <a:schemeClr val="bg1"/>
                </a:solidFill>
              </a:rPr>
              <a:t>Norma Experimentais Poéticos</a:t>
            </a:r>
          </a:p>
          <a:p>
            <a:r>
              <a:rPr lang="pt-BR" sz="4000" b="1" dirty="0" smtClean="0">
                <a:solidFill>
                  <a:schemeClr val="bg1"/>
                </a:solidFill>
                <a:hlinkClick r:id="rId3"/>
              </a:rPr>
              <a:t>www.Sergrasan.com</a:t>
            </a:r>
            <a:endParaRPr lang="pt-BR" sz="4000" b="1" dirty="0" smtClean="0">
              <a:solidFill>
                <a:schemeClr val="bg1"/>
              </a:solidFill>
            </a:endParaRPr>
          </a:p>
          <a:p>
            <a:r>
              <a:rPr lang="pt-BR" sz="4000" b="1" dirty="0" smtClean="0">
                <a:solidFill>
                  <a:schemeClr val="bg1"/>
                </a:solidFill>
              </a:rPr>
              <a:t>16q08/19</a:t>
            </a:r>
            <a:endParaRPr lang="pt-BR" sz="4000" b="1" dirty="0">
              <a:solidFill>
                <a:schemeClr val="bg1"/>
              </a:solidFill>
            </a:endParaRPr>
          </a:p>
        </p:txBody>
      </p:sp>
    </p:spTree>
    <p:extLst>
      <p:ext uri="{BB962C8B-B14F-4D97-AF65-F5344CB8AC3E}">
        <p14:creationId xmlns:p14="http://schemas.microsoft.com/office/powerpoint/2010/main" val="2610424843"/>
      </p:ext>
    </p:extLst>
  </p:cSld>
  <p:clrMapOvr>
    <a:masterClrMapping/>
  </p:clrMapOvr>
  <mc:AlternateContent xmlns:mc="http://schemas.openxmlformats.org/markup-compatibility/2006">
    <mc:Choice xmlns:p14="http://schemas.microsoft.com/office/powerpoint/2010/main" Requires="p14">
      <p:transition spd="slow" p14:dur="15000" advClick="0" advTm="24000">
        <p14:vortex dir="r"/>
      </p:transition>
    </mc:Choice>
    <mc:Fallback>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Tema do Office">
  <a:themeElements>
    <a:clrScheme name="Tema do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o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o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70</TotalTime>
  <Words>820</Words>
  <Application>Microsoft Office PowerPoint</Application>
  <PresentationFormat>Apresentação na tela (4:3)</PresentationFormat>
  <Paragraphs>50</Paragraphs>
  <Slides>17</Slides>
  <Notes>0</Notes>
  <HiddenSlides>0</HiddenSlides>
  <MMClips>0</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17</vt:i4>
      </vt:variant>
    </vt:vector>
  </HeadingPairs>
  <TitlesOfParts>
    <vt:vector size="21" baseType="lpstr">
      <vt:lpstr>Arial</vt:lpstr>
      <vt:lpstr>Calibri</vt:lpstr>
      <vt:lpstr>Calibri Light</vt: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Norma</dc:creator>
  <cp:lastModifiedBy>Norma</cp:lastModifiedBy>
  <cp:revision>9</cp:revision>
  <dcterms:created xsi:type="dcterms:W3CDTF">2019-08-16T22:47:31Z</dcterms:created>
  <dcterms:modified xsi:type="dcterms:W3CDTF">2019-08-16T23:58:04Z</dcterms:modified>
</cp:coreProperties>
</file>