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4" r:id="rId2"/>
    <p:sldId id="256" r:id="rId3"/>
    <p:sldId id="258" r:id="rId4"/>
    <p:sldId id="257" r:id="rId5"/>
    <p:sldId id="259" r:id="rId6"/>
    <p:sldId id="260" r:id="rId7"/>
    <p:sldId id="261" r:id="rId8"/>
    <p:sldId id="262" r:id="rId9"/>
    <p:sldId id="263" r:id="rId10"/>
    <p:sldId id="265" r:id="rId11"/>
    <p:sldId id="266" r:id="rId12"/>
    <p:sldId id="268" r:id="rId13"/>
    <p:sldId id="267" r:id="rId14"/>
    <p:sldId id="269" r:id="rId15"/>
    <p:sldId id="270" r:id="rId16"/>
    <p:sldId id="271" r:id="rId17"/>
    <p:sldId id="272" r:id="rId18"/>
    <p:sldId id="273" r:id="rId19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1142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DD4D1-0581-4B23-BB04-9A57D65A082A}" type="datetimeFigureOut">
              <a:rPr lang="pt-BR" smtClean="0"/>
              <a:t>20/06/2018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904347-E471-439C-A7EA-724CF01579F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266389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250" advClick="0" advTm="21000">
        <p:push dir="u"/>
      </p:transition>
    </mc:Choice>
    <mc:Fallback>
      <p:transition spd="slow" advClick="0" advTm="21000">
        <p:push dir="u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DD4D1-0581-4B23-BB04-9A57D65A082A}" type="datetimeFigureOut">
              <a:rPr lang="pt-BR" smtClean="0"/>
              <a:t>20/06/2018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904347-E471-439C-A7EA-724CF01579F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604376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250" advClick="0" advTm="21000">
        <p:push dir="u"/>
      </p:transition>
    </mc:Choice>
    <mc:Fallback>
      <p:transition spd="slow" advClick="0" advTm="21000">
        <p:push dir="u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DD4D1-0581-4B23-BB04-9A57D65A082A}" type="datetimeFigureOut">
              <a:rPr lang="pt-BR" smtClean="0"/>
              <a:t>20/06/2018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904347-E471-439C-A7EA-724CF01579F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244845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250" advClick="0" advTm="21000">
        <p:push dir="u"/>
      </p:transition>
    </mc:Choice>
    <mc:Fallback>
      <p:transition spd="slow" advClick="0" advTm="21000">
        <p:push dir="u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DD4D1-0581-4B23-BB04-9A57D65A082A}" type="datetimeFigureOut">
              <a:rPr lang="pt-BR" smtClean="0"/>
              <a:t>20/06/2018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904347-E471-439C-A7EA-724CF01579F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929937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250" advClick="0" advTm="21000">
        <p:push dir="u"/>
      </p:transition>
    </mc:Choice>
    <mc:Fallback>
      <p:transition spd="slow" advClick="0" advTm="21000">
        <p:push dir="u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DD4D1-0581-4B23-BB04-9A57D65A082A}" type="datetimeFigureOut">
              <a:rPr lang="pt-BR" smtClean="0"/>
              <a:t>20/06/2018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904347-E471-439C-A7EA-724CF01579F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313924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250" advClick="0" advTm="21000">
        <p:push dir="u"/>
      </p:transition>
    </mc:Choice>
    <mc:Fallback>
      <p:transition spd="slow" advClick="0" advTm="21000">
        <p:push dir="u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DD4D1-0581-4B23-BB04-9A57D65A082A}" type="datetimeFigureOut">
              <a:rPr lang="pt-BR" smtClean="0"/>
              <a:t>20/06/2018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904347-E471-439C-A7EA-724CF01579F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244171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250" advClick="0" advTm="21000">
        <p:push dir="u"/>
      </p:transition>
    </mc:Choice>
    <mc:Fallback>
      <p:transition spd="slow" advClick="0" advTm="21000">
        <p:push dir="u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DD4D1-0581-4B23-BB04-9A57D65A082A}" type="datetimeFigureOut">
              <a:rPr lang="pt-BR" smtClean="0"/>
              <a:t>20/06/2018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904347-E471-439C-A7EA-724CF01579F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806305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250" advClick="0" advTm="21000">
        <p:push dir="u"/>
      </p:transition>
    </mc:Choice>
    <mc:Fallback>
      <p:transition spd="slow" advClick="0" advTm="21000">
        <p:push dir="u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DD4D1-0581-4B23-BB04-9A57D65A082A}" type="datetimeFigureOut">
              <a:rPr lang="pt-BR" smtClean="0"/>
              <a:t>20/06/2018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904347-E471-439C-A7EA-724CF01579F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07483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250" advClick="0" advTm="21000">
        <p:push dir="u"/>
      </p:transition>
    </mc:Choice>
    <mc:Fallback>
      <p:transition spd="slow" advClick="0" advTm="21000">
        <p:push dir="u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DD4D1-0581-4B23-BB04-9A57D65A082A}" type="datetimeFigureOut">
              <a:rPr lang="pt-BR" smtClean="0"/>
              <a:t>20/06/2018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904347-E471-439C-A7EA-724CF01579F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904181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250" advClick="0" advTm="21000">
        <p:push dir="u"/>
      </p:transition>
    </mc:Choice>
    <mc:Fallback>
      <p:transition spd="slow" advClick="0" advTm="21000">
        <p:push dir="u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DD4D1-0581-4B23-BB04-9A57D65A082A}" type="datetimeFigureOut">
              <a:rPr lang="pt-BR" smtClean="0"/>
              <a:t>20/06/2018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904347-E471-439C-A7EA-724CF01579F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047124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250" advClick="0" advTm="21000">
        <p:push dir="u"/>
      </p:transition>
    </mc:Choice>
    <mc:Fallback>
      <p:transition spd="slow" advClick="0" advTm="21000">
        <p:push dir="u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DD4D1-0581-4B23-BB04-9A57D65A082A}" type="datetimeFigureOut">
              <a:rPr lang="pt-BR" smtClean="0"/>
              <a:t>20/06/2018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904347-E471-439C-A7EA-724CF01579F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303601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250" advClick="0" advTm="21000">
        <p:push dir="u"/>
      </p:transition>
    </mc:Choice>
    <mc:Fallback>
      <p:transition spd="slow" advClick="0" advTm="21000">
        <p:push dir="u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BDD4D1-0581-4B23-BB04-9A57D65A082A}" type="datetimeFigureOut">
              <a:rPr lang="pt-BR" smtClean="0"/>
              <a:t>20/06/2018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904347-E471-439C-A7EA-724CF01579F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269007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10250" advClick="0" advTm="21000">
        <p:push dir="u"/>
      </p:transition>
    </mc:Choice>
    <mc:Fallback>
      <p:transition spd="slow" advClick="0" advTm="21000">
        <p:push dir="u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ormasilveiramoraes.recantodasletras.com.br/" TargetMode="External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sergrasan.com.br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dirty="0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194310" y="240030"/>
            <a:ext cx="8401050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Ciranda de sentimentos- Jardim da </a:t>
            </a:r>
            <a:r>
              <a:rPr lang="pt-BR" sz="6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alma</a:t>
            </a:r>
            <a:endParaRPr lang="pt-BR" sz="6000" b="1" dirty="0">
              <a:solidFill>
                <a:schemeClr val="bg1"/>
              </a:solidFill>
            </a:endParaRPr>
          </a:p>
          <a:p>
            <a:pPr algn="ctr"/>
            <a:r>
              <a:rPr lang="pt-BR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Norma Aparecida Silveira de Moraes</a:t>
            </a:r>
          </a:p>
          <a:p>
            <a:pPr algn="ctr"/>
            <a:endParaRPr lang="pt-BR" sz="4000" b="1" spc="50" dirty="0" smtClean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  <a:p>
            <a:pPr algn="ctr"/>
            <a:endParaRPr lang="pt-BR" sz="40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  <a:p>
            <a:pPr algn="ctr"/>
            <a:endParaRPr lang="pt-BR" sz="40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Divulgação</a:t>
            </a:r>
          </a:p>
          <a:p>
            <a:pPr algn="ctr"/>
            <a:r>
              <a:rPr lang="pt-BR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Norma Experimentais Poéticos</a:t>
            </a:r>
          </a:p>
          <a:p>
            <a:pPr algn="ctr"/>
            <a:r>
              <a:rPr lang="pt-BR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www.sergrasan.com.br</a:t>
            </a:r>
            <a:endParaRPr lang="pt-BR" sz="40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496894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250" advClick="0" advTm="21000">
        <p:push dir="u"/>
        <p:sndAc>
          <p:stSnd loop="1">
            <p:snd r:embed="rId2" name="Almir_Sater_tocando_em_frente.wav"/>
          </p:stSnd>
        </p:sndAc>
      </p:transition>
    </mc:Choice>
    <mc:Fallback>
      <p:transition spd="slow" advClick="0" advTm="21000">
        <p:push dir="u"/>
        <p:sndAc>
          <p:stSnd loop="1">
            <p:snd r:embed="rId2" name="Almir_Sater_tocando_em_frent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471055" y="401782"/>
            <a:ext cx="7758545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O amor constrói</a:t>
            </a:r>
            <a:endParaRPr lang="pt-BR" sz="3600" dirty="0">
              <a:solidFill>
                <a:schemeClr val="bg1"/>
              </a:solidFill>
            </a:endParaRPr>
          </a:p>
          <a:p>
            <a:r>
              <a:rPr lang="pt-BR" sz="3600" b="1" dirty="0">
                <a:solidFill>
                  <a:schemeClr val="bg1"/>
                </a:solidFill>
              </a:rPr>
              <a:t>Enquanto o ódio destrói</a:t>
            </a:r>
            <a:endParaRPr lang="pt-BR" sz="3600" dirty="0">
              <a:solidFill>
                <a:schemeClr val="bg1"/>
              </a:solidFill>
            </a:endParaRPr>
          </a:p>
          <a:p>
            <a:r>
              <a:rPr lang="pt-BR" sz="3600" b="1" dirty="0">
                <a:solidFill>
                  <a:schemeClr val="bg1"/>
                </a:solidFill>
              </a:rPr>
              <a:t> </a:t>
            </a:r>
            <a:endParaRPr lang="pt-BR" sz="3600" dirty="0">
              <a:solidFill>
                <a:schemeClr val="bg1"/>
              </a:solidFill>
            </a:endParaRPr>
          </a:p>
          <a:p>
            <a:r>
              <a:rPr lang="pt-BR" sz="3600" b="1" dirty="0">
                <a:solidFill>
                  <a:schemeClr val="bg1"/>
                </a:solidFill>
              </a:rPr>
              <a:t>A emoção </a:t>
            </a:r>
            <a:r>
              <a:rPr lang="pt-BR" sz="3600" b="1" dirty="0" smtClean="0">
                <a:solidFill>
                  <a:schemeClr val="bg1"/>
                </a:solidFill>
              </a:rPr>
              <a:t>alimenta a alma</a:t>
            </a:r>
            <a:endParaRPr lang="pt-BR" sz="3600" dirty="0">
              <a:solidFill>
                <a:schemeClr val="bg1"/>
              </a:solidFill>
            </a:endParaRPr>
          </a:p>
          <a:p>
            <a:r>
              <a:rPr lang="pt-BR" sz="3600" b="1" dirty="0">
                <a:solidFill>
                  <a:schemeClr val="bg1"/>
                </a:solidFill>
              </a:rPr>
              <a:t>Enquanto a sensação é passageira</a:t>
            </a:r>
            <a:endParaRPr lang="pt-BR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46123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250" advClick="0" advTm="21000">
        <p:push dir="u"/>
      </p:transition>
    </mc:Choice>
    <mc:Fallback>
      <p:transition spd="slow" advClick="0" advTm="2100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526473" y="365126"/>
            <a:ext cx="771698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As lembranças são boas saudades</a:t>
            </a:r>
          </a:p>
          <a:p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Enquanto algumas são traumáticas</a:t>
            </a:r>
          </a:p>
          <a:p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 </a:t>
            </a:r>
          </a:p>
          <a:p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A justiça de Deus é boa</a:t>
            </a:r>
          </a:p>
          <a:p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A do homem pode ser falha (subjetiva)</a:t>
            </a:r>
          </a:p>
        </p:txBody>
      </p:sp>
    </p:spTree>
    <p:extLst>
      <p:ext uri="{BB962C8B-B14F-4D97-AF65-F5344CB8AC3E}">
        <p14:creationId xmlns:p14="http://schemas.microsoft.com/office/powerpoint/2010/main" val="37948622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250" advClick="0" advTm="21000">
        <p:push dir="u"/>
      </p:transition>
    </mc:Choice>
    <mc:Fallback>
      <p:transition spd="slow" advClick="0" advTm="2100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512618" y="526473"/>
            <a:ext cx="839585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A bondade é benfazeja</a:t>
            </a:r>
            <a:endParaRPr lang="pt-BR" sz="3200" dirty="0">
              <a:solidFill>
                <a:schemeClr val="bg1"/>
              </a:solidFill>
            </a:endParaRPr>
          </a:p>
          <a:p>
            <a:r>
              <a:rPr lang="pt-BR" sz="3200" b="1" dirty="0">
                <a:solidFill>
                  <a:schemeClr val="bg1"/>
                </a:solidFill>
              </a:rPr>
              <a:t>A maldade é perversa e falsa</a:t>
            </a:r>
            <a:endParaRPr lang="pt-BR" sz="3200" dirty="0">
              <a:solidFill>
                <a:schemeClr val="bg1"/>
              </a:solidFill>
            </a:endParaRPr>
          </a:p>
          <a:p>
            <a:r>
              <a:rPr lang="pt-BR" sz="3200" b="1" dirty="0">
                <a:solidFill>
                  <a:schemeClr val="bg1"/>
                </a:solidFill>
              </a:rPr>
              <a:t> </a:t>
            </a:r>
            <a:endParaRPr lang="pt-BR" sz="3200" dirty="0">
              <a:solidFill>
                <a:schemeClr val="bg1"/>
              </a:solidFill>
            </a:endParaRPr>
          </a:p>
          <a:p>
            <a:r>
              <a:rPr lang="pt-BR" sz="3200" b="1" dirty="0">
                <a:solidFill>
                  <a:schemeClr val="bg1"/>
                </a:solidFill>
              </a:rPr>
              <a:t>O carinho é reconfortante</a:t>
            </a:r>
            <a:endParaRPr lang="pt-BR" sz="3200" dirty="0">
              <a:solidFill>
                <a:schemeClr val="bg1"/>
              </a:solidFill>
            </a:endParaRPr>
          </a:p>
          <a:p>
            <a:r>
              <a:rPr lang="pt-BR" sz="3200" b="1" dirty="0">
                <a:solidFill>
                  <a:schemeClr val="bg1"/>
                </a:solidFill>
              </a:rPr>
              <a:t>Enquanto mal trato é destrutivo</a:t>
            </a:r>
            <a:endParaRPr lang="pt-BR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69691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250" advClick="0" advTm="21000">
        <p:push dir="u"/>
      </p:transition>
    </mc:Choice>
    <mc:Fallback>
      <p:transition spd="slow" advClick="0" advTm="2100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6" name="CaixaDeTexto 5"/>
          <p:cNvSpPr txBox="1"/>
          <p:nvPr/>
        </p:nvSpPr>
        <p:spPr>
          <a:xfrm>
            <a:off x="900545" y="1898073"/>
            <a:ext cx="750916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Os sonhos motivam a vida</a:t>
            </a:r>
            <a:endParaRPr lang="pt-BR" sz="3200" dirty="0">
              <a:solidFill>
                <a:schemeClr val="bg1"/>
              </a:solidFill>
            </a:endParaRPr>
          </a:p>
          <a:p>
            <a:r>
              <a:rPr lang="pt-BR" sz="3200" b="1" dirty="0">
                <a:solidFill>
                  <a:schemeClr val="bg1"/>
                </a:solidFill>
              </a:rPr>
              <a:t>A desilusão traz sofrimento</a:t>
            </a:r>
            <a:endParaRPr lang="pt-BR" sz="3200" dirty="0">
              <a:solidFill>
                <a:schemeClr val="bg1"/>
              </a:solidFill>
            </a:endParaRPr>
          </a:p>
          <a:p>
            <a:r>
              <a:rPr lang="pt-BR" sz="3200" b="1" dirty="0">
                <a:solidFill>
                  <a:schemeClr val="bg1"/>
                </a:solidFill>
              </a:rPr>
              <a:t> </a:t>
            </a:r>
            <a:endParaRPr lang="pt-BR" sz="3200" dirty="0">
              <a:solidFill>
                <a:schemeClr val="bg1"/>
              </a:solidFill>
            </a:endParaRPr>
          </a:p>
          <a:p>
            <a:r>
              <a:rPr lang="pt-BR" sz="3200" b="1" dirty="0">
                <a:solidFill>
                  <a:schemeClr val="bg1"/>
                </a:solidFill>
              </a:rPr>
              <a:t>A esperança motiva a lutar</a:t>
            </a:r>
            <a:endParaRPr lang="pt-BR" sz="3200" dirty="0">
              <a:solidFill>
                <a:schemeClr val="bg1"/>
              </a:solidFill>
            </a:endParaRPr>
          </a:p>
          <a:p>
            <a:r>
              <a:rPr lang="pt-BR" sz="3200" b="1" dirty="0">
                <a:solidFill>
                  <a:schemeClr val="bg1"/>
                </a:solidFill>
              </a:rPr>
              <a:t>A desesperança desmotiva</a:t>
            </a:r>
            <a:endParaRPr lang="pt-BR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51630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250" advClick="0" advTm="21000">
        <p:push dir="u"/>
      </p:transition>
    </mc:Choice>
    <mc:Fallback>
      <p:transition spd="slow" advClick="0" advTm="2100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983730"/>
          </a:xfrm>
        </p:spPr>
      </p:pic>
      <p:sp>
        <p:nvSpPr>
          <p:cNvPr id="5" name="CaixaDeTexto 4"/>
          <p:cNvSpPr txBox="1"/>
          <p:nvPr/>
        </p:nvSpPr>
        <p:spPr>
          <a:xfrm>
            <a:off x="304800" y="1911927"/>
            <a:ext cx="8007927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A amizade acalenta a alma de alegria</a:t>
            </a:r>
          </a:p>
          <a:p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A inimizade é sempre má e invejosa</a:t>
            </a:r>
          </a:p>
          <a:p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 </a:t>
            </a:r>
          </a:p>
          <a:p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A tolerância traz a justiça e a paz</a:t>
            </a:r>
          </a:p>
          <a:p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 A intolerância nutre o ódio e perversidade</a:t>
            </a:r>
          </a:p>
        </p:txBody>
      </p:sp>
    </p:spTree>
    <p:extLst>
      <p:ext uri="{BB962C8B-B14F-4D97-AF65-F5344CB8AC3E}">
        <p14:creationId xmlns:p14="http://schemas.microsoft.com/office/powerpoint/2010/main" val="23685588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250" advClick="0" advTm="21000">
        <p:push dir="u"/>
      </p:transition>
    </mc:Choice>
    <mc:Fallback>
      <p:transition spd="slow" advClick="0" advTm="2100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628650" y="595745"/>
            <a:ext cx="8349095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Estar com o outro preenche a vida</a:t>
            </a:r>
            <a:endParaRPr lang="pt-BR" sz="3600" dirty="0">
              <a:solidFill>
                <a:schemeClr val="bg1"/>
              </a:solidFill>
            </a:endParaRPr>
          </a:p>
          <a:p>
            <a:r>
              <a:rPr lang="pt-BR" sz="3600" b="1" dirty="0">
                <a:solidFill>
                  <a:schemeClr val="bg1"/>
                </a:solidFill>
              </a:rPr>
              <a:t>A solidão dói e agita a alma</a:t>
            </a:r>
            <a:endParaRPr lang="pt-BR" sz="3600" dirty="0">
              <a:solidFill>
                <a:schemeClr val="bg1"/>
              </a:solidFill>
            </a:endParaRPr>
          </a:p>
          <a:p>
            <a:r>
              <a:rPr lang="pt-BR" sz="3600" b="1" dirty="0">
                <a:solidFill>
                  <a:schemeClr val="bg1"/>
                </a:solidFill>
              </a:rPr>
              <a:t> </a:t>
            </a:r>
            <a:endParaRPr lang="pt-BR" sz="3600" dirty="0">
              <a:solidFill>
                <a:schemeClr val="bg1"/>
              </a:solidFill>
            </a:endParaRPr>
          </a:p>
          <a:p>
            <a:r>
              <a:rPr lang="pt-BR" sz="3600" b="1" dirty="0">
                <a:solidFill>
                  <a:schemeClr val="bg1"/>
                </a:solidFill>
              </a:rPr>
              <a:t>A compreensão causa o amparo a escuta</a:t>
            </a:r>
            <a:endParaRPr lang="pt-BR" sz="3600" dirty="0">
              <a:solidFill>
                <a:schemeClr val="bg1"/>
              </a:solidFill>
            </a:endParaRPr>
          </a:p>
          <a:p>
            <a:r>
              <a:rPr lang="pt-BR" sz="3600" b="1" dirty="0">
                <a:solidFill>
                  <a:schemeClr val="bg1"/>
                </a:solidFill>
              </a:rPr>
              <a:t>A incompreensão traz rastros de maldade</a:t>
            </a:r>
            <a:endParaRPr lang="pt-BR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20001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250" advClick="0" advTm="21000">
        <p:push dir="u"/>
      </p:transition>
    </mc:Choice>
    <mc:Fallback>
      <p:transition spd="slow" advClick="0" advTm="2100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ço Reservado para Conteúdo 3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761999" y="1052945"/>
            <a:ext cx="809105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A sinceridade traz o entendimento</a:t>
            </a:r>
          </a:p>
          <a:p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A falsidade deixa rastro de desconfiança</a:t>
            </a:r>
          </a:p>
          <a:p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 </a:t>
            </a:r>
          </a:p>
          <a:p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O acolhimento traz sempre um abraço</a:t>
            </a:r>
          </a:p>
          <a:p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A aversão afasta, entendia, não supre o amor</a:t>
            </a:r>
          </a:p>
        </p:txBody>
      </p:sp>
    </p:spTree>
    <p:extLst>
      <p:ext uri="{BB962C8B-B14F-4D97-AF65-F5344CB8AC3E}">
        <p14:creationId xmlns:p14="http://schemas.microsoft.com/office/powerpoint/2010/main" val="35352634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250" advClick="0" advTm="21000">
        <p:push dir="u"/>
      </p:transition>
    </mc:Choice>
    <mc:Fallback>
      <p:transition spd="slow" advClick="0" advTm="2100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1274618" y="3519055"/>
            <a:ext cx="74676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A intuição traz um pouco de luz</a:t>
            </a:r>
            <a:endParaRPr lang="pt-BR" sz="3200" dirty="0">
              <a:solidFill>
                <a:schemeClr val="bg1"/>
              </a:solidFill>
            </a:endParaRPr>
          </a:p>
          <a:p>
            <a:r>
              <a:rPr lang="pt-BR" sz="3200" b="1" dirty="0">
                <a:solidFill>
                  <a:schemeClr val="bg1"/>
                </a:solidFill>
              </a:rPr>
              <a:t>Quando voltada para o bem.</a:t>
            </a:r>
            <a:endParaRPr lang="pt-BR" sz="3200" dirty="0">
              <a:solidFill>
                <a:schemeClr val="bg1"/>
              </a:solidFill>
            </a:endParaRPr>
          </a:p>
          <a:p>
            <a:r>
              <a:rPr lang="pt-BR" sz="3200" b="1" dirty="0">
                <a:solidFill>
                  <a:schemeClr val="bg1"/>
                </a:solidFill>
              </a:rPr>
              <a:t> </a:t>
            </a:r>
            <a:endParaRPr lang="pt-BR" sz="3200" dirty="0">
              <a:solidFill>
                <a:schemeClr val="bg1"/>
              </a:solidFill>
            </a:endParaRPr>
          </a:p>
          <a:p>
            <a:r>
              <a:rPr lang="pt-BR" sz="3200" b="1" dirty="0">
                <a:solidFill>
                  <a:schemeClr val="bg1"/>
                </a:solidFill>
              </a:rPr>
              <a:t>O perdão tira um peso do coração</a:t>
            </a:r>
            <a:endParaRPr lang="pt-BR" sz="3200" dirty="0">
              <a:solidFill>
                <a:schemeClr val="bg1"/>
              </a:solidFill>
            </a:endParaRPr>
          </a:p>
          <a:p>
            <a:r>
              <a:rPr lang="pt-BR" sz="3200" b="1" dirty="0">
                <a:solidFill>
                  <a:schemeClr val="bg1"/>
                </a:solidFill>
              </a:rPr>
              <a:t>Quem recebe também se fortalece</a:t>
            </a:r>
            <a:endParaRPr lang="pt-BR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39266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250" advClick="0" advTm="21000">
        <p:push dir="u"/>
      </p:transition>
    </mc:Choice>
    <mc:Fallback>
      <p:transition spd="slow" advClick="0" advTm="2100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277091" y="1039091"/>
            <a:ext cx="8866909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A verdade acerta a vida o fato real</a:t>
            </a:r>
          </a:p>
          <a:p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A mentira acarreta o mal, tem dias contados</a:t>
            </a:r>
          </a:p>
          <a:p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 </a:t>
            </a:r>
          </a:p>
          <a:p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A luta leva até a vitória</a:t>
            </a:r>
          </a:p>
          <a:p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Sem lutar é ficar na zona do conforto, não reagir</a:t>
            </a:r>
          </a:p>
        </p:txBody>
      </p:sp>
    </p:spTree>
    <p:extLst>
      <p:ext uri="{BB962C8B-B14F-4D97-AF65-F5344CB8AC3E}">
        <p14:creationId xmlns:p14="http://schemas.microsoft.com/office/powerpoint/2010/main" val="2537775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250" advClick="0" advTm="21000">
        <p:push dir="u"/>
      </p:transition>
    </mc:Choice>
    <mc:Fallback>
      <p:transition spd="slow" advClick="0" advTm="2100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7999"/>
          </a:xfrm>
        </p:spPr>
      </p:pic>
      <p:sp>
        <p:nvSpPr>
          <p:cNvPr id="5" name="CaixaDeTexto 4"/>
          <p:cNvSpPr txBox="1"/>
          <p:nvPr/>
        </p:nvSpPr>
        <p:spPr>
          <a:xfrm>
            <a:off x="969818" y="609600"/>
            <a:ext cx="687185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A alegria traz mais brilho para a vida</a:t>
            </a:r>
            <a:endParaRPr lang="pt-BR" sz="3200" dirty="0">
              <a:solidFill>
                <a:schemeClr val="bg1"/>
              </a:solidFill>
            </a:endParaRPr>
          </a:p>
          <a:p>
            <a:r>
              <a:rPr lang="pt-BR" sz="3200" b="1" dirty="0">
                <a:solidFill>
                  <a:schemeClr val="bg1"/>
                </a:solidFill>
              </a:rPr>
              <a:t> A tristeza traz lágrimas e depressão</a:t>
            </a:r>
            <a:endParaRPr lang="pt-BR" sz="3200" dirty="0">
              <a:solidFill>
                <a:schemeClr val="bg1"/>
              </a:solidFill>
            </a:endParaRPr>
          </a:p>
          <a:p>
            <a:r>
              <a:rPr lang="pt-BR" sz="3200" b="1" dirty="0">
                <a:solidFill>
                  <a:schemeClr val="bg1"/>
                </a:solidFill>
              </a:rPr>
              <a:t> </a:t>
            </a:r>
            <a:endParaRPr lang="pt-BR" sz="3200" dirty="0">
              <a:solidFill>
                <a:schemeClr val="bg1"/>
              </a:solidFill>
            </a:endParaRPr>
          </a:p>
          <a:p>
            <a:r>
              <a:rPr lang="pt-BR" sz="3200" b="1" dirty="0">
                <a:solidFill>
                  <a:schemeClr val="bg1"/>
                </a:solidFill>
              </a:rPr>
              <a:t>A liberdade faz o ser humano crescer</a:t>
            </a:r>
            <a:endParaRPr lang="pt-BR" sz="3200" dirty="0">
              <a:solidFill>
                <a:schemeClr val="bg1"/>
              </a:solidFill>
            </a:endParaRPr>
          </a:p>
          <a:p>
            <a:r>
              <a:rPr lang="pt-BR" sz="3200" b="1" dirty="0">
                <a:solidFill>
                  <a:schemeClr val="bg1"/>
                </a:solidFill>
              </a:rPr>
              <a:t>A opressão só cria revolta raiva</a:t>
            </a:r>
            <a:endParaRPr lang="pt-BR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39235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250" advClick="0" advTm="21000">
        <p:push dir="u"/>
      </p:transition>
    </mc:Choice>
    <mc:Fallback>
      <p:transition spd="slow" advClick="0" advTm="2100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166255" y="803564"/>
            <a:ext cx="8866909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O elogio traz construção, transformação.</a:t>
            </a:r>
            <a:endParaRPr lang="pt-BR" sz="3200" dirty="0">
              <a:solidFill>
                <a:schemeClr val="bg1"/>
              </a:solidFill>
            </a:endParaRPr>
          </a:p>
          <a:p>
            <a:r>
              <a:rPr lang="pt-BR" sz="3200" b="1" dirty="0">
                <a:solidFill>
                  <a:schemeClr val="bg1"/>
                </a:solidFill>
              </a:rPr>
              <a:t>A crítica maligna causa muito mal</a:t>
            </a:r>
            <a:endParaRPr lang="pt-BR" sz="3200" dirty="0">
              <a:solidFill>
                <a:schemeClr val="bg1"/>
              </a:solidFill>
            </a:endParaRPr>
          </a:p>
          <a:p>
            <a:r>
              <a:rPr lang="pt-BR" sz="3200" b="1" dirty="0">
                <a:solidFill>
                  <a:schemeClr val="bg1"/>
                </a:solidFill>
              </a:rPr>
              <a:t> </a:t>
            </a:r>
            <a:endParaRPr lang="pt-BR" sz="3200" dirty="0">
              <a:solidFill>
                <a:schemeClr val="bg1"/>
              </a:solidFill>
            </a:endParaRPr>
          </a:p>
          <a:p>
            <a:r>
              <a:rPr lang="pt-BR" sz="3200" b="1" dirty="0">
                <a:solidFill>
                  <a:schemeClr val="bg1"/>
                </a:solidFill>
              </a:rPr>
              <a:t>A fé nos direciona para o bem, a paz, o tudo</a:t>
            </a:r>
            <a:endParaRPr lang="pt-BR" sz="3200" dirty="0">
              <a:solidFill>
                <a:schemeClr val="bg1"/>
              </a:solidFill>
            </a:endParaRPr>
          </a:p>
          <a:p>
            <a:r>
              <a:rPr lang="pt-BR" sz="3200" b="1" dirty="0">
                <a:solidFill>
                  <a:schemeClr val="bg1"/>
                </a:solidFill>
              </a:rPr>
              <a:t>A descrença abate a esperança no futuro</a:t>
            </a:r>
            <a:endParaRPr lang="pt-BR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85970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250" advClick="0" advTm="21000">
        <p:push dir="u"/>
      </p:transition>
    </mc:Choice>
    <mc:Fallback>
      <p:transition spd="slow" advClick="0" advTm="2100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207818" y="665018"/>
            <a:ext cx="893618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O guerreiro de luz, acolhe e salva</a:t>
            </a:r>
            <a:endParaRPr lang="pt-BR" sz="3200" dirty="0">
              <a:solidFill>
                <a:schemeClr val="bg1"/>
              </a:solidFill>
            </a:endParaRPr>
          </a:p>
          <a:p>
            <a:r>
              <a:rPr lang="pt-BR" sz="3200" b="1" dirty="0">
                <a:solidFill>
                  <a:schemeClr val="bg1"/>
                </a:solidFill>
              </a:rPr>
              <a:t> O guerreiro das trevas atiça o mal</a:t>
            </a:r>
            <a:endParaRPr lang="pt-BR" sz="3200" dirty="0">
              <a:solidFill>
                <a:schemeClr val="bg1"/>
              </a:solidFill>
            </a:endParaRPr>
          </a:p>
          <a:p>
            <a:r>
              <a:rPr lang="pt-BR" sz="3200" b="1" dirty="0">
                <a:solidFill>
                  <a:schemeClr val="bg1"/>
                </a:solidFill>
              </a:rPr>
              <a:t> </a:t>
            </a:r>
            <a:endParaRPr lang="pt-BR" sz="3200" dirty="0">
              <a:solidFill>
                <a:schemeClr val="bg1"/>
              </a:solidFill>
            </a:endParaRPr>
          </a:p>
          <a:p>
            <a:r>
              <a:rPr lang="pt-BR" sz="3200" b="1" dirty="0">
                <a:solidFill>
                  <a:schemeClr val="bg1"/>
                </a:solidFill>
              </a:rPr>
              <a:t>A lealdade traz segurança e fortaleza</a:t>
            </a:r>
            <a:endParaRPr lang="pt-BR" sz="3200" dirty="0">
              <a:solidFill>
                <a:schemeClr val="bg1"/>
              </a:solidFill>
            </a:endParaRPr>
          </a:p>
          <a:p>
            <a:r>
              <a:rPr lang="pt-BR" sz="3200" b="1" dirty="0">
                <a:solidFill>
                  <a:schemeClr val="bg1"/>
                </a:solidFill>
              </a:rPr>
              <a:t> A infidelidade quebra laços, destrói relacionamentos</a:t>
            </a:r>
            <a:endParaRPr lang="pt-BR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79048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250" advClick="0" advTm="21000">
        <p:push dir="u"/>
      </p:transition>
    </mc:Choice>
    <mc:Fallback>
      <p:transition spd="slow" advClick="0" advTm="2100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401782" y="3283527"/>
            <a:ext cx="7994073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Ideias boas constrói um futuro melhor</a:t>
            </a:r>
          </a:p>
          <a:p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Ideias péssimas destrói o que está já pronto</a:t>
            </a:r>
          </a:p>
          <a:p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 </a:t>
            </a:r>
          </a:p>
          <a:p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A paz traz segurança, alegria e harmonia</a:t>
            </a:r>
          </a:p>
          <a:p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A guerra e violência trazem a dor, a discórdia e ódio</a:t>
            </a:r>
          </a:p>
          <a:p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40394232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250" advClick="0" advTm="21000">
        <p:push dir="u"/>
      </p:transition>
    </mc:Choice>
    <mc:Fallback>
      <p:transition spd="slow" advClick="0" advTm="2100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628650" y="3269673"/>
            <a:ext cx="807200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FFC000"/>
                </a:solidFill>
              </a:rPr>
              <a:t>O bem precisa vencer, ser bem é ser bom</a:t>
            </a:r>
          </a:p>
          <a:p>
            <a:r>
              <a:rPr lang="pt-BR" sz="3200" b="1" dirty="0">
                <a:solidFill>
                  <a:srgbClr val="FFC000"/>
                </a:solidFill>
              </a:rPr>
              <a:t>O mal precisa ser combatido, pois só causa dor</a:t>
            </a:r>
          </a:p>
          <a:p>
            <a:r>
              <a:rPr lang="pt-BR" sz="3200" b="1" dirty="0">
                <a:solidFill>
                  <a:srgbClr val="FFC000"/>
                </a:solidFill>
              </a:rPr>
              <a:t> </a:t>
            </a:r>
          </a:p>
          <a:p>
            <a:r>
              <a:rPr lang="pt-BR" sz="3200" b="1" dirty="0">
                <a:solidFill>
                  <a:srgbClr val="FFC000"/>
                </a:solidFill>
              </a:rPr>
              <a:t>A alegria traz harmonia e solidariedade</a:t>
            </a:r>
          </a:p>
          <a:p>
            <a:r>
              <a:rPr lang="pt-BR" sz="3200" b="1" dirty="0">
                <a:solidFill>
                  <a:srgbClr val="FFC000"/>
                </a:solidFill>
              </a:rPr>
              <a:t>A vaidade, traz arrogância </a:t>
            </a:r>
          </a:p>
        </p:txBody>
      </p:sp>
    </p:spTree>
    <p:extLst>
      <p:ext uri="{BB962C8B-B14F-4D97-AF65-F5344CB8AC3E}">
        <p14:creationId xmlns:p14="http://schemas.microsoft.com/office/powerpoint/2010/main" val="38994437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250" advClick="0" advTm="21000">
        <p:push dir="u"/>
      </p:transition>
    </mc:Choice>
    <mc:Fallback>
      <p:transition spd="slow" advClick="0" advTm="2100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526473" y="484909"/>
            <a:ext cx="7988877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FFC000"/>
                </a:solidFill>
              </a:rPr>
              <a:t>A inteligência emocional, deve ser construtiva</a:t>
            </a:r>
            <a:r>
              <a:rPr lang="pt-BR" sz="3200" dirty="0">
                <a:solidFill>
                  <a:srgbClr val="FFC000"/>
                </a:solidFill>
              </a:rPr>
              <a:t/>
            </a:r>
            <a:br>
              <a:rPr lang="pt-BR" sz="3200" dirty="0">
                <a:solidFill>
                  <a:srgbClr val="FFC000"/>
                </a:solidFill>
              </a:rPr>
            </a:br>
            <a:r>
              <a:rPr lang="pt-BR" sz="3200" b="1" dirty="0">
                <a:solidFill>
                  <a:srgbClr val="FFC000"/>
                </a:solidFill>
              </a:rPr>
              <a:t>O desiquilíbrio mata boas ideias, sufoca, reprime, estaca.</a:t>
            </a:r>
            <a:br>
              <a:rPr lang="pt-BR" sz="3200" b="1" dirty="0">
                <a:solidFill>
                  <a:srgbClr val="FFC000"/>
                </a:solidFill>
              </a:rPr>
            </a:br>
            <a:r>
              <a:rPr lang="pt-BR" sz="3200" b="1" dirty="0">
                <a:solidFill>
                  <a:srgbClr val="FFC000"/>
                </a:solidFill>
              </a:rPr>
              <a:t/>
            </a:r>
            <a:br>
              <a:rPr lang="pt-BR" sz="3200" b="1" dirty="0">
                <a:solidFill>
                  <a:srgbClr val="FFC000"/>
                </a:solidFill>
              </a:rPr>
            </a:br>
            <a:r>
              <a:rPr lang="pt-BR" sz="3200" b="1" dirty="0">
                <a:solidFill>
                  <a:srgbClr val="FFC000"/>
                </a:solidFill>
              </a:rPr>
              <a:t>A sabedoria e o conhecimento andam juntos</a:t>
            </a:r>
            <a:br>
              <a:rPr lang="pt-BR" sz="3200" b="1" dirty="0">
                <a:solidFill>
                  <a:srgbClr val="FFC000"/>
                </a:solidFill>
              </a:rPr>
            </a:br>
            <a:r>
              <a:rPr lang="pt-BR" sz="3200" b="1" dirty="0">
                <a:solidFill>
                  <a:srgbClr val="FFC000"/>
                </a:solidFill>
              </a:rPr>
              <a:t>A ignorância traz maus entendimentos</a:t>
            </a:r>
            <a:br>
              <a:rPr lang="pt-BR" sz="3200" b="1" dirty="0">
                <a:solidFill>
                  <a:srgbClr val="FFC000"/>
                </a:solidFill>
              </a:rPr>
            </a:br>
            <a:r>
              <a:rPr lang="pt-BR" sz="3200" b="1" dirty="0">
                <a:solidFill>
                  <a:srgbClr val="FFC000"/>
                </a:solidFill>
              </a:rPr>
              <a:t/>
            </a:r>
            <a:br>
              <a:rPr lang="pt-BR" sz="3200" b="1" dirty="0">
                <a:solidFill>
                  <a:srgbClr val="FFC000"/>
                </a:solidFill>
              </a:rPr>
            </a:br>
            <a:endParaRPr lang="pt-BR" sz="3200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47918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250" advClick="0" advTm="21000">
        <p:push dir="u"/>
      </p:transition>
    </mc:Choice>
    <mc:Fallback>
      <p:transition spd="slow" advClick="0" advTm="2100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290945" y="1690689"/>
            <a:ext cx="8492837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Nunca sabemos tudo...</a:t>
            </a:r>
            <a:b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</a:b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A humildade é amiga da </a:t>
            </a:r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sabedoria</a:t>
            </a:r>
          </a:p>
          <a:p>
            <a:endParaRPr lang="pt-BR" sz="32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O amor verdadeiro vence conflitos</a:t>
            </a:r>
          </a:p>
          <a:p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Os direitos humanos devem ser respeitados</a:t>
            </a:r>
            <a:endParaRPr lang="pt-BR" sz="32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700930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250" advClick="0" advTm="21000">
        <p:push dir="u"/>
      </p:transition>
    </mc:Choice>
    <mc:Fallback>
      <p:transition spd="slow" advClick="0" advTm="2100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</p:spPr>
      </p:pic>
      <p:sp>
        <p:nvSpPr>
          <p:cNvPr id="6" name="CaixaDeTexto 5"/>
          <p:cNvSpPr txBox="1"/>
          <p:nvPr/>
        </p:nvSpPr>
        <p:spPr>
          <a:xfrm>
            <a:off x="0" y="365126"/>
            <a:ext cx="9144000" cy="6494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rgbClr val="002060"/>
                </a:solidFill>
              </a:rPr>
              <a:t>Ciranda de sentimentos- Jardim da alma</a:t>
            </a:r>
          </a:p>
          <a:p>
            <a:pPr algn="ctr"/>
            <a:r>
              <a:rPr lang="pt-BR" sz="3200" b="1" dirty="0" smtClean="0">
                <a:solidFill>
                  <a:srgbClr val="002060"/>
                </a:solidFill>
              </a:rPr>
              <a:t>Texto e formatação</a:t>
            </a:r>
            <a:endParaRPr lang="pt-BR" sz="3200" b="1" dirty="0" smtClean="0">
              <a:solidFill>
                <a:srgbClr val="002060"/>
              </a:solidFill>
            </a:endParaRPr>
          </a:p>
          <a:p>
            <a:pPr algn="ctr"/>
            <a:r>
              <a:rPr lang="pt-BR" sz="3200" b="1" dirty="0" smtClean="0">
                <a:solidFill>
                  <a:srgbClr val="002060"/>
                </a:solidFill>
              </a:rPr>
              <a:t>Norma Aparecida Silveira de Moraes</a:t>
            </a:r>
          </a:p>
          <a:p>
            <a:pPr algn="ctr"/>
            <a:r>
              <a:rPr lang="pt-BR" sz="3200" b="1" dirty="0" smtClean="0">
                <a:solidFill>
                  <a:srgbClr val="002060"/>
                </a:solidFill>
              </a:rPr>
              <a:t>Imagens: Pixabay, google, </a:t>
            </a:r>
            <a:r>
              <a:rPr lang="pt-BR" sz="3200" b="1" dirty="0" err="1" smtClean="0">
                <a:solidFill>
                  <a:srgbClr val="002060"/>
                </a:solidFill>
              </a:rPr>
              <a:t>picheere</a:t>
            </a:r>
            <a:endParaRPr lang="pt-BR" sz="3200" b="1" dirty="0" smtClean="0">
              <a:solidFill>
                <a:srgbClr val="002060"/>
              </a:solidFill>
            </a:endParaRPr>
          </a:p>
          <a:p>
            <a:pPr algn="ctr"/>
            <a:r>
              <a:rPr lang="pt-BR" sz="3200" b="1" dirty="0" smtClean="0">
                <a:solidFill>
                  <a:srgbClr val="002060"/>
                </a:solidFill>
              </a:rPr>
              <a:t>Música :Tocando em Frente Almir Sater</a:t>
            </a:r>
          </a:p>
          <a:p>
            <a:pPr algn="ctr"/>
            <a:endParaRPr lang="pt-BR" sz="3200" b="1" dirty="0" smtClean="0">
              <a:solidFill>
                <a:srgbClr val="002060"/>
              </a:solidFill>
            </a:endParaRPr>
          </a:p>
          <a:p>
            <a:pPr algn="ctr"/>
            <a:r>
              <a:rPr lang="pt-BR" sz="3200" b="1" dirty="0" smtClean="0">
                <a:solidFill>
                  <a:srgbClr val="002060"/>
                </a:solidFill>
              </a:rPr>
              <a:t>Divulgação</a:t>
            </a:r>
          </a:p>
          <a:p>
            <a:pPr algn="ctr"/>
            <a:r>
              <a:rPr lang="pt-BR" sz="3200" b="1" dirty="0" smtClean="0">
                <a:solidFill>
                  <a:srgbClr val="7030A0"/>
                </a:solidFill>
                <a:hlinkClick r:id="rId3"/>
              </a:rPr>
              <a:t>www.normasilveiramoraes.recantodasletras.com.br</a:t>
            </a:r>
            <a:endParaRPr lang="pt-BR" sz="3200" b="1" dirty="0" smtClean="0">
              <a:solidFill>
                <a:srgbClr val="7030A0"/>
              </a:solidFill>
            </a:endParaRPr>
          </a:p>
          <a:p>
            <a:pPr algn="ctr"/>
            <a:r>
              <a:rPr lang="pt-BR" sz="3200" b="1" dirty="0" smtClean="0">
                <a:solidFill>
                  <a:srgbClr val="002060"/>
                </a:solidFill>
              </a:rPr>
              <a:t>Norma Experimentais Poéticos</a:t>
            </a:r>
          </a:p>
          <a:p>
            <a:pPr algn="ctr"/>
            <a:r>
              <a:rPr lang="pt-BR" sz="3200" b="1" dirty="0" smtClean="0">
                <a:solidFill>
                  <a:srgbClr val="002060"/>
                </a:solidFill>
              </a:rPr>
              <a:t>Norma Silveira Moraes Slides</a:t>
            </a:r>
          </a:p>
          <a:p>
            <a:pPr algn="ctr"/>
            <a:r>
              <a:rPr lang="pt-BR" sz="3200" b="1" dirty="0" smtClean="0">
                <a:solidFill>
                  <a:srgbClr val="002060"/>
                </a:solidFill>
              </a:rPr>
              <a:t>Norma Natureza</a:t>
            </a:r>
          </a:p>
          <a:p>
            <a:pPr algn="ctr"/>
            <a:r>
              <a:rPr lang="pt-BR" sz="3200" b="1" dirty="0" smtClean="0">
                <a:solidFill>
                  <a:srgbClr val="002060"/>
                </a:solidFill>
                <a:hlinkClick r:id="rId4"/>
              </a:rPr>
              <a:t>www.sergrasan.com.br</a:t>
            </a:r>
            <a:endParaRPr lang="pt-BR" sz="3200" b="1" dirty="0" smtClean="0">
              <a:solidFill>
                <a:srgbClr val="002060"/>
              </a:solidFill>
            </a:endParaRPr>
          </a:p>
          <a:p>
            <a:pPr algn="ctr"/>
            <a:endParaRPr lang="pt-BR" sz="32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06003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250" advClick="0" advTm="21000">
        <p:push dir="u"/>
      </p:transition>
    </mc:Choice>
    <mc:Fallback>
      <p:transition spd="slow" advClick="0" advTm="2100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58</TotalTime>
  <Words>249</Words>
  <Application>Microsoft Office PowerPoint</Application>
  <PresentationFormat>Apresentação na tela (4:3)</PresentationFormat>
  <Paragraphs>96</Paragraphs>
  <Slides>18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18</vt:i4>
      </vt:variant>
    </vt:vector>
  </HeadingPairs>
  <TitlesOfParts>
    <vt:vector size="22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</dc:creator>
  <cp:lastModifiedBy>Norma</cp:lastModifiedBy>
  <cp:revision>7</cp:revision>
  <dcterms:created xsi:type="dcterms:W3CDTF">2018-06-20T10:54:36Z</dcterms:created>
  <dcterms:modified xsi:type="dcterms:W3CDTF">2018-06-20T11:52:53Z</dcterms:modified>
</cp:coreProperties>
</file>