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56" r:id="rId4"/>
    <p:sldId id="258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49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2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317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460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3776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0462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1084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6239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0461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0783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6090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857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6134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BCA19-F9E0-4F51-9B5F-235DF0D18703}" type="datetimeFigureOut">
              <a:rPr lang="pt-BR" smtClean="0"/>
              <a:t>04/05/2022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A2A45-35C5-4BC8-A5A8-CACC27618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8748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normasilveiramoraes.recantodasletras.com.br/" TargetMode="External"/><Relationship Id="rId4" Type="http://schemas.openxmlformats.org/officeDocument/2006/relationships/hyperlink" Target="https://pixabay.com/de/friedenstaube-frieden-wei%C3%9Fe-taube-2332907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ensagembiblicadiaria.blogspot.com/2010/08/paz-e-santificacao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llensketches.deviantart.com/art/Dove-of-peace-pomba-da-paz-583616554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omba-da-paz-paz-cruz-dove-luz-920066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mocriarpomboscorreio.com.br/2017/05/31/o-pombo-da-arca-de-noe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pt/view-image.php?image=256495&amp;picture=pomba-voando-no-ceu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omba-voar-paz-oliva-filiais-41260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de/friedenstaube-frieden-wei%C3%9Fe-taube-2332907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photos/paloma-vuelo-paz-libertad-aves-5347639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vgsilh.com/pt/image/1412527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Padrão do plano de fundo, Logotipo, Ícone&#10;&#10;Descrição gerada automaticamente">
            <a:extLst>
              <a:ext uri="{FF2B5EF4-FFF2-40B4-BE49-F238E27FC236}">
                <a16:creationId xmlns:a16="http://schemas.microsoft.com/office/drawing/2014/main" id="{57FD4AB9-3682-EA15-2701-F268F7F9FE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2207" b="12807"/>
          <a:stretch/>
        </p:blipFill>
        <p:spPr>
          <a:xfrm>
            <a:off x="-223025" y="1282"/>
            <a:ext cx="9445083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16A243D-EF7C-0E29-72FD-7C3DB50E73EA}"/>
              </a:ext>
            </a:extLst>
          </p:cNvPr>
          <p:cNvSpPr txBox="1"/>
          <p:nvPr/>
        </p:nvSpPr>
        <p:spPr>
          <a:xfrm>
            <a:off x="334538" y="468351"/>
            <a:ext cx="8452624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O AMOR INCONDICIONAL É ...</a:t>
            </a:r>
          </a:p>
          <a:p>
            <a:r>
              <a:rPr lang="pt-BR" sz="2800" b="1" dirty="0"/>
              <a:t> </a:t>
            </a:r>
            <a:r>
              <a:rPr lang="pt-BR" sz="2800" b="1" dirty="0">
                <a:solidFill>
                  <a:srgbClr val="FFFF00"/>
                </a:solidFill>
              </a:rPr>
              <a:t>APRESENTANDO</a:t>
            </a:r>
          </a:p>
          <a:p>
            <a:r>
              <a:rPr lang="pt-BR" sz="2800" b="1" dirty="0">
                <a:solidFill>
                  <a:srgbClr val="FFFF00"/>
                </a:solidFill>
              </a:rPr>
              <a:t>NORMA AP SILVEIRA DE MORAES</a:t>
            </a:r>
          </a:p>
          <a:p>
            <a:endParaRPr lang="pt-BR" sz="2800" b="1" dirty="0">
              <a:solidFill>
                <a:srgbClr val="FFFF00"/>
              </a:solidFill>
            </a:endParaRPr>
          </a:p>
          <a:p>
            <a:endParaRPr lang="pt-BR" sz="2800" b="1" dirty="0"/>
          </a:p>
          <a:p>
            <a:endParaRPr lang="pt-BR" sz="2800" b="1" dirty="0"/>
          </a:p>
          <a:p>
            <a:endParaRPr lang="pt-BR" sz="2800" b="1" dirty="0"/>
          </a:p>
          <a:p>
            <a:endParaRPr lang="pt-BR" sz="2800" b="1" dirty="0"/>
          </a:p>
          <a:p>
            <a:endParaRPr lang="pt-BR" sz="2800" b="1" dirty="0">
              <a:solidFill>
                <a:srgbClr val="FFFF00"/>
              </a:solidFill>
            </a:endParaRPr>
          </a:p>
          <a:p>
            <a:r>
              <a:rPr lang="pt-BR" sz="2800" b="1" dirty="0">
                <a:solidFill>
                  <a:srgbClr val="FFFF00"/>
                </a:solidFill>
              </a:rPr>
              <a:t>DIVULGAÇÃO</a:t>
            </a:r>
          </a:p>
          <a:p>
            <a:r>
              <a:rPr lang="pt-BR" sz="2800" b="1" dirty="0">
                <a:solidFill>
                  <a:srgbClr val="FFFF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www.normasilveiramoraes.recantodasletras.com.br</a:t>
            </a:r>
            <a:endParaRPr lang="pt-BR" sz="2800" b="1" dirty="0">
              <a:solidFill>
                <a:srgbClr val="FFFF00"/>
              </a:solidFill>
            </a:endParaRPr>
          </a:p>
          <a:p>
            <a:r>
              <a:rPr lang="pt-BR" sz="2800" b="1" dirty="0">
                <a:solidFill>
                  <a:srgbClr val="FFFF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BR" sz="2800" b="1" dirty="0">
              <a:solidFill>
                <a:srgbClr val="FFFF00"/>
              </a:solidFill>
            </a:endParaRPr>
          </a:p>
          <a:p>
            <a:r>
              <a:rPr lang="pt-BR" sz="2800" b="1" dirty="0">
                <a:solidFill>
                  <a:srgbClr val="FFFF00"/>
                </a:solidFill>
              </a:rPr>
              <a:t>Norma Silveira Moraes Slides</a:t>
            </a:r>
          </a:p>
          <a:p>
            <a:r>
              <a:rPr lang="pt-BR" sz="2800" b="1" dirty="0">
                <a:solidFill>
                  <a:srgbClr val="FFFF00"/>
                </a:solidFill>
              </a:rPr>
              <a:t>Norma Silveira Experimentais Poéticos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75181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  <p:sndAc>
          <p:stSnd loop="1">
            <p:snd r:embed="rId2" name="Aleluia (1).wav"/>
          </p:stSnd>
        </p:sndAc>
      </p:transition>
    </mc:Choice>
    <mc:Fallback>
      <p:transition spd="slow" advClick="0" advTm="16000">
        <p:fade/>
        <p:sndAc>
          <p:stSnd loop="1">
            <p:snd r:embed="rId2" name="Aleluia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EAEE08D-A745-4391-9073-9E99767E0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78404" y="266074"/>
            <a:ext cx="5617246" cy="6252180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7E862DF0-097D-4BBD-A1A1-35B522C5E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4560" y="339746"/>
            <a:ext cx="5402849" cy="6030364"/>
          </a:xfrm>
          <a:custGeom>
            <a:avLst/>
            <a:gdLst>
              <a:gd name="connsiteX0" fmla="*/ 4090459 w 7203799"/>
              <a:gd name="connsiteY0" fmla="*/ 146611 h 6030364"/>
              <a:gd name="connsiteX1" fmla="*/ 2634463 w 7203799"/>
              <a:gd name="connsiteY1" fmla="*/ 392518 h 6030364"/>
              <a:gd name="connsiteX2" fmla="*/ 1340972 w 7203799"/>
              <a:gd name="connsiteY2" fmla="*/ 1068045 h 6030364"/>
              <a:gd name="connsiteX3" fmla="*/ 446301 w 7203799"/>
              <a:gd name="connsiteY3" fmla="*/ 2042135 h 6030364"/>
              <a:gd name="connsiteX4" fmla="*/ 121886 w 7203799"/>
              <a:gd name="connsiteY4" fmla="*/ 3175764 h 6030364"/>
              <a:gd name="connsiteX5" fmla="*/ 658808 w 7203799"/>
              <a:gd name="connsiteY5" fmla="*/ 4228382 h 6030364"/>
              <a:gd name="connsiteX6" fmla="*/ 929352 w 7203799"/>
              <a:gd name="connsiteY6" fmla="*/ 4562487 h 6030364"/>
              <a:gd name="connsiteX7" fmla="*/ 3467971 w 7203799"/>
              <a:gd name="connsiteY7" fmla="*/ 5868460 h 6030364"/>
              <a:gd name="connsiteX8" fmla="*/ 5395115 w 7203799"/>
              <a:gd name="connsiteY8" fmla="*/ 5065016 h 6030364"/>
              <a:gd name="connsiteX9" fmla="*/ 5629645 w 7203799"/>
              <a:gd name="connsiteY9" fmla="*/ 4905476 h 6030364"/>
              <a:gd name="connsiteX10" fmla="*/ 6696345 w 7203799"/>
              <a:gd name="connsiteY10" fmla="*/ 4071455 h 6030364"/>
              <a:gd name="connsiteX11" fmla="*/ 7056622 w 7203799"/>
              <a:gd name="connsiteY11" fmla="*/ 3175764 h 6030364"/>
              <a:gd name="connsiteX12" fmla="*/ 6247816 w 7203799"/>
              <a:gd name="connsiteY12" fmla="*/ 991737 h 6030364"/>
              <a:gd name="connsiteX13" fmla="*/ 5337969 w 7203799"/>
              <a:gd name="connsiteY13" fmla="*/ 375142 h 6030364"/>
              <a:gd name="connsiteX14" fmla="*/ 4090459 w 7203799"/>
              <a:gd name="connsiteY14" fmla="*/ 146611 h 6030364"/>
              <a:gd name="connsiteX15" fmla="*/ 4122552 w 7203799"/>
              <a:gd name="connsiteY15" fmla="*/ 0 h 6030364"/>
              <a:gd name="connsiteX16" fmla="*/ 5418463 w 7203799"/>
              <a:gd name="connsiteY16" fmla="*/ 240852 h 6030364"/>
              <a:gd name="connsiteX17" fmla="*/ 6363612 w 7203799"/>
              <a:gd name="connsiteY17" fmla="*/ 890695 h 6030364"/>
              <a:gd name="connsiteX18" fmla="*/ 7203799 w 7203799"/>
              <a:gd name="connsiteY18" fmla="*/ 3192481 h 6030364"/>
              <a:gd name="connsiteX19" fmla="*/ 6829541 w 7203799"/>
              <a:gd name="connsiteY19" fmla="*/ 4136467 h 6030364"/>
              <a:gd name="connsiteX20" fmla="*/ 5721456 w 7203799"/>
              <a:gd name="connsiteY20" fmla="*/ 5015457 h 6030364"/>
              <a:gd name="connsiteX21" fmla="*/ 5477826 w 7203799"/>
              <a:gd name="connsiteY21" fmla="*/ 5183599 h 6030364"/>
              <a:gd name="connsiteX22" fmla="*/ 3475911 w 7203799"/>
              <a:gd name="connsiteY22" fmla="*/ 6030364 h 6030364"/>
              <a:gd name="connsiteX23" fmla="*/ 838794 w 7203799"/>
              <a:gd name="connsiteY23" fmla="*/ 4653974 h 6030364"/>
              <a:gd name="connsiteX24" fmla="*/ 557754 w 7203799"/>
              <a:gd name="connsiteY24" fmla="*/ 4301854 h 6030364"/>
              <a:gd name="connsiteX25" fmla="*/ 0 w 7203799"/>
              <a:gd name="connsiteY25" fmla="*/ 3192481 h 6030364"/>
              <a:gd name="connsiteX26" fmla="*/ 337002 w 7203799"/>
              <a:gd name="connsiteY26" fmla="*/ 1997729 h 6030364"/>
              <a:gd name="connsiteX27" fmla="*/ 1266386 w 7203799"/>
              <a:gd name="connsiteY27" fmla="*/ 971116 h 6030364"/>
              <a:gd name="connsiteX28" fmla="*/ 2610064 w 7203799"/>
              <a:gd name="connsiteY28" fmla="*/ 259166 h 6030364"/>
              <a:gd name="connsiteX29" fmla="*/ 4122552 w 7203799"/>
              <a:gd name="connsiteY29" fmla="*/ 0 h 603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203799" h="6030364">
                <a:moveTo>
                  <a:pt x="4090459" y="146611"/>
                </a:moveTo>
                <a:cubicBezTo>
                  <a:pt x="3606963" y="146611"/>
                  <a:pt x="3116919" y="229322"/>
                  <a:pt x="2634463" y="392518"/>
                </a:cubicBezTo>
                <a:cubicBezTo>
                  <a:pt x="2164657" y="551144"/>
                  <a:pt x="1717473" y="784767"/>
                  <a:pt x="1340972" y="1068045"/>
                </a:cubicBezTo>
                <a:cubicBezTo>
                  <a:pt x="957924" y="1356158"/>
                  <a:pt x="656874" y="1683987"/>
                  <a:pt x="446301" y="2042135"/>
                </a:cubicBezTo>
                <a:cubicBezTo>
                  <a:pt x="231114" y="2408251"/>
                  <a:pt x="121886" y="2789658"/>
                  <a:pt x="121886" y="3175764"/>
                </a:cubicBezTo>
                <a:cubicBezTo>
                  <a:pt x="121886" y="3564616"/>
                  <a:pt x="296147" y="3791707"/>
                  <a:pt x="658808" y="4228382"/>
                </a:cubicBezTo>
                <a:cubicBezTo>
                  <a:pt x="746310" y="4333697"/>
                  <a:pt x="836791" y="4442668"/>
                  <a:pt x="929352" y="4562487"/>
                </a:cubicBezTo>
                <a:cubicBezTo>
                  <a:pt x="1636666" y="5477909"/>
                  <a:pt x="2395913" y="5868460"/>
                  <a:pt x="3467971" y="5868460"/>
                </a:cubicBezTo>
                <a:cubicBezTo>
                  <a:pt x="4171563" y="5868460"/>
                  <a:pt x="4687799" y="5550298"/>
                  <a:pt x="5395115" y="5065016"/>
                </a:cubicBezTo>
                <a:cubicBezTo>
                  <a:pt x="5474133" y="5010792"/>
                  <a:pt x="5553154" y="4957219"/>
                  <a:pt x="5629645" y="4905476"/>
                </a:cubicBezTo>
                <a:cubicBezTo>
                  <a:pt x="6044240" y="4624684"/>
                  <a:pt x="6435769" y="4359438"/>
                  <a:pt x="6696345" y="4071455"/>
                </a:cubicBezTo>
                <a:cubicBezTo>
                  <a:pt x="6945459" y="3796151"/>
                  <a:pt x="7056622" y="3519931"/>
                  <a:pt x="7056622" y="3175764"/>
                </a:cubicBezTo>
                <a:cubicBezTo>
                  <a:pt x="7056622" y="2313128"/>
                  <a:pt x="6769413" y="1537514"/>
                  <a:pt x="6247816" y="991737"/>
                </a:cubicBezTo>
                <a:cubicBezTo>
                  <a:pt x="5992603" y="724794"/>
                  <a:pt x="5686492" y="517301"/>
                  <a:pt x="5337969" y="375142"/>
                </a:cubicBezTo>
                <a:cubicBezTo>
                  <a:pt x="4966082" y="223571"/>
                  <a:pt x="4546427" y="146611"/>
                  <a:pt x="4090459" y="146611"/>
                </a:cubicBezTo>
                <a:close/>
                <a:moveTo>
                  <a:pt x="4122552" y="0"/>
                </a:moveTo>
                <a:cubicBezTo>
                  <a:pt x="4596209" y="0"/>
                  <a:pt x="5032147" y="81110"/>
                  <a:pt x="5418463" y="240852"/>
                </a:cubicBezTo>
                <a:cubicBezTo>
                  <a:pt x="5780509" y="390677"/>
                  <a:pt x="6098496" y="609358"/>
                  <a:pt x="6363612" y="890695"/>
                </a:cubicBezTo>
                <a:cubicBezTo>
                  <a:pt x="6905445" y="1465899"/>
                  <a:pt x="7203799" y="2283333"/>
                  <a:pt x="7203799" y="3192481"/>
                </a:cubicBezTo>
                <a:cubicBezTo>
                  <a:pt x="7203799" y="3555204"/>
                  <a:pt x="7088321" y="3846319"/>
                  <a:pt x="6829541" y="4136467"/>
                </a:cubicBezTo>
                <a:cubicBezTo>
                  <a:pt x="6558859" y="4439977"/>
                  <a:pt x="6152137" y="4719524"/>
                  <a:pt x="5721456" y="5015457"/>
                </a:cubicBezTo>
                <a:cubicBezTo>
                  <a:pt x="5641997" y="5069990"/>
                  <a:pt x="5559911" y="5126451"/>
                  <a:pt x="5477826" y="5183599"/>
                </a:cubicBezTo>
                <a:cubicBezTo>
                  <a:pt x="4743067" y="5695047"/>
                  <a:pt x="4206801" y="6030364"/>
                  <a:pt x="3475911" y="6030364"/>
                </a:cubicBezTo>
                <a:cubicBezTo>
                  <a:pt x="2362258" y="6030364"/>
                  <a:pt x="1573553" y="5618755"/>
                  <a:pt x="838794" y="4653974"/>
                </a:cubicBezTo>
                <a:cubicBezTo>
                  <a:pt x="742641" y="4527696"/>
                  <a:pt x="648651" y="4412849"/>
                  <a:pt x="557754" y="4301854"/>
                </a:cubicBezTo>
                <a:cubicBezTo>
                  <a:pt x="181022" y="3841635"/>
                  <a:pt x="0" y="3602300"/>
                  <a:pt x="0" y="3192481"/>
                </a:cubicBezTo>
                <a:cubicBezTo>
                  <a:pt x="0" y="2785556"/>
                  <a:pt x="113467" y="2383584"/>
                  <a:pt x="337002" y="1997729"/>
                </a:cubicBezTo>
                <a:cubicBezTo>
                  <a:pt x="555744" y="1620270"/>
                  <a:pt x="868475" y="1274763"/>
                  <a:pt x="1266386" y="971116"/>
                </a:cubicBezTo>
                <a:cubicBezTo>
                  <a:pt x="1657494" y="672565"/>
                  <a:pt x="2122028" y="426344"/>
                  <a:pt x="2610064" y="259166"/>
                </a:cubicBezTo>
                <a:cubicBezTo>
                  <a:pt x="3111237" y="87171"/>
                  <a:pt x="3620296" y="0"/>
                  <a:pt x="4122552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" name="Espaço Reservado para Conteúdo 4" descr="Pássaro com as asas abertas&#10;&#10;Descrição gerada automaticamente">
            <a:extLst>
              <a:ext uri="{FF2B5EF4-FFF2-40B4-BE49-F238E27FC236}">
                <a16:creationId xmlns:a16="http://schemas.microsoft.com/office/drawing/2014/main" id="{1E2F3BD9-421A-EF5D-7EE0-6D88EE0982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108" r="20782" b="-1"/>
          <a:stretch/>
        </p:blipFill>
        <p:spPr>
          <a:xfrm>
            <a:off x="1994560" y="339746"/>
            <a:ext cx="5402849" cy="6030364"/>
          </a:xfrm>
          <a:custGeom>
            <a:avLst/>
            <a:gdLst/>
            <a:ahLst/>
            <a:cxnLst/>
            <a:rect l="l" t="t" r="r" b="b"/>
            <a:pathLst>
              <a:path w="7203799" h="6030364">
                <a:moveTo>
                  <a:pt x="4122552" y="0"/>
                </a:moveTo>
                <a:cubicBezTo>
                  <a:pt x="4596210" y="0"/>
                  <a:pt x="5032147" y="81110"/>
                  <a:pt x="5418463" y="240852"/>
                </a:cubicBezTo>
                <a:cubicBezTo>
                  <a:pt x="5780509" y="390677"/>
                  <a:pt x="6098496" y="609358"/>
                  <a:pt x="6363612" y="890695"/>
                </a:cubicBezTo>
                <a:cubicBezTo>
                  <a:pt x="6905445" y="1465899"/>
                  <a:pt x="7203799" y="2283333"/>
                  <a:pt x="7203799" y="3192481"/>
                </a:cubicBezTo>
                <a:cubicBezTo>
                  <a:pt x="7203799" y="3555204"/>
                  <a:pt x="7088321" y="3846319"/>
                  <a:pt x="6829541" y="4136467"/>
                </a:cubicBezTo>
                <a:cubicBezTo>
                  <a:pt x="6558859" y="4439977"/>
                  <a:pt x="6152137" y="4719524"/>
                  <a:pt x="5721456" y="5015457"/>
                </a:cubicBezTo>
                <a:cubicBezTo>
                  <a:pt x="5641997" y="5069990"/>
                  <a:pt x="5559911" y="5126451"/>
                  <a:pt x="5477826" y="5183599"/>
                </a:cubicBezTo>
                <a:cubicBezTo>
                  <a:pt x="4743068" y="5695047"/>
                  <a:pt x="4206802" y="6030364"/>
                  <a:pt x="3475911" y="6030364"/>
                </a:cubicBezTo>
                <a:cubicBezTo>
                  <a:pt x="2362258" y="6030364"/>
                  <a:pt x="1573553" y="5618755"/>
                  <a:pt x="838794" y="4653974"/>
                </a:cubicBezTo>
                <a:cubicBezTo>
                  <a:pt x="742642" y="4527696"/>
                  <a:pt x="648651" y="4412849"/>
                  <a:pt x="557754" y="4301854"/>
                </a:cubicBezTo>
                <a:cubicBezTo>
                  <a:pt x="181022" y="3841635"/>
                  <a:pt x="0" y="3602300"/>
                  <a:pt x="0" y="3192481"/>
                </a:cubicBezTo>
                <a:cubicBezTo>
                  <a:pt x="0" y="2785556"/>
                  <a:pt x="113467" y="2383585"/>
                  <a:pt x="337003" y="1997729"/>
                </a:cubicBezTo>
                <a:cubicBezTo>
                  <a:pt x="555745" y="1620270"/>
                  <a:pt x="868475" y="1274763"/>
                  <a:pt x="1266386" y="971116"/>
                </a:cubicBezTo>
                <a:cubicBezTo>
                  <a:pt x="1657494" y="672565"/>
                  <a:pt x="2122028" y="426344"/>
                  <a:pt x="2610064" y="259166"/>
                </a:cubicBezTo>
                <a:cubicBezTo>
                  <a:pt x="3111238" y="87171"/>
                  <a:pt x="3620296" y="0"/>
                  <a:pt x="4122552" y="0"/>
                </a:cubicBezTo>
                <a:close/>
              </a:path>
            </a:pathLst>
          </a:custGeom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DCA5530A-E8F9-8B2E-3F15-FD971F9A399E}"/>
              </a:ext>
            </a:extLst>
          </p:cNvPr>
          <p:cNvSpPr txBox="1"/>
          <p:nvPr/>
        </p:nvSpPr>
        <p:spPr>
          <a:xfrm>
            <a:off x="1994560" y="2695911"/>
            <a:ext cx="6056620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r>
              <a:rPr lang="pt-BR" sz="2800" b="1" dirty="0">
                <a:solidFill>
                  <a:srgbClr val="FFFF00"/>
                </a:solidFill>
              </a:rPr>
              <a:t>Quando fazemos da vida uma missão</a:t>
            </a:r>
          </a:p>
          <a:p>
            <a:r>
              <a:rPr lang="pt-BR" sz="2800" b="1" dirty="0">
                <a:solidFill>
                  <a:srgbClr val="FFFF00"/>
                </a:solidFill>
              </a:rPr>
              <a:t>Não pensar apenas com a razão</a:t>
            </a:r>
          </a:p>
          <a:p>
            <a:r>
              <a:rPr lang="pt-BR" sz="2800" b="1" dirty="0">
                <a:solidFill>
                  <a:srgbClr val="FFFF00"/>
                </a:solidFill>
              </a:rPr>
              <a:t>Ter empatia, amor, também gratidão</a:t>
            </a:r>
          </a:p>
          <a:p>
            <a:r>
              <a:rPr lang="pt-BR" sz="28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80682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Desenho de animal&#10;&#10;Descrição gerada automaticamente com confiança média">
            <a:extLst>
              <a:ext uri="{FF2B5EF4-FFF2-40B4-BE49-F238E27FC236}">
                <a16:creationId xmlns:a16="http://schemas.microsoft.com/office/drawing/2014/main" id="{F7D03123-B9EC-88DD-0C97-965892D0E4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04" r="11348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82942A57-3EBD-039D-3791-BE3CAE1D0DD0}"/>
              </a:ext>
            </a:extLst>
          </p:cNvPr>
          <p:cNvSpPr txBox="1"/>
          <p:nvPr/>
        </p:nvSpPr>
        <p:spPr>
          <a:xfrm>
            <a:off x="981308" y="434898"/>
            <a:ext cx="7906214" cy="5921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7C9181EB-6439-4C54-CE81-7023C390BAED}"/>
              </a:ext>
            </a:extLst>
          </p:cNvPr>
          <p:cNvSpPr txBox="1"/>
          <p:nvPr/>
        </p:nvSpPr>
        <p:spPr>
          <a:xfrm>
            <a:off x="1133708" y="587298"/>
            <a:ext cx="7906214" cy="5921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CB6937DA-F96F-D167-AAB9-89AD911350D2}"/>
              </a:ext>
            </a:extLst>
          </p:cNvPr>
          <p:cNvSpPr txBox="1"/>
          <p:nvPr/>
        </p:nvSpPr>
        <p:spPr>
          <a:xfrm>
            <a:off x="256479" y="85493"/>
            <a:ext cx="92982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 amor verdadeiro é um solidário</a:t>
            </a:r>
            <a:endParaRPr lang="pt-BR" sz="3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2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 amor é fértil é como um educandário</a:t>
            </a:r>
            <a:endParaRPr lang="pt-BR" sz="3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2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 bons sentimentos ele é depositário</a:t>
            </a:r>
            <a:endParaRPr lang="pt-BR" sz="3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59737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6F6425E3-1B39-A7FD-76FB-592F149195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445" r="15207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7D74FE12-360B-2CE4-8E6F-E72F3506E0EE}"/>
              </a:ext>
            </a:extLst>
          </p:cNvPr>
          <p:cNvSpPr txBox="1"/>
          <p:nvPr/>
        </p:nvSpPr>
        <p:spPr>
          <a:xfrm>
            <a:off x="3594552" y="602166"/>
            <a:ext cx="5932449" cy="5687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04673F0-92DA-7825-3839-F23D21EFB3A3}"/>
              </a:ext>
            </a:extLst>
          </p:cNvPr>
          <p:cNvSpPr txBox="1"/>
          <p:nvPr/>
        </p:nvSpPr>
        <p:spPr>
          <a:xfrm>
            <a:off x="591015" y="-78059"/>
            <a:ext cx="73821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O amor abraça, acolhe, é como uma prece</a:t>
            </a:r>
            <a:endParaRPr lang="pt-BR" sz="2800" dirty="0">
              <a:solidFill>
                <a:srgbClr val="FFFF00"/>
              </a:solidFill>
            </a:endParaRPr>
          </a:p>
          <a:p>
            <a:r>
              <a:rPr lang="pt-BR" sz="2800" b="1" dirty="0">
                <a:solidFill>
                  <a:srgbClr val="FFFF00"/>
                </a:solidFill>
              </a:rPr>
              <a:t>Se preocupa com a dor alheia e se entristece</a:t>
            </a:r>
            <a:endParaRPr lang="pt-BR" sz="2800" dirty="0">
              <a:solidFill>
                <a:srgbClr val="FFFF00"/>
              </a:solidFill>
            </a:endParaRPr>
          </a:p>
          <a:p>
            <a:r>
              <a:rPr lang="pt-BR" sz="2800" b="1" dirty="0">
                <a:solidFill>
                  <a:srgbClr val="FFFF00"/>
                </a:solidFill>
              </a:rPr>
              <a:t>A alma compreende e não se embrutece</a:t>
            </a:r>
            <a:endParaRPr lang="pt-BR" sz="2800" dirty="0">
              <a:solidFill>
                <a:srgbClr val="FFFF00"/>
              </a:solidFill>
            </a:endParaRPr>
          </a:p>
          <a:p>
            <a:r>
              <a:rPr lang="pt-BR" sz="2800" b="1" dirty="0">
                <a:solidFill>
                  <a:srgbClr val="FFFF00"/>
                </a:solidFill>
              </a:rPr>
              <a:t> </a:t>
            </a:r>
            <a:endParaRPr lang="pt-B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839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" name="Imagem 9" descr="Pássaro voando no céu&#10;&#10;Descrição gerada automaticamente">
            <a:extLst>
              <a:ext uri="{FF2B5EF4-FFF2-40B4-BE49-F238E27FC236}">
                <a16:creationId xmlns:a16="http://schemas.microsoft.com/office/drawing/2014/main" id="{38DF4550-0DFF-05A0-2EF5-8EB79D88CD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317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9F74FB53-0A05-BCB6-5E29-A2CAA9B2CD79}"/>
              </a:ext>
            </a:extLst>
          </p:cNvPr>
          <p:cNvSpPr txBox="1"/>
          <p:nvPr/>
        </p:nvSpPr>
        <p:spPr>
          <a:xfrm>
            <a:off x="156118" y="278780"/>
            <a:ext cx="886522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Tem a beleza humana, é fraternidade</a:t>
            </a:r>
            <a:endParaRPr lang="pt-BR" sz="3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2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Para todos desejando a plena felicidade</a:t>
            </a:r>
            <a:endParaRPr lang="pt-BR" sz="3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2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Que todos tenham também oportunidades</a:t>
            </a:r>
            <a:endParaRPr lang="pt-BR" sz="3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76564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Pássaro voando em cima de uma superfície branca&#10;&#10;Descrição gerada automaticamente com confiança média">
            <a:extLst>
              <a:ext uri="{FF2B5EF4-FFF2-40B4-BE49-F238E27FC236}">
                <a16:creationId xmlns:a16="http://schemas.microsoft.com/office/drawing/2014/main" id="{1AC4551C-0556-EFC0-C27B-948CAEA299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582" r="3734" b="-1"/>
          <a:stretch/>
        </p:blipFill>
        <p:spPr>
          <a:xfrm>
            <a:off x="20" y="0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5318F98-545B-25EF-8821-B4A15E1C32CE}"/>
              </a:ext>
            </a:extLst>
          </p:cNvPr>
          <p:cNvSpPr txBox="1"/>
          <p:nvPr/>
        </p:nvSpPr>
        <p:spPr>
          <a:xfrm>
            <a:off x="367990" y="-1281"/>
            <a:ext cx="75939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O amor cura, é benfazejo, é especial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O amor dá motivação, não é radical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Pensa em tudo, de Deus é original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 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323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Espaço Reservado para Conteúdo 4" descr="Logotipo&#10;&#10;Descrição gerada automaticamente">
            <a:extLst>
              <a:ext uri="{FF2B5EF4-FFF2-40B4-BE49-F238E27FC236}">
                <a16:creationId xmlns:a16="http://schemas.microsoft.com/office/drawing/2014/main" id="{84538836-2FF9-6C5C-D75D-C25852FF60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215" b="2067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6B89623-C76C-EFE6-456E-D02EC1E74309}"/>
              </a:ext>
            </a:extLst>
          </p:cNvPr>
          <p:cNvSpPr txBox="1"/>
          <p:nvPr/>
        </p:nvSpPr>
        <p:spPr>
          <a:xfrm>
            <a:off x="111512" y="1"/>
            <a:ext cx="79062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 amor ensina, protege é educador</a:t>
            </a:r>
            <a:endParaRPr lang="pt-BR" sz="28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800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Ele tece o bem em forma de valor</a:t>
            </a:r>
            <a:endParaRPr lang="pt-BR" sz="28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800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Prepara para viver, tem piedade na dor</a:t>
            </a:r>
            <a:endParaRPr lang="pt-BR" sz="28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800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 </a:t>
            </a:r>
            <a:endParaRPr lang="pt-BR" sz="28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72947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" name="Imagem 9" descr="Padrão do plano de fundo, Logotipo, Ícone&#10;&#10;Descrição gerada automaticamente">
            <a:extLst>
              <a:ext uri="{FF2B5EF4-FFF2-40B4-BE49-F238E27FC236}">
                <a16:creationId xmlns:a16="http://schemas.microsoft.com/office/drawing/2014/main" id="{87AB7743-4B54-CBEA-15EA-924757E55B8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207" b="12807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87E0444F-5550-083E-F6A9-13856FC44C7B}"/>
              </a:ext>
            </a:extLst>
          </p:cNvPr>
          <p:cNvSpPr txBox="1"/>
          <p:nvPr/>
        </p:nvSpPr>
        <p:spPr>
          <a:xfrm>
            <a:off x="1661532" y="412596"/>
            <a:ext cx="67799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Mas também ele embala serenamente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Para se viver em sintonia e plenamente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Com todo a benção na alma, amorosamente</a:t>
            </a:r>
            <a:endParaRPr lang="pt-BR" sz="2800" dirty="0">
              <a:solidFill>
                <a:schemeClr val="bg1"/>
              </a:solidFill>
            </a:endParaRPr>
          </a:p>
          <a:p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390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Desenho de um pássaro&#10;&#10;Descrição gerada automaticamente com confiança baixa">
            <a:extLst>
              <a:ext uri="{FF2B5EF4-FFF2-40B4-BE49-F238E27FC236}">
                <a16:creationId xmlns:a16="http://schemas.microsoft.com/office/drawing/2014/main" id="{1A2B19F5-6047-AB48-BDF3-FDAD2EF290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3651" b="1"/>
          <a:stretch/>
        </p:blipFill>
        <p:spPr>
          <a:xfrm>
            <a:off x="-78058" y="1282"/>
            <a:ext cx="914400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EE05C90-6C47-D35A-E68D-A9358FEAC86F}"/>
              </a:ext>
            </a:extLst>
          </p:cNvPr>
          <p:cNvSpPr txBox="1"/>
          <p:nvPr/>
        </p:nvSpPr>
        <p:spPr>
          <a:xfrm>
            <a:off x="1237785" y="724829"/>
            <a:ext cx="75605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 amor é a paz propagada</a:t>
            </a:r>
          </a:p>
          <a:p>
            <a:r>
              <a:rPr lang="pt-BR" sz="3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cura e a fé seja espalhada</a:t>
            </a:r>
          </a:p>
          <a:p>
            <a:r>
              <a:rPr lang="pt-BR" sz="3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luz na alma fazendo a morada </a:t>
            </a:r>
          </a:p>
        </p:txBody>
      </p:sp>
    </p:spTree>
    <p:extLst>
      <p:ext uri="{BB962C8B-B14F-4D97-AF65-F5344CB8AC3E}">
        <p14:creationId xmlns:p14="http://schemas.microsoft.com/office/powerpoint/2010/main" val="285763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6" name="Picture 2" descr="10452807269?profile=RESIZE_930x">
            <a:extLst>
              <a:ext uri="{FF2B5EF4-FFF2-40B4-BE49-F238E27FC236}">
                <a16:creationId xmlns:a16="http://schemas.microsoft.com/office/drawing/2014/main" id="{73A1EDE4-2D2F-28FA-E01D-369380CDCE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 bwMode="auto">
          <a:xfrm>
            <a:off x="89229" y="1282"/>
            <a:ext cx="9143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4472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39A83788-345E-D4E1-4F2C-F71507143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590868" y="643467"/>
            <a:ext cx="5962263" cy="557106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A934F27-4336-1053-DA8F-2B4FDFD1668D}"/>
              </a:ext>
            </a:extLst>
          </p:cNvPr>
          <p:cNvSpPr txBox="1"/>
          <p:nvPr/>
        </p:nvSpPr>
        <p:spPr>
          <a:xfrm>
            <a:off x="357759" y="643467"/>
            <a:ext cx="755313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rgbClr val="FFFF00"/>
                </a:solidFill>
                <a:highlight>
                  <a:srgbClr val="FF00FF"/>
                </a:highlight>
              </a:rPr>
              <a:t>O</a:t>
            </a:r>
            <a:r>
              <a:rPr lang="pt-BR" b="1" dirty="0">
                <a:solidFill>
                  <a:srgbClr val="FFFF00"/>
                </a:solidFill>
                <a:highlight>
                  <a:srgbClr val="FF00FF"/>
                </a:highlight>
              </a:rPr>
              <a:t> AMOR INCONDICIONAL É..</a:t>
            </a:r>
          </a:p>
          <a:p>
            <a:r>
              <a:rPr lang="pt-BR" b="1" dirty="0">
                <a:solidFill>
                  <a:srgbClr val="FFFF00"/>
                </a:solidFill>
                <a:highlight>
                  <a:srgbClr val="FF00FF"/>
                </a:highlight>
              </a:rPr>
              <a:t>POESIA/PRECE E FORMATAÇÃO : NORMA AP SILVEIRA DE MORAES</a:t>
            </a:r>
          </a:p>
          <a:p>
            <a:r>
              <a:rPr lang="pt-BR" b="1" dirty="0">
                <a:solidFill>
                  <a:srgbClr val="FFFF00"/>
                </a:solidFill>
                <a:highlight>
                  <a:srgbClr val="FF00FF"/>
                </a:highlight>
              </a:rPr>
              <a:t>IMAGENS GOOGLE IMAGENS PIXABAY</a:t>
            </a:r>
          </a:p>
          <a:p>
            <a:r>
              <a:rPr lang="pt-BR" b="1" dirty="0">
                <a:solidFill>
                  <a:srgbClr val="FFFF00"/>
                </a:solidFill>
                <a:highlight>
                  <a:srgbClr val="FF00FF"/>
                </a:highlight>
              </a:rPr>
              <a:t>MUSICA : AMAZONING GRACE</a:t>
            </a:r>
          </a:p>
          <a:p>
            <a:r>
              <a:rPr lang="pt-BR" b="1" dirty="0">
                <a:solidFill>
                  <a:srgbClr val="FFFF00"/>
                </a:solidFill>
                <a:highlight>
                  <a:srgbClr val="FF00FF"/>
                </a:highlight>
              </a:rPr>
              <a:t>04/05/2022</a:t>
            </a:r>
          </a:p>
          <a:p>
            <a:endParaRPr lang="pt-BR" b="1" dirty="0">
              <a:solidFill>
                <a:srgbClr val="FFFF00"/>
              </a:solidFill>
            </a:endParaRPr>
          </a:p>
          <a:p>
            <a:endParaRPr lang="pt-BR" b="1" dirty="0">
              <a:solidFill>
                <a:srgbClr val="FFFF00"/>
              </a:solidFill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r>
              <a:rPr lang="pt-BR" b="1" dirty="0">
                <a:solidFill>
                  <a:srgbClr val="FFFF00"/>
                </a:solidFill>
                <a:highlight>
                  <a:srgbClr val="0000FF"/>
                </a:highlight>
              </a:rPr>
              <a:t>DIVULGAÇÃO</a:t>
            </a:r>
          </a:p>
          <a:p>
            <a:r>
              <a:rPr lang="pt-BR" b="1" dirty="0">
                <a:solidFill>
                  <a:srgbClr val="FFFF00"/>
                </a:solidFill>
                <a:highlight>
                  <a:srgbClr val="0000FF"/>
                </a:highlight>
              </a:rPr>
              <a:t>NORMA NATUREZA</a:t>
            </a:r>
          </a:p>
          <a:p>
            <a:r>
              <a:rPr lang="pt-BR" b="1" dirty="0">
                <a:solidFill>
                  <a:srgbClr val="FFFF00"/>
                </a:solidFill>
                <a:highlight>
                  <a:srgbClr val="0000FF"/>
                </a:highlight>
              </a:rPr>
              <a:t>NORMA SILVEIRA EXPERIMETAIS POÉTICOS</a:t>
            </a:r>
          </a:p>
          <a:p>
            <a:r>
              <a:rPr lang="pt-BR" b="1" dirty="0">
                <a:solidFill>
                  <a:srgbClr val="FFFF00"/>
                </a:solidFill>
                <a:highlight>
                  <a:srgbClr val="0000FF"/>
                </a:highlight>
              </a:rPr>
              <a:t>NORMA SILVEIRA MORAES SLIDES</a:t>
            </a:r>
          </a:p>
          <a:p>
            <a:r>
              <a:rPr lang="pt-BR" b="1" dirty="0">
                <a:solidFill>
                  <a:srgbClr val="FFFF00"/>
                </a:solidFill>
                <a:highlight>
                  <a:srgbClr val="0000FF"/>
                </a:highlight>
              </a:rPr>
              <a:t>WWW.NORMASILVEIRAMORAES.RECANTODASLETRAS.COM</a:t>
            </a:r>
          </a:p>
        </p:txBody>
      </p:sp>
    </p:spTree>
    <p:extLst>
      <p:ext uri="{BB962C8B-B14F-4D97-AF65-F5344CB8AC3E}">
        <p14:creationId xmlns:p14="http://schemas.microsoft.com/office/powerpoint/2010/main" val="3483383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254</Words>
  <Application>Microsoft Office PowerPoint</Application>
  <PresentationFormat>Apresentação na tela (4:3)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Meiryo</vt:lpstr>
      <vt:lpstr>Aharoni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2022-05-04T11:04:46Z</dcterms:created>
  <dcterms:modified xsi:type="dcterms:W3CDTF">2022-05-04T12:26:34Z</dcterms:modified>
</cp:coreProperties>
</file>