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56" r:id="rId3"/>
    <p:sldId id="257" r:id="rId4"/>
    <p:sldId id="260" r:id="rId5"/>
    <p:sldId id="258" r:id="rId6"/>
    <p:sldId id="259" r:id="rId7"/>
    <p:sldId id="263" r:id="rId8"/>
    <p:sldId id="264" r:id="rId9"/>
    <p:sldId id="265" r:id="rId10"/>
    <p:sldId id="266" r:id="rId11"/>
    <p:sldId id="261" r:id="rId12"/>
    <p:sldId id="267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83" autoAdjust="0"/>
    <p:restoredTop sz="94660"/>
  </p:normalViewPr>
  <p:slideViewPr>
    <p:cSldViewPr snapToGrid="0">
      <p:cViewPr varScale="1">
        <p:scale>
          <a:sx n="55" d="100"/>
          <a:sy n="55" d="100"/>
        </p:scale>
        <p:origin x="1075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A9FAE-0141-4A96-8EEA-C947F08245BE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DBE1-3336-4581-95E6-DAFADEEA35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432815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A9FAE-0141-4A96-8EEA-C947F08245BE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DBE1-3336-4581-95E6-DAFADEEA35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60564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A9FAE-0141-4A96-8EEA-C947F08245BE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DBE1-3336-4581-95E6-DAFADEEA35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126859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A9FAE-0141-4A96-8EEA-C947F08245BE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DBE1-3336-4581-95E6-DAFADEEA35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967955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A9FAE-0141-4A96-8EEA-C947F08245BE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DBE1-3336-4581-95E6-DAFADEEA35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65433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A9FAE-0141-4A96-8EEA-C947F08245BE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DBE1-3336-4581-95E6-DAFADEEA35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18960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A9FAE-0141-4A96-8EEA-C947F08245BE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DBE1-3336-4581-95E6-DAFADEEA35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34041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A9FAE-0141-4A96-8EEA-C947F08245BE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DBE1-3336-4581-95E6-DAFADEEA35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045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A9FAE-0141-4A96-8EEA-C947F08245BE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DBE1-3336-4581-95E6-DAFADEEA35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40554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A9FAE-0141-4A96-8EEA-C947F08245BE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DBE1-3336-4581-95E6-DAFADEEA35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36172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A9FAE-0141-4A96-8EEA-C947F08245BE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34DBE1-3336-4581-95E6-DAFADEEA35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903953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4A9FAE-0141-4A96-8EEA-C947F08245BE}" type="datetimeFigureOut">
              <a:rPr lang="pt-BR" smtClean="0"/>
              <a:t>20/01/2019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34DBE1-3336-4581-95E6-DAFADEEA352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358015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72836" y="277091"/>
            <a:ext cx="7398328" cy="76944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FF0000"/>
                </a:solidFill>
              </a:rPr>
              <a:t>Quando a gratidão </a:t>
            </a:r>
            <a:r>
              <a:rPr lang="pt-BR" sz="6000" b="1" dirty="0" smtClean="0">
                <a:solidFill>
                  <a:srgbClr val="FF0000"/>
                </a:solidFill>
              </a:rPr>
              <a:t> </a:t>
            </a:r>
            <a:r>
              <a:rPr lang="pt-BR" sz="6000" b="1" dirty="0">
                <a:solidFill>
                  <a:srgbClr val="FF0000"/>
                </a:solidFill>
              </a:rPr>
              <a:t>aponta o </a:t>
            </a:r>
            <a:r>
              <a:rPr lang="pt-BR" sz="6000" b="1" dirty="0" smtClean="0">
                <a:solidFill>
                  <a:srgbClr val="FF0000"/>
                </a:solidFill>
              </a:rPr>
              <a:t>caminho</a:t>
            </a:r>
          </a:p>
          <a:p>
            <a:pPr algn="ctr"/>
            <a:endParaRPr lang="pt-BR" sz="6000" b="1" dirty="0">
              <a:solidFill>
                <a:srgbClr val="FF0000"/>
              </a:solidFill>
            </a:endParaRPr>
          </a:p>
          <a:p>
            <a:pPr algn="ctr"/>
            <a:endParaRPr lang="pt-BR" b="1" dirty="0" smtClean="0"/>
          </a:p>
          <a:p>
            <a:pPr algn="ctr"/>
            <a:endParaRPr lang="pt-BR" b="1" dirty="0"/>
          </a:p>
          <a:p>
            <a:pPr algn="ctr"/>
            <a:endParaRPr lang="pt-BR" b="1" dirty="0" smtClean="0"/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POEMA E FORMATAÇÃO DA POETISA</a:t>
            </a: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NORMA APARECIDA SILVEIRA DE MORAES</a:t>
            </a:r>
          </a:p>
          <a:p>
            <a:pPr algn="ctr"/>
            <a:r>
              <a:rPr lang="pt-BR" sz="3200" b="1" dirty="0">
                <a:solidFill>
                  <a:srgbClr val="FF0000"/>
                </a:solidFill>
              </a:rPr>
              <a:t> </a:t>
            </a:r>
            <a:r>
              <a:rPr lang="pt-BR" sz="3200" b="1" dirty="0" smtClean="0">
                <a:solidFill>
                  <a:srgbClr val="FF0000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NORMA SILVEIRA MORAES SLIDES</a:t>
            </a: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NORMA EXPERIMENTAIS POÉTICOS</a:t>
            </a:r>
          </a:p>
          <a:p>
            <a:pPr algn="ctr"/>
            <a:r>
              <a:rPr lang="pt-BR" sz="3200" b="1" dirty="0" smtClean="0">
                <a:solidFill>
                  <a:srgbClr val="FF0000"/>
                </a:solidFill>
              </a:rPr>
              <a:t>WWW.SERGRASAN.COM</a:t>
            </a:r>
          </a:p>
          <a:p>
            <a:endParaRPr lang="pt-BR" sz="3200" b="1" dirty="0" smtClean="0">
              <a:solidFill>
                <a:srgbClr val="FF0000"/>
              </a:solidFill>
            </a:endParaRPr>
          </a:p>
          <a:p>
            <a:r>
              <a:rPr lang="pt-BR" b="1" dirty="0"/>
              <a:t/>
            </a:r>
            <a:br>
              <a:rPr lang="pt-BR" b="1" dirty="0"/>
            </a:b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902758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  <p:sndAc>
          <p:stSnd loop="1">
            <p:snd r:embed="rId2" name="Rock and Roll lullaby - B.J.Tthomas(1972)LNDO.wav"/>
          </p:stSnd>
        </p:sndAc>
      </p:transition>
    </mc:Choice>
    <mc:Fallback xmlns="">
      <p:transition spd="slow" advClick="0" advTm="20000">
        <p:fade/>
        <p:sndAc>
          <p:stSnd loop="1">
            <p:snd r:embed="rId5" name="Rock and Roll lullaby - B.J.Tthomas(1972)LN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72836" y="4322618"/>
            <a:ext cx="7259782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gratidão é bem comovente, um sentimento dos mais belos. 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A gratidão aponta caminhos, serena a vida, aquieta a alma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2290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69818" y="623455"/>
            <a:ext cx="727363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gratidão não obedece regras, ela nasce de uma virtude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A gratidão não deixa ninguém tomar decisões precipitadas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818429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  <p:sndAc>
          <p:stSnd loop="1">
            <p:snd r:embed="rId2" name="Rock and Roll lullaby - B.J.Tthomas(1972)LNDO.wav"/>
          </p:stSnd>
        </p:sndAc>
      </p:transition>
    </mc:Choice>
    <mc:Fallback xmlns="">
      <p:transition spd="slow" advClick="0" advTm="20000">
        <p:fade/>
        <p:sndAc>
          <p:stSnd loop="1">
            <p:snd r:embed="rId4" name="Rock and Roll lullaby - B.J.Tthomas(1972)LND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8" y="4184073"/>
            <a:ext cx="904701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FF00"/>
                </a:solidFill>
              </a:rPr>
              <a:t>A gratidão mexe com sentimentos bons e profundos</a:t>
            </a:r>
            <a:br>
              <a:rPr lang="pt-BR" sz="3600" b="1" dirty="0">
                <a:solidFill>
                  <a:srgbClr val="FFFF00"/>
                </a:solidFill>
              </a:rPr>
            </a:br>
            <a:r>
              <a:rPr lang="pt-BR" sz="3600" b="1" dirty="0">
                <a:solidFill>
                  <a:srgbClr val="FFFF00"/>
                </a:solidFill>
              </a:rPr>
              <a:t>A gratidão sufoca o desejo de querer mal, é ponderável</a:t>
            </a:r>
          </a:p>
        </p:txBody>
      </p:sp>
    </p:spTree>
    <p:extLst>
      <p:ext uri="{BB962C8B-B14F-4D97-AF65-F5344CB8AC3E}">
        <p14:creationId xmlns:p14="http://schemas.microsoft.com/office/powerpoint/2010/main" val="1035059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775855" y="526473"/>
            <a:ext cx="73429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7030A0"/>
                </a:solidFill>
              </a:rPr>
              <a:t>A gratidão tem suas facetas e nuances que aconselha</a:t>
            </a:r>
            <a:br>
              <a:rPr lang="pt-BR" sz="3600" b="1" dirty="0">
                <a:solidFill>
                  <a:srgbClr val="7030A0"/>
                </a:solidFill>
              </a:rPr>
            </a:br>
            <a:r>
              <a:rPr lang="pt-BR" sz="3600" b="1" dirty="0">
                <a:solidFill>
                  <a:srgbClr val="7030A0"/>
                </a:solidFill>
              </a:rPr>
              <a:t>A gratidão se opõe a ingratidão, o sentimento mais mesquinho</a:t>
            </a:r>
            <a:endParaRPr lang="pt-BR" sz="36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557210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4128655"/>
            <a:ext cx="7883236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FF0000"/>
                </a:solidFill>
              </a:rPr>
              <a:t>A gratidão vem da alegria, de receber uma dádiva, um bem.</a:t>
            </a:r>
            <a:br>
              <a:rPr lang="pt-BR" sz="3600" b="1" dirty="0">
                <a:solidFill>
                  <a:srgbClr val="FF0000"/>
                </a:solidFill>
              </a:rPr>
            </a:br>
            <a:r>
              <a:rPr lang="pt-BR" sz="3600" b="1" dirty="0">
                <a:solidFill>
                  <a:srgbClr val="FF0000"/>
                </a:solidFill>
              </a:rPr>
              <a:t>A gratidão purifica a alma, apoia e acomoda a harmonia</a:t>
            </a:r>
            <a:br>
              <a:rPr lang="pt-BR" sz="3600" b="1" dirty="0">
                <a:solidFill>
                  <a:srgbClr val="FF0000"/>
                </a:solidFill>
              </a:rPr>
            </a:br>
            <a:endParaRPr lang="pt-BR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6176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35527" y="0"/>
            <a:ext cx="845127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rgbClr val="C00000"/>
                </a:solidFill>
              </a:rPr>
              <a:t>A gratidão é leve, reflexiva, compensatória, humanizada, serena </a:t>
            </a:r>
            <a:br>
              <a:rPr lang="pt-BR" sz="3600" b="1" dirty="0">
                <a:solidFill>
                  <a:srgbClr val="C00000"/>
                </a:solidFill>
              </a:rPr>
            </a:br>
            <a:r>
              <a:rPr lang="pt-BR" sz="3600" b="1" dirty="0">
                <a:solidFill>
                  <a:srgbClr val="C00000"/>
                </a:solidFill>
              </a:rPr>
              <a:t>A gratidão tem atributos serenos, combate a maledicência, é da paz</a:t>
            </a:r>
            <a:br>
              <a:rPr lang="pt-BR" sz="3600" b="1" dirty="0">
                <a:solidFill>
                  <a:srgbClr val="C00000"/>
                </a:solidFill>
              </a:rPr>
            </a:br>
            <a:endParaRPr lang="pt-BR" sz="36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46289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31273" y="4211782"/>
            <a:ext cx="821574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gratidão não é invejosa, é o profundo reconhecimento, consideração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A gratidão é segura, não deixa ninguém sem o pão, é caridosa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76996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3643745"/>
            <a:ext cx="79525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gratidão é a alma pura, que reflete os porquês, motivos...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 A gratidão comove, gera bons sentimentos, alegra, faz </a:t>
            </a:r>
            <a:r>
              <a:rPr lang="pt-BR" sz="3600" b="1" dirty="0" smtClean="0">
                <a:solidFill>
                  <a:schemeClr val="bg1"/>
                </a:solidFill>
              </a:rPr>
              <a:t>o bem acontecer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88872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3" y="3588327"/>
            <a:ext cx="74676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gratidão traz a prosperidade porque é um sentimento que abençoa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A gratidão mexe com a vida da gente, pode ser farol, </a:t>
            </a:r>
            <a:r>
              <a:rPr lang="pt-BR" sz="3600" dirty="0" smtClean="0">
                <a:solidFill>
                  <a:schemeClr val="bg1"/>
                </a:solidFill>
              </a:rPr>
              <a:t>O </a:t>
            </a:r>
            <a:r>
              <a:rPr lang="pt-BR" sz="3600" b="1" dirty="0" smtClean="0">
                <a:solidFill>
                  <a:schemeClr val="bg1"/>
                </a:solidFill>
              </a:rPr>
              <a:t>Caminho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76652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86691" y="706582"/>
            <a:ext cx="7329054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A gratidão estimula a contemplação, o amor, gera bom entendimento e percepção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​​​​​​​</a:t>
            </a:r>
            <a:br>
              <a:rPr lang="pt-BR" sz="3600" b="1" dirty="0">
                <a:solidFill>
                  <a:schemeClr val="bg1"/>
                </a:solidFill>
              </a:rPr>
            </a:br>
            <a:r>
              <a:rPr lang="pt-BR" sz="3600" b="1" dirty="0">
                <a:solidFill>
                  <a:schemeClr val="bg1"/>
                </a:solidFill>
              </a:rPr>
              <a:t>A GRATIDÃO É DEUS EM AÇÃO EM NOSSOS CORAÇÕES, E A INTEGRAÇÃO COM A VIDA E A NATUREZA</a:t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4757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415636"/>
            <a:ext cx="766156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</a:rPr>
              <a:t>Quando a gratidão aponta o caminho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POEMA E FORMATAÇÃO do slides DA POETISA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Música: Rock And </a:t>
            </a:r>
            <a:r>
              <a:rPr lang="pt-BR" sz="2800" b="1" dirty="0" err="1">
                <a:solidFill>
                  <a:schemeClr val="bg1"/>
                </a:solidFill>
              </a:rPr>
              <a:t>R</a:t>
            </a:r>
            <a:r>
              <a:rPr lang="pt-BR" sz="2800" b="1" dirty="0" err="1" smtClean="0">
                <a:solidFill>
                  <a:schemeClr val="bg1"/>
                </a:solidFill>
              </a:rPr>
              <a:t>oll</a:t>
            </a:r>
            <a:r>
              <a:rPr lang="pt-BR" sz="2800" b="1" dirty="0" smtClean="0">
                <a:solidFill>
                  <a:schemeClr val="bg1"/>
                </a:solidFill>
              </a:rPr>
              <a:t> </a:t>
            </a:r>
            <a:r>
              <a:rPr lang="pt-BR" sz="2800" b="1" dirty="0">
                <a:solidFill>
                  <a:schemeClr val="bg1"/>
                </a:solidFill>
              </a:rPr>
              <a:t>L</a:t>
            </a:r>
            <a:r>
              <a:rPr lang="pt-BR" sz="2800" b="1" dirty="0" smtClean="0">
                <a:solidFill>
                  <a:schemeClr val="bg1"/>
                </a:solidFill>
              </a:rPr>
              <a:t>ulabay – B.J.T.THOMAS </a:t>
            </a:r>
            <a:endParaRPr lang="pt-BR" sz="2800" b="1" dirty="0">
              <a:solidFill>
                <a:schemeClr val="bg1"/>
              </a:solidFill>
            </a:endParaRPr>
          </a:p>
          <a:p>
            <a:r>
              <a:rPr lang="pt-BR" sz="2800" b="1" dirty="0" smtClean="0">
                <a:solidFill>
                  <a:schemeClr val="bg1"/>
                </a:solidFill>
              </a:rPr>
              <a:t>Imagens site Pixabay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De Slides em vídeos para o zap: Katia Assis </a:t>
            </a:r>
            <a:r>
              <a:rPr lang="pt-BR" sz="2800" b="1" dirty="0" err="1" smtClean="0">
                <a:solidFill>
                  <a:schemeClr val="bg1"/>
                </a:solidFill>
              </a:rPr>
              <a:t>Izú</a:t>
            </a:r>
            <a:endParaRPr lang="pt-BR" sz="2800" b="1" dirty="0" smtClean="0">
              <a:solidFill>
                <a:schemeClr val="bg1"/>
              </a:solidFill>
            </a:endParaRPr>
          </a:p>
          <a:p>
            <a:r>
              <a:rPr lang="pt-BR" sz="2800" b="1" dirty="0" smtClean="0">
                <a:solidFill>
                  <a:schemeClr val="bg1"/>
                </a:solidFill>
              </a:rPr>
              <a:t> </a:t>
            </a:r>
          </a:p>
          <a:p>
            <a:r>
              <a:rPr lang="pt-BR" sz="2400" b="1" dirty="0" smtClean="0">
                <a:solidFill>
                  <a:schemeClr val="bg1"/>
                </a:solidFill>
              </a:rPr>
              <a:t>DIVULGAÇÃO</a:t>
            </a:r>
            <a:endParaRPr lang="pt-BR" sz="2400" b="1" dirty="0" smtClean="0">
              <a:solidFill>
                <a:schemeClr val="bg1"/>
              </a:solidFill>
            </a:endParaRPr>
          </a:p>
          <a:p>
            <a:r>
              <a:rPr lang="pt-BR" sz="2400" b="1" dirty="0" smtClean="0">
                <a:solidFill>
                  <a:schemeClr val="bg1"/>
                </a:solidFill>
              </a:rPr>
              <a:t>www.normasilveiramoraes.recantodasletras.com.br</a:t>
            </a:r>
          </a:p>
          <a:p>
            <a:r>
              <a:rPr lang="pt-BR" sz="2400" b="1" dirty="0" smtClean="0">
                <a:solidFill>
                  <a:schemeClr val="bg1"/>
                </a:solidFill>
              </a:rPr>
              <a:t>NORMA SILVEIRA MORAES SLIDES</a:t>
            </a:r>
          </a:p>
          <a:p>
            <a:r>
              <a:rPr lang="pt-BR" sz="2400" b="1" dirty="0" smtClean="0">
                <a:solidFill>
                  <a:schemeClr val="bg1"/>
                </a:solidFill>
              </a:rPr>
              <a:t>NORMA EXPERIMENTAIS POÉTICOS</a:t>
            </a:r>
          </a:p>
          <a:p>
            <a:r>
              <a:rPr lang="pt-BR" sz="2400" b="1" dirty="0" smtClean="0">
                <a:solidFill>
                  <a:schemeClr val="bg1"/>
                </a:solidFill>
                <a:hlinkClick r:id="rId3"/>
              </a:rPr>
              <a:t>WWW.SERGRASAN.COM</a:t>
            </a:r>
            <a:endParaRPr lang="pt-BR" sz="2400" b="1" dirty="0" smtClean="0">
              <a:solidFill>
                <a:schemeClr val="bg1"/>
              </a:solidFill>
            </a:endParaRPr>
          </a:p>
          <a:p>
            <a:r>
              <a:rPr lang="pt-BR" sz="2400" b="1" dirty="0" smtClean="0">
                <a:solidFill>
                  <a:schemeClr val="bg1"/>
                </a:solidFill>
              </a:rPr>
              <a:t>RESPEITE AS AUTORIAS.JAN 19</a:t>
            </a:r>
            <a:endParaRPr lang="pt-BR" sz="2400" b="1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00541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90</TotalTime>
  <Words>198</Words>
  <Application>Microsoft Office PowerPoint</Application>
  <PresentationFormat>Apresentação na tela (4:3)</PresentationFormat>
  <Paragraphs>36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55</cp:revision>
  <dcterms:created xsi:type="dcterms:W3CDTF">2019-01-20T10:50:11Z</dcterms:created>
  <dcterms:modified xsi:type="dcterms:W3CDTF">2019-01-20T12:22:06Z</dcterms:modified>
</cp:coreProperties>
</file>