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  <p:sldId id="271" r:id="rId5"/>
    <p:sldId id="272" r:id="rId6"/>
    <p:sldId id="259" r:id="rId7"/>
    <p:sldId id="261" r:id="rId8"/>
    <p:sldId id="262" r:id="rId9"/>
    <p:sldId id="263" r:id="rId10"/>
    <p:sldId id="264" r:id="rId11"/>
    <p:sldId id="269" r:id="rId12"/>
    <p:sldId id="266" r:id="rId13"/>
    <p:sldId id="267" r:id="rId14"/>
    <p:sldId id="270" r:id="rId15"/>
    <p:sldId id="265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66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A51EA-BFD6-4A47-954C-507AD22709D7}" type="datetimeFigureOut">
              <a:rPr lang="pt-BR" smtClean="0"/>
              <a:t>28/08/2019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9B012-DD84-4CA5-B57B-87C6F3A6E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0551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A51EA-BFD6-4A47-954C-507AD22709D7}" type="datetimeFigureOut">
              <a:rPr lang="pt-BR" smtClean="0"/>
              <a:t>28/08/2019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9B012-DD84-4CA5-B57B-87C6F3A6E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9686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A51EA-BFD6-4A47-954C-507AD22709D7}" type="datetimeFigureOut">
              <a:rPr lang="pt-BR" smtClean="0"/>
              <a:t>28/08/2019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9B012-DD84-4CA5-B57B-87C6F3A6E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5561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A51EA-BFD6-4A47-954C-507AD22709D7}" type="datetimeFigureOut">
              <a:rPr lang="pt-BR" smtClean="0"/>
              <a:t>28/08/2019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9B012-DD84-4CA5-B57B-87C6F3A6E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4166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A51EA-BFD6-4A47-954C-507AD22709D7}" type="datetimeFigureOut">
              <a:rPr lang="pt-BR" smtClean="0"/>
              <a:t>28/08/2019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9B012-DD84-4CA5-B57B-87C6F3A6E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54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A51EA-BFD6-4A47-954C-507AD22709D7}" type="datetimeFigureOut">
              <a:rPr lang="pt-BR" smtClean="0"/>
              <a:t>28/08/2019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9B012-DD84-4CA5-B57B-87C6F3A6E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9275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A51EA-BFD6-4A47-954C-507AD22709D7}" type="datetimeFigureOut">
              <a:rPr lang="pt-BR" smtClean="0"/>
              <a:t>28/08/2019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9B012-DD84-4CA5-B57B-87C6F3A6E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8956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A51EA-BFD6-4A47-954C-507AD22709D7}" type="datetimeFigureOut">
              <a:rPr lang="pt-BR" smtClean="0"/>
              <a:t>28/08/2019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9B012-DD84-4CA5-B57B-87C6F3A6E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3117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A51EA-BFD6-4A47-954C-507AD22709D7}" type="datetimeFigureOut">
              <a:rPr lang="pt-BR" smtClean="0"/>
              <a:t>28/08/2019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9B012-DD84-4CA5-B57B-87C6F3A6E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169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A51EA-BFD6-4A47-954C-507AD22709D7}" type="datetimeFigureOut">
              <a:rPr lang="pt-BR" smtClean="0"/>
              <a:t>28/08/2019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9B012-DD84-4CA5-B57B-87C6F3A6E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6282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A51EA-BFD6-4A47-954C-507AD22709D7}" type="datetimeFigureOut">
              <a:rPr lang="pt-BR" smtClean="0"/>
              <a:t>28/08/2019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9B012-DD84-4CA5-B57B-87C6F3A6E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8687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EA51EA-BFD6-4A47-954C-507AD22709D7}" type="datetimeFigureOut">
              <a:rPr lang="pt-BR" smtClean="0"/>
              <a:t>28/08/2019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B9B012-DD84-4CA5-B57B-87C6F3A6E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898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249383"/>
            <a:ext cx="8506691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smtClean="0">
                <a:solidFill>
                  <a:schemeClr val="bg1"/>
                </a:solidFill>
              </a:rPr>
              <a:t>Por que </a:t>
            </a:r>
            <a:r>
              <a:rPr lang="pt-BR" sz="6000" b="1" dirty="0">
                <a:solidFill>
                  <a:schemeClr val="bg1"/>
                </a:solidFill>
              </a:rPr>
              <a:t>salvar a Amazônia</a:t>
            </a:r>
            <a:r>
              <a:rPr lang="pt-BR" sz="6000" b="1" dirty="0" smtClean="0">
                <a:solidFill>
                  <a:schemeClr val="bg1"/>
                </a:solidFill>
              </a:rPr>
              <a:t>?</a:t>
            </a:r>
          </a:p>
          <a:p>
            <a:pPr algn="ctr"/>
            <a:endParaRPr lang="pt-BR" sz="60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Apresentação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endParaRPr lang="pt-BR" sz="4000" b="1" dirty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NORMA NATUREZA SLIDES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www.sergrasan.com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0801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  <p:sndAc>
          <p:endSnd/>
        </p:sndAc>
      </p:transition>
    </mc:Choice>
    <mc:Fallback>
      <p:transition spd="slow" advClick="0" advTm="18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914400" y="872836"/>
            <a:ext cx="750916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Esta questão vem levantar bandeiras muito fortes. A principal mesmo é salvar a água doce, as nascentes e os rios</a:t>
            </a:r>
            <a:r>
              <a:rPr lang="pt-BR" sz="4000" b="1" dirty="0" smtClean="0">
                <a:solidFill>
                  <a:schemeClr val="bg1"/>
                </a:solidFill>
              </a:rPr>
              <a:t>. Salvar o clima do planeta</a:t>
            </a: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217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872836"/>
            <a:ext cx="892232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Em todo lugar do Brasil, presenciamos sitiantes, fazendeiros, matando rios e nascentes, por causa de madeira e aumento de terra para </a:t>
            </a:r>
            <a:r>
              <a:rPr lang="pt-BR" sz="4000" b="1" dirty="0" smtClean="0">
                <a:solidFill>
                  <a:schemeClr val="bg1"/>
                </a:solidFill>
              </a:rPr>
              <a:t>plantio</a:t>
            </a:r>
            <a:r>
              <a:rPr lang="pt-BR" sz="4000" b="1" dirty="0">
                <a:solidFill>
                  <a:schemeClr val="bg1"/>
                </a:solidFill>
              </a:rPr>
              <a:t> </a:t>
            </a:r>
            <a:r>
              <a:rPr lang="pt-BR" sz="4000" b="1" dirty="0" smtClean="0">
                <a:solidFill>
                  <a:schemeClr val="bg1"/>
                </a:solidFill>
              </a:rPr>
              <a:t>ou pastagens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264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0"/>
            <a:ext cx="928254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401782"/>
            <a:ext cx="77308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Nem sempre é a necessidade, mas sim a grande ambição de aumentar a conta </a:t>
            </a:r>
            <a:r>
              <a:rPr lang="pt-BR" sz="3200" b="1" dirty="0" smtClean="0">
                <a:solidFill>
                  <a:schemeClr val="bg1"/>
                </a:solidFill>
              </a:rPr>
              <a:t>bancária, vender a madeira, explorar minerais, a terra... </a:t>
            </a: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587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457200"/>
            <a:ext cx="789709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Muitos só pensam na riqueza, nos minérios, pedras preciosas, até na madeira de lei</a:t>
            </a:r>
            <a:r>
              <a:rPr lang="pt-BR" sz="4000" b="1" dirty="0" smtClean="0">
                <a:solidFill>
                  <a:schemeClr val="bg1"/>
                </a:solidFill>
              </a:rPr>
              <a:t>. Esquecem de pensar na Amazônia como uma grande seara de água 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25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55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7309" y="1371600"/>
            <a:ext cx="79109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. </a:t>
            </a:r>
            <a:r>
              <a:rPr lang="pt-BR" sz="4000" b="1" dirty="0">
                <a:solidFill>
                  <a:schemeClr val="bg1"/>
                </a:solidFill>
              </a:rPr>
              <a:t>Mas se a água doce for secando, como já estamos presenciando, com o volume dos rios cada vez menores, a maior riqueza vai secar, e aí sim, será tarde demais.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32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3602182"/>
            <a:ext cx="77031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A floresta ajuda a preservar a água doce para a sobrevivência humana, da fauna, da flora e toda biodiversidade necessária para o eco sistema.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708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637309"/>
            <a:ext cx="79248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Matar rios e nascentes é abortar a vida. Posso falar com propriedade porque morei na roça até meus vinte anos, e sei bem como é ver um rio secar, a morte de uma nascente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791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1025236"/>
            <a:ext cx="824345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b="1" dirty="0" smtClean="0">
              <a:solidFill>
                <a:schemeClr val="bg1"/>
              </a:solidFill>
            </a:endParaRPr>
          </a:p>
          <a:p>
            <a:r>
              <a:rPr lang="pt-BR" sz="4000" b="1" dirty="0" smtClean="0">
                <a:solidFill>
                  <a:schemeClr val="bg1"/>
                </a:solidFill>
              </a:rPr>
              <a:t>Sempre </a:t>
            </a:r>
            <a:r>
              <a:rPr lang="pt-BR" sz="4000" b="1" dirty="0">
                <a:solidFill>
                  <a:schemeClr val="bg1"/>
                </a:solidFill>
              </a:rPr>
              <a:t>olhava com imensa tristeza quando via alguém desmatando os altos das montanhas, para vender a madeira para fazer carvão. 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444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2000" y="526473"/>
            <a:ext cx="814647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Pouco tempo depois já percebemos a morte de um rio, a terra naquele local fica mais seca. É assim que vai formando o sertão com o </a:t>
            </a:r>
            <a:r>
              <a:rPr lang="pt-BR" sz="4000" b="1" dirty="0" smtClean="0">
                <a:solidFill>
                  <a:schemeClr val="bg1"/>
                </a:solidFill>
              </a:rPr>
              <a:t>fogo, o chão </a:t>
            </a:r>
            <a:r>
              <a:rPr lang="pt-BR" sz="4000" b="1" dirty="0">
                <a:solidFill>
                  <a:schemeClr val="bg1"/>
                </a:solidFill>
              </a:rPr>
              <a:t>seco.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071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554182"/>
            <a:ext cx="778625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b="1" dirty="0" smtClean="0">
              <a:solidFill>
                <a:schemeClr val="bg1"/>
              </a:solidFill>
            </a:endParaRPr>
          </a:p>
          <a:p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 smtClean="0">
                <a:solidFill>
                  <a:schemeClr val="bg1"/>
                </a:solidFill>
              </a:rPr>
              <a:t>A </a:t>
            </a:r>
            <a:r>
              <a:rPr lang="pt-BR" sz="4000" b="1" dirty="0">
                <a:solidFill>
                  <a:schemeClr val="bg1"/>
                </a:solidFill>
              </a:rPr>
              <a:t>Amazônia é muito importante para todos nós. É maravilhoso ter em nosso país esta riqueza planetária. </a:t>
            </a:r>
            <a:r>
              <a:rPr lang="pt-BR" sz="4000" b="1" dirty="0" smtClean="0">
                <a:solidFill>
                  <a:schemeClr val="bg1"/>
                </a:solidFill>
              </a:rPr>
              <a:t>Grande fonte de água doce e </a:t>
            </a:r>
            <a:r>
              <a:rPr lang="pt-BR" sz="4000" b="1" dirty="0" err="1" smtClean="0">
                <a:solidFill>
                  <a:schemeClr val="bg1"/>
                </a:solidFill>
              </a:rPr>
              <a:t>bio</a:t>
            </a:r>
            <a:r>
              <a:rPr lang="pt-BR" sz="4000" b="1" dirty="0" smtClean="0">
                <a:solidFill>
                  <a:schemeClr val="bg1"/>
                </a:solidFill>
              </a:rPr>
              <a:t> diversidade.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0983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471055"/>
            <a:ext cx="7620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b="1" dirty="0" smtClean="0">
              <a:solidFill>
                <a:schemeClr val="bg1"/>
              </a:solidFill>
            </a:endParaRPr>
          </a:p>
          <a:p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 smtClean="0">
                <a:solidFill>
                  <a:schemeClr val="bg1"/>
                </a:solidFill>
              </a:rPr>
              <a:t>É </a:t>
            </a:r>
            <a:r>
              <a:rPr lang="pt-BR" sz="4000" b="1" dirty="0">
                <a:solidFill>
                  <a:schemeClr val="bg1"/>
                </a:solidFill>
              </a:rPr>
              <a:t>preciso salvar a floresta, embora saibamos, também que há muitos interesses por trás de tudo. Mas o que vale é o </a:t>
            </a:r>
            <a:r>
              <a:rPr lang="pt-BR" sz="4000" b="1" dirty="0" smtClean="0">
                <a:solidFill>
                  <a:schemeClr val="bg1"/>
                </a:solidFill>
              </a:rPr>
              <a:t>Brasil, </a:t>
            </a:r>
            <a:r>
              <a:rPr lang="pt-BR" sz="4000" b="1" dirty="0">
                <a:solidFill>
                  <a:schemeClr val="bg1"/>
                </a:solidFill>
              </a:rPr>
              <a:t>e cada um fazer a sua parte. 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5175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263236"/>
            <a:ext cx="813261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b="1" dirty="0" smtClean="0">
              <a:solidFill>
                <a:schemeClr val="bg1"/>
              </a:solidFill>
            </a:endParaRPr>
          </a:p>
          <a:p>
            <a:endParaRPr lang="pt-BR" sz="4000" b="1" dirty="0">
              <a:solidFill>
                <a:schemeClr val="bg1"/>
              </a:solidFill>
            </a:endParaRPr>
          </a:p>
          <a:p>
            <a:endParaRPr lang="pt-BR" sz="4000" b="1" dirty="0" smtClean="0">
              <a:solidFill>
                <a:schemeClr val="bg1"/>
              </a:solidFill>
            </a:endParaRPr>
          </a:p>
          <a:p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 smtClean="0">
                <a:solidFill>
                  <a:schemeClr val="bg1"/>
                </a:solidFill>
              </a:rPr>
              <a:t>E denunciar </a:t>
            </a:r>
            <a:r>
              <a:rPr lang="pt-BR" sz="4000" b="1" dirty="0">
                <a:solidFill>
                  <a:schemeClr val="bg1"/>
                </a:solidFill>
              </a:rPr>
              <a:t>qualquer desmatamento sem sustentabilidade.   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A AMAZÔNIA, É EM PRIMEIRO LUGAR ÁGUA DOCE, SEM ELA NÃO HÁ VIDA NEM DESENVOLVIMENTO. 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900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AutoShape 1" descr="/usuarios/152084/fotos/1344177.gif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pt-BR"/>
          </a:p>
        </p:txBody>
      </p:sp>
      <p:sp>
        <p:nvSpPr>
          <p:cNvPr id="10" name="CaixaDeTexto 9"/>
          <p:cNvSpPr txBox="1"/>
          <p:nvPr/>
        </p:nvSpPr>
        <p:spPr>
          <a:xfrm>
            <a:off x="443346" y="429491"/>
            <a:ext cx="825730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b="1" dirty="0" smtClean="0">
              <a:solidFill>
                <a:schemeClr val="bg1"/>
              </a:solidFill>
            </a:endParaRPr>
          </a:p>
          <a:p>
            <a:endParaRPr lang="pt-BR" sz="4000" b="1" dirty="0">
              <a:solidFill>
                <a:schemeClr val="bg1"/>
              </a:solidFill>
            </a:endParaRPr>
          </a:p>
          <a:p>
            <a:endParaRPr lang="pt-BR" sz="4000" b="1" dirty="0" smtClean="0">
              <a:solidFill>
                <a:schemeClr val="bg1"/>
              </a:solidFill>
            </a:endParaRPr>
          </a:p>
          <a:p>
            <a:endParaRPr lang="pt-BR" sz="4000" b="1" dirty="0">
              <a:solidFill>
                <a:schemeClr val="bg1"/>
              </a:solidFill>
            </a:endParaRPr>
          </a:p>
          <a:p>
            <a:endParaRPr lang="pt-BR" sz="4000" b="1" dirty="0" smtClean="0">
              <a:solidFill>
                <a:schemeClr val="bg1"/>
              </a:solidFill>
            </a:endParaRPr>
          </a:p>
          <a:p>
            <a:r>
              <a:rPr lang="pt-BR" sz="4000" b="1" dirty="0" smtClean="0">
                <a:solidFill>
                  <a:schemeClr val="bg1"/>
                </a:solidFill>
              </a:rPr>
              <a:t>E pensar em água, é pensar no futuro da humanidade. Do Planeta vivo, não só na Amazônia.  Não deixar a terra se transformar num novo planeta Marte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534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8" y="221673"/>
            <a:ext cx="8963891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chemeClr val="bg1"/>
                </a:solidFill>
              </a:rPr>
              <a:t>Porque salvar a Amazônia</a:t>
            </a:r>
            <a:r>
              <a:rPr lang="pt-BR" sz="4400" b="1" dirty="0" smtClean="0">
                <a:solidFill>
                  <a:schemeClr val="bg1"/>
                </a:solidFill>
              </a:rPr>
              <a:t>?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Texto: Norma Aparecida Silveira de Moraes</a:t>
            </a:r>
          </a:p>
          <a:p>
            <a:endParaRPr lang="pt-BR" sz="3200" b="1" dirty="0" smtClean="0">
              <a:solidFill>
                <a:schemeClr val="bg1"/>
              </a:solidFill>
            </a:endParaRPr>
          </a:p>
          <a:p>
            <a:r>
              <a:rPr lang="pt-BR" sz="3200" b="1" dirty="0" smtClean="0">
                <a:solidFill>
                  <a:schemeClr val="bg1"/>
                </a:solidFill>
              </a:rPr>
              <a:t>Imagens: Google, Pixabay, Wikipédia, Criative Commons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Música: Coquest for Paradise</a:t>
            </a:r>
          </a:p>
          <a:p>
            <a:endParaRPr lang="pt-BR" sz="3200" b="1" dirty="0">
              <a:solidFill>
                <a:schemeClr val="bg1"/>
              </a:solidFill>
            </a:endParaRPr>
          </a:p>
          <a:p>
            <a:r>
              <a:rPr lang="pt-BR" sz="3200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www.normasilveiramoraes.recantodasletras.com.br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NORMA NATUREZA SLIDES</a:t>
            </a:r>
          </a:p>
          <a:p>
            <a:r>
              <a:rPr lang="pt-BR" sz="3200" b="1" dirty="0" smtClean="0">
                <a:solidFill>
                  <a:schemeClr val="bg1"/>
                </a:solidFill>
                <a:hlinkClick r:id="rId3"/>
              </a:rPr>
              <a:t>www.sergrasan.com</a:t>
            </a:r>
            <a:endParaRPr lang="pt-BR" sz="3200" b="1" dirty="0" smtClean="0">
              <a:solidFill>
                <a:schemeClr val="bg1"/>
              </a:solidFill>
            </a:endParaRPr>
          </a:p>
          <a:p>
            <a:r>
              <a:rPr lang="pt-BR" sz="3200" b="1" dirty="0" smtClean="0">
                <a:solidFill>
                  <a:schemeClr val="bg1"/>
                </a:solidFill>
              </a:rPr>
              <a:t>28/08/19. A luta do planeta contra o fogo da Amazônia, que aumentou demais em 2019.</a:t>
            </a: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752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</TotalTime>
  <Words>419</Words>
  <Application>Microsoft Office PowerPoint</Application>
  <PresentationFormat>Apresentação na tela (4:3)</PresentationFormat>
  <Paragraphs>46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15</cp:revision>
  <dcterms:created xsi:type="dcterms:W3CDTF">2019-08-28T16:13:11Z</dcterms:created>
  <dcterms:modified xsi:type="dcterms:W3CDTF">2019-08-28T17:29:14Z</dcterms:modified>
</cp:coreProperties>
</file>