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57" r:id="rId4"/>
    <p:sldId id="258" r:id="rId5"/>
    <p:sldId id="259" r:id="rId6"/>
    <p:sldId id="261" r:id="rId7"/>
    <p:sldId id="262" r:id="rId8"/>
    <p:sldId id="260" r:id="rId9"/>
    <p:sldId id="263" r:id="rId10"/>
    <p:sldId id="264" r:id="rId11"/>
    <p:sldId id="265" r:id="rId12"/>
    <p:sldId id="266" r:id="rId13"/>
    <p:sldId id="268" r:id="rId14"/>
    <p:sldId id="269" r:id="rId1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3F5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35" autoAdjust="0"/>
    <p:restoredTop sz="94660"/>
  </p:normalViewPr>
  <p:slideViewPr>
    <p:cSldViewPr snapToGrid="0">
      <p:cViewPr varScale="1">
        <p:scale>
          <a:sx n="60" d="100"/>
          <a:sy n="60" d="100"/>
        </p:scale>
        <p:origin x="77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AB384-EE3F-4E40-B49C-AA1DA5EF9532}" type="datetimeFigureOut">
              <a:rPr lang="pt-BR" smtClean="0"/>
              <a:t>14/02/2018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CC22A-D1AB-4C6D-B401-4196E9FD1C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04090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2000">
        <p15:prstTrans prst="crush"/>
      </p:transition>
    </mc:Choice>
    <mc:Fallback>
      <p:transition spd="slow" advClick="0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AB384-EE3F-4E40-B49C-AA1DA5EF9532}" type="datetimeFigureOut">
              <a:rPr lang="pt-BR" smtClean="0"/>
              <a:t>14/02/2018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CC22A-D1AB-4C6D-B401-4196E9FD1C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37506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2000">
        <p15:prstTrans prst="crush"/>
      </p:transition>
    </mc:Choice>
    <mc:Fallback>
      <p:transition spd="slow" advClick="0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AB384-EE3F-4E40-B49C-AA1DA5EF9532}" type="datetimeFigureOut">
              <a:rPr lang="pt-BR" smtClean="0"/>
              <a:t>14/02/2018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CC22A-D1AB-4C6D-B401-4196E9FD1C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30233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2000">
        <p15:prstTrans prst="crush"/>
      </p:transition>
    </mc:Choice>
    <mc:Fallback>
      <p:transition spd="slow" advClick="0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AB384-EE3F-4E40-B49C-AA1DA5EF9532}" type="datetimeFigureOut">
              <a:rPr lang="pt-BR" smtClean="0"/>
              <a:t>14/02/2018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CC22A-D1AB-4C6D-B401-4196E9FD1C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07883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2000">
        <p15:prstTrans prst="crush"/>
      </p:transition>
    </mc:Choice>
    <mc:Fallback>
      <p:transition spd="slow" advClick="0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AB384-EE3F-4E40-B49C-AA1DA5EF9532}" type="datetimeFigureOut">
              <a:rPr lang="pt-BR" smtClean="0"/>
              <a:t>14/02/2018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CC22A-D1AB-4C6D-B401-4196E9FD1C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441957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2000">
        <p15:prstTrans prst="crush"/>
      </p:transition>
    </mc:Choice>
    <mc:Fallback>
      <p:transition spd="slow" advClick="0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AB384-EE3F-4E40-B49C-AA1DA5EF9532}" type="datetimeFigureOut">
              <a:rPr lang="pt-BR" smtClean="0"/>
              <a:t>14/02/2018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CC22A-D1AB-4C6D-B401-4196E9FD1C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91246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2000">
        <p15:prstTrans prst="crush"/>
      </p:transition>
    </mc:Choice>
    <mc:Fallback>
      <p:transition spd="slow" advClick="0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AB384-EE3F-4E40-B49C-AA1DA5EF9532}" type="datetimeFigureOut">
              <a:rPr lang="pt-BR" smtClean="0"/>
              <a:t>14/02/2018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CC22A-D1AB-4C6D-B401-4196E9FD1C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53791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2000">
        <p15:prstTrans prst="crush"/>
      </p:transition>
    </mc:Choice>
    <mc:Fallback>
      <p:transition spd="slow" advClick="0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AB384-EE3F-4E40-B49C-AA1DA5EF9532}" type="datetimeFigureOut">
              <a:rPr lang="pt-BR" smtClean="0"/>
              <a:t>14/02/2018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CC22A-D1AB-4C6D-B401-4196E9FD1C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41245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2000">
        <p15:prstTrans prst="crush"/>
      </p:transition>
    </mc:Choice>
    <mc:Fallback>
      <p:transition spd="slow" advClick="0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AB384-EE3F-4E40-B49C-AA1DA5EF9532}" type="datetimeFigureOut">
              <a:rPr lang="pt-BR" smtClean="0"/>
              <a:t>14/02/2018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CC22A-D1AB-4C6D-B401-4196E9FD1C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60102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2000">
        <p15:prstTrans prst="crush"/>
      </p:transition>
    </mc:Choice>
    <mc:Fallback>
      <p:transition spd="slow" advClick="0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AB384-EE3F-4E40-B49C-AA1DA5EF9532}" type="datetimeFigureOut">
              <a:rPr lang="pt-BR" smtClean="0"/>
              <a:t>14/02/2018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CC22A-D1AB-4C6D-B401-4196E9FD1C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86971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2000">
        <p15:prstTrans prst="crush"/>
      </p:transition>
    </mc:Choice>
    <mc:Fallback>
      <p:transition spd="slow" advClick="0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AB384-EE3F-4E40-B49C-AA1DA5EF9532}" type="datetimeFigureOut">
              <a:rPr lang="pt-BR" smtClean="0"/>
              <a:t>14/02/2018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CC22A-D1AB-4C6D-B401-4196E9FD1C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69449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2000">
        <p15:prstTrans prst="crush"/>
      </p:transition>
    </mc:Choice>
    <mc:Fallback>
      <p:transition spd="slow" advClick="0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EAB384-EE3F-4E40-B49C-AA1DA5EF9532}" type="datetimeFigureOut">
              <a:rPr lang="pt-BR" smtClean="0"/>
              <a:t>14/02/2018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BCC22A-D1AB-4C6D-B401-4196E9FD1C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0435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2000">
        <p15:prstTrans prst="crush"/>
      </p:transition>
    </mc:Choice>
    <mc:Fallback>
      <p:transition spd="slow" advClick="0" advTm="12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1600"/>
            <a:ext cx="9144000" cy="69596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98500" y="355600"/>
            <a:ext cx="7810500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smtClean="0">
                <a:solidFill>
                  <a:srgbClr val="43F52B"/>
                </a:solidFill>
              </a:rPr>
              <a:t>Recado </a:t>
            </a:r>
            <a:r>
              <a:rPr lang="pt-BR" sz="6000" b="1" dirty="0" smtClean="0">
                <a:solidFill>
                  <a:srgbClr val="43F52B"/>
                </a:solidFill>
              </a:rPr>
              <a:t>da Natureza</a:t>
            </a:r>
          </a:p>
          <a:p>
            <a:pPr algn="ctr"/>
            <a:r>
              <a:rPr lang="pt-BR" sz="3200" b="1" dirty="0" smtClean="0">
                <a:solidFill>
                  <a:srgbClr val="43F52B"/>
                </a:solidFill>
              </a:rPr>
              <a:t>Norma Aparecida Silveira de Moraes</a:t>
            </a:r>
          </a:p>
          <a:p>
            <a:pPr algn="ctr"/>
            <a:endParaRPr lang="pt-BR" sz="3200" b="1" dirty="0" smtClean="0">
              <a:solidFill>
                <a:srgbClr val="43F52B"/>
              </a:solidFill>
            </a:endParaRPr>
          </a:p>
          <a:p>
            <a:pPr algn="ctr"/>
            <a:endParaRPr lang="pt-BR" sz="3200" b="1" dirty="0">
              <a:solidFill>
                <a:srgbClr val="43F52B"/>
              </a:solidFill>
            </a:endParaRPr>
          </a:p>
          <a:p>
            <a:pPr algn="ctr"/>
            <a:endParaRPr lang="pt-BR" sz="3200" b="1" dirty="0" smtClean="0">
              <a:solidFill>
                <a:srgbClr val="43F52B"/>
              </a:solidFill>
            </a:endParaRPr>
          </a:p>
          <a:p>
            <a:pPr algn="ctr"/>
            <a:endParaRPr lang="pt-BR" sz="3200" b="1" dirty="0">
              <a:solidFill>
                <a:srgbClr val="00B050"/>
              </a:solidFill>
            </a:endParaRPr>
          </a:p>
          <a:p>
            <a:pPr algn="ctr"/>
            <a:endParaRPr lang="pt-BR" sz="3200" b="1" dirty="0" smtClean="0">
              <a:solidFill>
                <a:srgbClr val="00B050"/>
              </a:solidFill>
            </a:endParaRPr>
          </a:p>
          <a:p>
            <a:pPr algn="ctr"/>
            <a:endParaRPr lang="pt-BR" sz="3200" b="1" dirty="0">
              <a:solidFill>
                <a:srgbClr val="00B050"/>
              </a:solidFill>
            </a:endParaRPr>
          </a:p>
          <a:p>
            <a:pPr algn="ctr"/>
            <a:r>
              <a:rPr lang="pt-BR" sz="4000" b="1" dirty="0" smtClean="0">
                <a:solidFill>
                  <a:srgbClr val="43F52B"/>
                </a:solidFill>
              </a:rPr>
              <a:t>Divulgação</a:t>
            </a:r>
          </a:p>
          <a:p>
            <a:pPr algn="ctr"/>
            <a:r>
              <a:rPr lang="pt-BR" sz="4000" b="1" dirty="0" smtClean="0">
                <a:solidFill>
                  <a:srgbClr val="43F52B"/>
                </a:solidFill>
              </a:rPr>
              <a:t>Norma Natureza</a:t>
            </a:r>
          </a:p>
          <a:p>
            <a:pPr algn="ctr"/>
            <a:r>
              <a:rPr lang="pt-BR" sz="4000" b="1" dirty="0" smtClean="0">
                <a:solidFill>
                  <a:srgbClr val="43F52B"/>
                </a:solidFill>
              </a:rPr>
              <a:t>www.sergrasan.com</a:t>
            </a:r>
            <a:endParaRPr lang="pt-BR" sz="4000" b="1" dirty="0">
              <a:solidFill>
                <a:srgbClr val="43F52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40524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2000">
        <p15:prstTrans prst="crush"/>
        <p:sndAc>
          <p:stSnd loop="1">
            <p:snd r:embed="rId2" name="Almir Sater e Paula Fernandes - JEITO DO MATO.wav"/>
          </p:stSnd>
        </p:sndAc>
      </p:transition>
    </mc:Choice>
    <mc:Fallback>
      <p:transition spd="slow" advClick="0" advTm="12000">
        <p:fade/>
        <p:sndAc>
          <p:stSnd loop="1">
            <p:snd r:embed="rId2" name="Almir Sater e Paula Fernandes - JEITO DO MAT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8973"/>
            <a:ext cx="9144000" cy="7092073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 rot="10800000" flipV="1">
            <a:off x="609600" y="584200"/>
            <a:ext cx="8255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43F52B"/>
                </a:solidFill>
              </a:rPr>
              <a:t>É preciso salvar as nasc</a:t>
            </a:r>
            <a:r>
              <a:rPr lang="pt-BR" sz="4000" b="1" u="sng" dirty="0">
                <a:solidFill>
                  <a:srgbClr val="43F52B"/>
                </a:solidFill>
              </a:rPr>
              <a:t>entes</a:t>
            </a:r>
            <a:r>
              <a:rPr lang="pt-BR" sz="4000" b="1" dirty="0">
                <a:solidFill>
                  <a:srgbClr val="43F52B"/>
                </a:solidFill>
              </a:rPr>
              <a:t/>
            </a:r>
            <a:br>
              <a:rPr lang="pt-BR" sz="4000" b="1" dirty="0">
                <a:solidFill>
                  <a:srgbClr val="43F52B"/>
                </a:solidFill>
              </a:rPr>
            </a:br>
            <a:r>
              <a:rPr lang="pt-BR" sz="4000" b="1" dirty="0">
                <a:solidFill>
                  <a:srgbClr val="43F52B"/>
                </a:solidFill>
              </a:rPr>
              <a:t>Para ter a vida bem resist</a:t>
            </a:r>
            <a:r>
              <a:rPr lang="pt-BR" sz="4000" b="1" u="sng" dirty="0">
                <a:solidFill>
                  <a:srgbClr val="43F52B"/>
                </a:solidFill>
              </a:rPr>
              <a:t>ente</a:t>
            </a:r>
            <a:r>
              <a:rPr lang="pt-BR" sz="4000" b="1" dirty="0">
                <a:solidFill>
                  <a:srgbClr val="43F52B"/>
                </a:solidFill>
              </a:rPr>
              <a:t/>
            </a:r>
            <a:br>
              <a:rPr lang="pt-BR" sz="4000" b="1" dirty="0">
                <a:solidFill>
                  <a:srgbClr val="43F52B"/>
                </a:solidFill>
              </a:rPr>
            </a:br>
            <a:r>
              <a:rPr lang="pt-BR" sz="4000" b="1" dirty="0">
                <a:solidFill>
                  <a:srgbClr val="43F52B"/>
                </a:solidFill>
              </a:rPr>
              <a:t>Proteger mananciais é evid</a:t>
            </a:r>
            <a:r>
              <a:rPr lang="pt-BR" sz="4000" b="1" u="sng" dirty="0">
                <a:solidFill>
                  <a:srgbClr val="43F52B"/>
                </a:solidFill>
              </a:rPr>
              <a:t>ente</a:t>
            </a:r>
            <a:r>
              <a:rPr lang="pt-BR" sz="4000" b="1" dirty="0">
                <a:solidFill>
                  <a:srgbClr val="43F52B"/>
                </a:solidFill>
              </a:rPr>
              <a:t/>
            </a:r>
            <a:br>
              <a:rPr lang="pt-BR" sz="4000" b="1" dirty="0">
                <a:solidFill>
                  <a:srgbClr val="43F52B"/>
                </a:solidFill>
              </a:rPr>
            </a:br>
            <a:endParaRPr lang="pt-BR" sz="4000" b="1" dirty="0">
              <a:solidFill>
                <a:srgbClr val="43F52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873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2000">
        <p15:prstTrans prst="crush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93700" y="558800"/>
            <a:ext cx="82804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bg1"/>
                </a:solidFill>
              </a:rPr>
              <a:t>É tão bom apreciar a natur</a:t>
            </a:r>
            <a:r>
              <a:rPr lang="pt-BR" sz="3600" b="1" u="sng" dirty="0">
                <a:solidFill>
                  <a:schemeClr val="bg1"/>
                </a:solidFill>
              </a:rPr>
              <a:t>eza</a:t>
            </a:r>
            <a:r>
              <a:rPr lang="pt-BR" sz="3600" b="1" dirty="0">
                <a:solidFill>
                  <a:schemeClr val="bg1"/>
                </a:solidFill>
              </a:rPr>
              <a:t/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Poder contemplar tanta bel</a:t>
            </a:r>
            <a:r>
              <a:rPr lang="pt-BR" sz="3600" b="1" u="sng" dirty="0">
                <a:solidFill>
                  <a:schemeClr val="bg1"/>
                </a:solidFill>
              </a:rPr>
              <a:t>eza</a:t>
            </a:r>
            <a:r>
              <a:rPr lang="pt-BR" sz="3600" b="1" dirty="0">
                <a:solidFill>
                  <a:schemeClr val="bg1"/>
                </a:solidFill>
              </a:rPr>
              <a:t/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Na vida, há quanta singel</a:t>
            </a:r>
            <a:r>
              <a:rPr lang="pt-BR" sz="3600" b="1" u="sng" dirty="0">
                <a:solidFill>
                  <a:schemeClr val="bg1"/>
                </a:solidFill>
              </a:rPr>
              <a:t>eza</a:t>
            </a:r>
            <a:r>
              <a:rPr lang="pt-BR" sz="3600" b="1" dirty="0">
                <a:solidFill>
                  <a:schemeClr val="bg1"/>
                </a:solidFill>
              </a:rPr>
              <a:t/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41351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2000">
        <p15:prstTrans prst="crush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1000" y="292100"/>
            <a:ext cx="8001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rgbClr val="43F52B"/>
                </a:solidFill>
              </a:rPr>
              <a:t>Da terra tiramos o alim</a:t>
            </a:r>
            <a:r>
              <a:rPr lang="pt-BR" sz="3600" b="1" u="sng" dirty="0">
                <a:solidFill>
                  <a:srgbClr val="43F52B"/>
                </a:solidFill>
              </a:rPr>
              <a:t>ento</a:t>
            </a:r>
            <a:r>
              <a:rPr lang="pt-BR" sz="3600" dirty="0">
                <a:solidFill>
                  <a:srgbClr val="43F52B"/>
                </a:solidFill>
              </a:rPr>
              <a:t/>
            </a:r>
            <a:br>
              <a:rPr lang="pt-BR" sz="3600" dirty="0">
                <a:solidFill>
                  <a:srgbClr val="43F52B"/>
                </a:solidFill>
              </a:rPr>
            </a:br>
            <a:r>
              <a:rPr lang="pt-BR" sz="3600" b="1" dirty="0">
                <a:solidFill>
                  <a:srgbClr val="43F52B"/>
                </a:solidFill>
              </a:rPr>
              <a:t>Mas só com água há suprim</a:t>
            </a:r>
            <a:r>
              <a:rPr lang="pt-BR" sz="3600" b="1" u="sng" dirty="0">
                <a:solidFill>
                  <a:srgbClr val="43F52B"/>
                </a:solidFill>
              </a:rPr>
              <a:t>ento</a:t>
            </a:r>
            <a:r>
              <a:rPr lang="pt-BR" sz="3600" dirty="0">
                <a:solidFill>
                  <a:srgbClr val="43F52B"/>
                </a:solidFill>
              </a:rPr>
              <a:t/>
            </a:r>
            <a:br>
              <a:rPr lang="pt-BR" sz="3600" dirty="0">
                <a:solidFill>
                  <a:srgbClr val="43F52B"/>
                </a:solidFill>
              </a:rPr>
            </a:br>
            <a:r>
              <a:rPr lang="pt-BR" sz="3600" b="1" dirty="0">
                <a:solidFill>
                  <a:srgbClr val="43F52B"/>
                </a:solidFill>
              </a:rPr>
              <a:t>De água a vida é movim</a:t>
            </a:r>
            <a:r>
              <a:rPr lang="pt-BR" sz="3600" b="1" u="sng" dirty="0">
                <a:solidFill>
                  <a:srgbClr val="43F52B"/>
                </a:solidFill>
              </a:rPr>
              <a:t>ento</a:t>
            </a:r>
            <a:r>
              <a:rPr lang="pt-BR" sz="3600" dirty="0">
                <a:solidFill>
                  <a:srgbClr val="43F52B"/>
                </a:solidFill>
              </a:rPr>
              <a:t/>
            </a:r>
            <a:br>
              <a:rPr lang="pt-BR" sz="3600" dirty="0">
                <a:solidFill>
                  <a:srgbClr val="43F52B"/>
                </a:solidFill>
              </a:rPr>
            </a:br>
            <a:endParaRPr lang="pt-BR" sz="3600" dirty="0">
              <a:solidFill>
                <a:srgbClr val="43F52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01271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2000">
        <p15:prstTrans prst="crush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31900" y="4991100"/>
            <a:ext cx="69088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rgbClr val="FFFF00"/>
                </a:solidFill>
              </a:rPr>
              <a:t>É</a:t>
            </a:r>
            <a:r>
              <a:rPr lang="pt-BR" b="1" dirty="0"/>
              <a:t> </a:t>
            </a:r>
            <a:r>
              <a:rPr lang="pt-BR" sz="3200" b="1" dirty="0">
                <a:solidFill>
                  <a:srgbClr val="FFFF00"/>
                </a:solidFill>
              </a:rPr>
              <a:t>preciso haver conscientizaç</a:t>
            </a:r>
            <a:r>
              <a:rPr lang="pt-BR" sz="3200" b="1" u="sng" dirty="0">
                <a:solidFill>
                  <a:srgbClr val="FFFF00"/>
                </a:solidFill>
              </a:rPr>
              <a:t>ão</a:t>
            </a:r>
            <a:r>
              <a:rPr lang="pt-BR" sz="3200" dirty="0">
                <a:solidFill>
                  <a:srgbClr val="FFFF00"/>
                </a:solidFill>
              </a:rPr>
              <a:t/>
            </a:r>
            <a:br>
              <a:rPr lang="pt-BR" sz="3200" dirty="0">
                <a:solidFill>
                  <a:srgbClr val="FFFF00"/>
                </a:solidFill>
              </a:rPr>
            </a:br>
            <a:r>
              <a:rPr lang="pt-BR" sz="3200" b="1" dirty="0">
                <a:solidFill>
                  <a:srgbClr val="FFFF00"/>
                </a:solidFill>
              </a:rPr>
              <a:t>Da natureza, ter muita gratid</a:t>
            </a:r>
            <a:r>
              <a:rPr lang="pt-BR" sz="3200" b="1" u="sng" dirty="0">
                <a:solidFill>
                  <a:srgbClr val="FFFF00"/>
                </a:solidFill>
              </a:rPr>
              <a:t>ão</a:t>
            </a:r>
            <a:r>
              <a:rPr lang="pt-BR" sz="3200" dirty="0">
                <a:solidFill>
                  <a:srgbClr val="FFFF00"/>
                </a:solidFill>
              </a:rPr>
              <a:t/>
            </a:r>
            <a:br>
              <a:rPr lang="pt-BR" sz="3200" dirty="0">
                <a:solidFill>
                  <a:srgbClr val="FFFF00"/>
                </a:solidFill>
              </a:rPr>
            </a:br>
            <a:r>
              <a:rPr lang="pt-BR" sz="3200" b="1" dirty="0">
                <a:solidFill>
                  <a:srgbClr val="FFFF00"/>
                </a:solidFill>
              </a:rPr>
              <a:t>Precisamos dela para a sustentaç</a:t>
            </a:r>
            <a:r>
              <a:rPr lang="pt-BR" sz="3200" b="1" u="sng" dirty="0">
                <a:solidFill>
                  <a:srgbClr val="FFFF00"/>
                </a:solidFill>
              </a:rPr>
              <a:t>ão</a:t>
            </a:r>
            <a:r>
              <a:rPr lang="pt-BR" sz="3200" b="1" dirty="0">
                <a:solidFill>
                  <a:srgbClr val="FFFF00"/>
                </a:solidFill>
              </a:rPr>
              <a:t/>
            </a:r>
            <a:br>
              <a:rPr lang="pt-BR" sz="3200" b="1" dirty="0">
                <a:solidFill>
                  <a:srgbClr val="FFFF00"/>
                </a:solidFill>
              </a:rPr>
            </a:br>
            <a:endParaRPr lang="pt-BR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2775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2000">
        <p15:prstTrans prst="crush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79500" y="698500"/>
            <a:ext cx="67945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rgbClr val="FFFF00"/>
                </a:solidFill>
              </a:rPr>
              <a:t>Que seja a os passarinhos</a:t>
            </a:r>
          </a:p>
          <a:p>
            <a:pPr algn="ctr"/>
            <a:r>
              <a:rPr lang="pt-BR" sz="3600" b="1" dirty="0">
                <a:solidFill>
                  <a:srgbClr val="FFFF00"/>
                </a:solidFill>
              </a:rPr>
              <a:t>Cada animal e seus ninhos</a:t>
            </a:r>
          </a:p>
          <a:p>
            <a:pPr algn="ctr"/>
            <a:r>
              <a:rPr lang="pt-BR" sz="3600" b="1" dirty="0">
                <a:solidFill>
                  <a:srgbClr val="FFFF00"/>
                </a:solidFill>
              </a:rPr>
              <a:t>Cada ser vivente no caminho</a:t>
            </a:r>
          </a:p>
        </p:txBody>
      </p:sp>
    </p:spTree>
    <p:extLst>
      <p:ext uri="{BB962C8B-B14F-4D97-AF65-F5344CB8AC3E}">
        <p14:creationId xmlns:p14="http://schemas.microsoft.com/office/powerpoint/2010/main" val="29141159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2000">
        <p15:prstTrans prst="crush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85800" y="495300"/>
            <a:ext cx="75184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bg1"/>
                </a:solidFill>
              </a:rPr>
              <a:t>A natureza tão verdejante</a:t>
            </a:r>
          </a:p>
          <a:p>
            <a:pPr algn="ctr"/>
            <a:r>
              <a:rPr lang="pt-BR" sz="3600" b="1" dirty="0">
                <a:solidFill>
                  <a:schemeClr val="bg1"/>
                </a:solidFill>
              </a:rPr>
              <a:t>Esconde a vida radiante</a:t>
            </a:r>
          </a:p>
          <a:p>
            <a:pPr algn="ctr"/>
            <a:r>
              <a:rPr lang="pt-BR" sz="3600" b="1" dirty="0">
                <a:solidFill>
                  <a:schemeClr val="bg1"/>
                </a:solidFill>
              </a:rPr>
              <a:t>Fertilizada pelo sol brilhante</a:t>
            </a:r>
          </a:p>
        </p:txBody>
      </p:sp>
    </p:spTree>
    <p:extLst>
      <p:ext uri="{BB962C8B-B14F-4D97-AF65-F5344CB8AC3E}">
        <p14:creationId xmlns:p14="http://schemas.microsoft.com/office/powerpoint/2010/main" val="6311256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2000">
        <p15:prstTrans prst="crush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711200" y="889000"/>
            <a:ext cx="7213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43F52B"/>
                </a:solidFill>
              </a:rPr>
              <a:t>Um planeta em </a:t>
            </a:r>
            <a:r>
              <a:rPr lang="pt-BR" sz="3200" b="1" dirty="0" smtClean="0">
                <a:solidFill>
                  <a:srgbClr val="43F52B"/>
                </a:solidFill>
              </a:rPr>
              <a:t>crescimento</a:t>
            </a:r>
            <a:endParaRPr lang="pt-BR" sz="3200" b="1" dirty="0">
              <a:solidFill>
                <a:srgbClr val="43F52B"/>
              </a:solidFill>
            </a:endParaRPr>
          </a:p>
          <a:p>
            <a:pPr algn="ctr"/>
            <a:r>
              <a:rPr lang="pt-BR" sz="3200" b="1" dirty="0">
                <a:solidFill>
                  <a:srgbClr val="43F52B"/>
                </a:solidFill>
              </a:rPr>
              <a:t>A morte dá lugar a outro momento</a:t>
            </a:r>
          </a:p>
          <a:p>
            <a:pPr algn="ctr"/>
            <a:r>
              <a:rPr lang="pt-BR" sz="3200" b="1" dirty="0">
                <a:solidFill>
                  <a:srgbClr val="43F52B"/>
                </a:solidFill>
              </a:rPr>
              <a:t>De brotar a </a:t>
            </a:r>
            <a:r>
              <a:rPr lang="pt-BR" sz="3200" b="1" dirty="0" smtClean="0">
                <a:solidFill>
                  <a:srgbClr val="43F52B"/>
                </a:solidFill>
              </a:rPr>
              <a:t>vida, novo advento</a:t>
            </a:r>
            <a:endParaRPr lang="pt-BR" sz="3200" b="1" dirty="0">
              <a:solidFill>
                <a:srgbClr val="43F52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31372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2000">
        <p15:prstTrans prst="crush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85800" y="647700"/>
            <a:ext cx="72390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Nesta rotina nasce constantemente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Brota da terra e água instantaneamente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A vida fervilha sempre apetente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2981299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2000">
        <p15:prstTrans prst="crush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22300" y="482600"/>
            <a:ext cx="77343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bg1"/>
                </a:solidFill>
              </a:rPr>
              <a:t>Os rios levam a natureza</a:t>
            </a:r>
          </a:p>
          <a:p>
            <a:pPr algn="ctr"/>
            <a:r>
              <a:rPr lang="pt-BR" sz="3600" b="1" dirty="0">
                <a:solidFill>
                  <a:schemeClr val="bg1"/>
                </a:solidFill>
              </a:rPr>
              <a:t>Gerando tanta beleza</a:t>
            </a:r>
          </a:p>
          <a:p>
            <a:pPr algn="ctr"/>
            <a:r>
              <a:rPr lang="pt-BR" sz="3600" b="1" dirty="0">
                <a:solidFill>
                  <a:schemeClr val="bg1"/>
                </a:solidFill>
              </a:rPr>
              <a:t>Vida gerando braveza</a:t>
            </a:r>
          </a:p>
        </p:txBody>
      </p:sp>
    </p:spTree>
    <p:extLst>
      <p:ext uri="{BB962C8B-B14F-4D97-AF65-F5344CB8AC3E}">
        <p14:creationId xmlns:p14="http://schemas.microsoft.com/office/powerpoint/2010/main" val="5377723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2000">
        <p15:prstTrans prst="crush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35000" y="546100"/>
            <a:ext cx="70485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1"/>
                </a:solidFill>
              </a:rPr>
              <a:t>Mistério em cada nascer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Semente que vai crescer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Num ciclo belo de viver</a:t>
            </a:r>
          </a:p>
        </p:txBody>
      </p:sp>
    </p:spTree>
    <p:extLst>
      <p:ext uri="{BB962C8B-B14F-4D97-AF65-F5344CB8AC3E}">
        <p14:creationId xmlns:p14="http://schemas.microsoft.com/office/powerpoint/2010/main" val="3250393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2000">
        <p15:prstTrans prst="crush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27100" y="4419600"/>
            <a:ext cx="72263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bg1"/>
                </a:solidFill>
              </a:rPr>
              <a:t>Incontáveis tipos de vida</a:t>
            </a:r>
          </a:p>
          <a:p>
            <a:pPr algn="ctr"/>
            <a:r>
              <a:rPr lang="pt-BR" sz="3600" b="1" dirty="0">
                <a:solidFill>
                  <a:schemeClr val="bg1"/>
                </a:solidFill>
              </a:rPr>
              <a:t>Na natureza desenvolvida</a:t>
            </a:r>
          </a:p>
          <a:p>
            <a:pPr algn="ctr"/>
            <a:r>
              <a:rPr lang="pt-BR" sz="3600" b="1" dirty="0">
                <a:solidFill>
                  <a:schemeClr val="bg1"/>
                </a:solidFill>
              </a:rPr>
              <a:t>Cumprido tanta maravilha</a:t>
            </a:r>
          </a:p>
        </p:txBody>
      </p:sp>
    </p:spTree>
    <p:extLst>
      <p:ext uri="{BB962C8B-B14F-4D97-AF65-F5344CB8AC3E}">
        <p14:creationId xmlns:p14="http://schemas.microsoft.com/office/powerpoint/2010/main" val="10463054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2000">
        <p15:prstTrans prst="crush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77900" y="2451100"/>
            <a:ext cx="73152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rgbClr val="FFFF00"/>
                </a:solidFill>
              </a:rPr>
              <a:t>A natureza manda recado</a:t>
            </a:r>
          </a:p>
          <a:p>
            <a:pPr algn="ctr"/>
            <a:r>
              <a:rPr lang="pt-BR" sz="3600" b="1" dirty="0">
                <a:solidFill>
                  <a:srgbClr val="FFFF00"/>
                </a:solidFill>
              </a:rPr>
              <a:t>Que seu viver seja cuidado</a:t>
            </a:r>
          </a:p>
          <a:p>
            <a:pPr algn="ctr"/>
            <a:r>
              <a:rPr lang="pt-BR" sz="3600" b="1" dirty="0">
                <a:solidFill>
                  <a:srgbClr val="FFFF00"/>
                </a:solidFill>
              </a:rPr>
              <a:t>Para que a vida não seja “passado”</a:t>
            </a:r>
          </a:p>
          <a:p>
            <a:pPr algn="ctr"/>
            <a:r>
              <a:rPr lang="pt-BR" sz="3600" b="1" dirty="0">
                <a:solidFill>
                  <a:srgbClr val="FFFF0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1175164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2000">
        <p15:prstTrans prst="crush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8300" y="355600"/>
            <a:ext cx="836930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43F52B"/>
                </a:solidFill>
              </a:rPr>
              <a:t>Recado da Natureza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Norma Aparecida Silveira de Moraes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Música: Almir </a:t>
            </a:r>
            <a:r>
              <a:rPr lang="pt-BR" sz="4000" b="1" dirty="0" err="1" smtClean="0">
                <a:solidFill>
                  <a:schemeClr val="bg1"/>
                </a:solidFill>
              </a:rPr>
              <a:t>Sater&amp;Paula</a:t>
            </a:r>
            <a:r>
              <a:rPr lang="pt-BR" sz="4000" b="1" dirty="0" smtClean="0">
                <a:solidFill>
                  <a:schemeClr val="bg1"/>
                </a:solidFill>
              </a:rPr>
              <a:t> Fernandes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</a:rPr>
              <a:t>I</a:t>
            </a:r>
            <a:r>
              <a:rPr lang="pt-BR" sz="4000" b="1" dirty="0" smtClean="0">
                <a:solidFill>
                  <a:schemeClr val="bg1"/>
                </a:solidFill>
              </a:rPr>
              <a:t>magens: google, Pixabay, </a:t>
            </a:r>
            <a:r>
              <a:rPr lang="pt-BR" sz="4000" b="1" dirty="0" err="1">
                <a:solidFill>
                  <a:schemeClr val="bg1"/>
                </a:solidFill>
              </a:rPr>
              <a:t>C</a:t>
            </a:r>
            <a:r>
              <a:rPr lang="pt-BR" sz="4000" b="1" dirty="0" err="1" smtClean="0">
                <a:solidFill>
                  <a:schemeClr val="bg1"/>
                </a:solidFill>
              </a:rPr>
              <a:t>ommons</a:t>
            </a:r>
            <a:endParaRPr lang="pt-BR" sz="40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www.normasilveiramoraes.recantodasletras.com.br</a:t>
            </a:r>
            <a:endParaRPr lang="pt-BR" sz="40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4000" b="1" dirty="0" smtClean="0">
                <a:solidFill>
                  <a:srgbClr val="43F52B"/>
                </a:solidFill>
              </a:rPr>
              <a:t>Norma Natureza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www.sergrasan.com</a:t>
            </a:r>
          </a:p>
          <a:p>
            <a:pPr algn="ctr"/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56288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2000">
        <p15:prstTrans prst="crush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169</Words>
  <Application>Microsoft Office PowerPoint</Application>
  <PresentationFormat>Apresentação na tela (4:3)</PresentationFormat>
  <Paragraphs>49</Paragraphs>
  <Slides>14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11</cp:revision>
  <dcterms:created xsi:type="dcterms:W3CDTF">2018-02-14T11:13:55Z</dcterms:created>
  <dcterms:modified xsi:type="dcterms:W3CDTF">2018-02-14T11:49:18Z</dcterms:modified>
</cp:coreProperties>
</file>