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5" r:id="rId7"/>
    <p:sldId id="262" r:id="rId8"/>
    <p:sldId id="263" r:id="rId9"/>
    <p:sldId id="269" r:id="rId10"/>
    <p:sldId id="266" r:id="rId11"/>
    <p:sldId id="268" r:id="rId12"/>
    <p:sldId id="267" r:id="rId13"/>
    <p:sldId id="259" r:id="rId14"/>
    <p:sldId id="264" r:id="rId15"/>
    <p:sldId id="270" r:id="rId16"/>
    <p:sldId id="271" r:id="rId17"/>
    <p:sldId id="272" r:id="rId18"/>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5" d="100"/>
          <a:sy n="55" d="100"/>
        </p:scale>
        <p:origin x="6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smtClean="0"/>
              <a:t>Clique para editar o título mestre</a:t>
            </a:r>
            <a:endParaRPr lang="pt-B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967C979D-C9ED-4F77-A687-38C33BF06E0B}" type="datetimeFigureOut">
              <a:rPr lang="pt-BR" smtClean="0"/>
              <a:t>03/12/2015</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CB2EE19E-6030-4546-9501-B1053F0DBDBD}" type="slidenum">
              <a:rPr lang="pt-BR" smtClean="0"/>
              <a:t>‹nº›</a:t>
            </a:fld>
            <a:endParaRPr lang="pt-BR"/>
          </a:p>
        </p:txBody>
      </p:sp>
    </p:spTree>
    <p:extLst>
      <p:ext uri="{BB962C8B-B14F-4D97-AF65-F5344CB8AC3E}">
        <p14:creationId xmlns:p14="http://schemas.microsoft.com/office/powerpoint/2010/main" val="41672418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1" name="Renato Russo e Titãs - Epitáfio.wav"/>
          </p:stSnd>
        </p:sndAc>
      </p:transition>
    </mc:Choice>
    <mc:Fallback>
      <p:transition spd="slow" advClick="0" advTm="20000">
        <p:fade/>
        <p:sndAc>
          <p:stSnd loop="1">
            <p:snd r:embed="rId1" name="Renato Russo e Titãs - Epitáfio.wav"/>
          </p:stSnd>
        </p:sndAc>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967C979D-C9ED-4F77-A687-38C33BF06E0B}" type="datetimeFigureOut">
              <a:rPr lang="pt-BR" smtClean="0"/>
              <a:t>03/12/2015</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CB2EE19E-6030-4546-9501-B1053F0DBDBD}" type="slidenum">
              <a:rPr lang="pt-BR" smtClean="0"/>
              <a:t>‹nº›</a:t>
            </a:fld>
            <a:endParaRPr lang="pt-BR"/>
          </a:p>
        </p:txBody>
      </p:sp>
    </p:spTree>
    <p:extLst>
      <p:ext uri="{BB962C8B-B14F-4D97-AF65-F5344CB8AC3E}">
        <p14:creationId xmlns:p14="http://schemas.microsoft.com/office/powerpoint/2010/main" val="10680856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1" name="Renato Russo e Titãs - Epitáfio.wav"/>
          </p:stSnd>
        </p:sndAc>
      </p:transition>
    </mc:Choice>
    <mc:Fallback>
      <p:transition spd="slow" advClick="0" advTm="20000">
        <p:fade/>
        <p:sndAc>
          <p:stSnd loop="1">
            <p:snd r:embed="rId1" name="Renato Russo e Titãs - Epitáfio.wav"/>
          </p:stSnd>
        </p:sndAc>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smtClean="0"/>
              <a:t>Clique para editar o título mestre</a:t>
            </a:r>
            <a:endParaRPr lang="pt-B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967C979D-C9ED-4F77-A687-38C33BF06E0B}" type="datetimeFigureOut">
              <a:rPr lang="pt-BR" smtClean="0"/>
              <a:t>03/12/2015</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CB2EE19E-6030-4546-9501-B1053F0DBDBD}" type="slidenum">
              <a:rPr lang="pt-BR" smtClean="0"/>
              <a:t>‹nº›</a:t>
            </a:fld>
            <a:endParaRPr lang="pt-BR"/>
          </a:p>
        </p:txBody>
      </p:sp>
    </p:spTree>
    <p:extLst>
      <p:ext uri="{BB962C8B-B14F-4D97-AF65-F5344CB8AC3E}">
        <p14:creationId xmlns:p14="http://schemas.microsoft.com/office/powerpoint/2010/main" val="32481423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1" name="Renato Russo e Titãs - Epitáfio.wav"/>
          </p:stSnd>
        </p:sndAc>
      </p:transition>
    </mc:Choice>
    <mc:Fallback>
      <p:transition spd="slow" advClick="0" advTm="20000">
        <p:fade/>
        <p:sndAc>
          <p:stSnd loop="1">
            <p:snd r:embed="rId1" name="Renato Russo e Titãs - Epitáfio.wav"/>
          </p:stSnd>
        </p:sndAc>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838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72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967C979D-C9ED-4F77-A687-38C33BF06E0B}" type="datetimeFigureOut">
              <a:rPr lang="pt-BR" smtClean="0"/>
              <a:t>03/12/2015</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CB2EE19E-6030-4546-9501-B1053F0DBDBD}" type="slidenum">
              <a:rPr lang="pt-BR" smtClean="0"/>
              <a:t>‹nº›</a:t>
            </a:fld>
            <a:endParaRPr lang="pt-BR"/>
          </a:p>
        </p:txBody>
      </p:sp>
    </p:spTree>
    <p:extLst>
      <p:ext uri="{BB962C8B-B14F-4D97-AF65-F5344CB8AC3E}">
        <p14:creationId xmlns:p14="http://schemas.microsoft.com/office/powerpoint/2010/main" val="11294022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1" name="Renato Russo e Titãs - Epitáfio.wav"/>
          </p:stSnd>
        </p:sndAc>
      </p:transition>
    </mc:Choice>
    <mc:Fallback>
      <p:transition spd="slow" advClick="0" advTm="20000">
        <p:fade/>
        <p:sndAc>
          <p:stSnd loop="1">
            <p:snd r:embed="rId1" name="Renato Russo e Titãs - Epitáfio.wav"/>
          </p:stSnd>
        </p:sndAc>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967C979D-C9ED-4F77-A687-38C33BF06E0B}" type="datetimeFigureOut">
              <a:rPr lang="pt-BR" smtClean="0"/>
              <a:t>03/12/2015</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CB2EE19E-6030-4546-9501-B1053F0DBDBD}" type="slidenum">
              <a:rPr lang="pt-BR" smtClean="0"/>
              <a:t>‹nº›</a:t>
            </a:fld>
            <a:endParaRPr lang="pt-BR"/>
          </a:p>
        </p:txBody>
      </p:sp>
    </p:spTree>
    <p:extLst>
      <p:ext uri="{BB962C8B-B14F-4D97-AF65-F5344CB8AC3E}">
        <p14:creationId xmlns:p14="http://schemas.microsoft.com/office/powerpoint/2010/main" val="37969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1" name="Renato Russo e Titãs - Epitáfio.wav"/>
          </p:stSnd>
        </p:sndAc>
      </p:transition>
    </mc:Choice>
    <mc:Fallback>
      <p:transition spd="slow" advClick="0" advTm="20000">
        <p:fade/>
        <p:sndAc>
          <p:stSnd loop="1">
            <p:snd r:embed="rId1" name="Renato Russo e Titãs - Epitáfio.wav"/>
          </p:stSnd>
        </p:sndAc>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967C979D-C9ED-4F77-A687-38C33BF06E0B}" type="datetimeFigureOut">
              <a:rPr lang="pt-BR" smtClean="0"/>
              <a:t>03/12/2015</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CB2EE19E-6030-4546-9501-B1053F0DBDBD}" type="slidenum">
              <a:rPr lang="pt-BR" smtClean="0"/>
              <a:t>‹nº›</a:t>
            </a:fld>
            <a:endParaRPr lang="pt-BR"/>
          </a:p>
        </p:txBody>
      </p:sp>
    </p:spTree>
    <p:extLst>
      <p:ext uri="{BB962C8B-B14F-4D97-AF65-F5344CB8AC3E}">
        <p14:creationId xmlns:p14="http://schemas.microsoft.com/office/powerpoint/2010/main" val="36248946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1" name="Renato Russo e Titãs - Epitáfio.wav"/>
          </p:stSnd>
        </p:sndAc>
      </p:transition>
    </mc:Choice>
    <mc:Fallback>
      <p:transition spd="slow" advClick="0" advTm="20000">
        <p:fade/>
        <p:sndAc>
          <p:stSnd loop="1">
            <p:snd r:embed="rId1" name="Renato Russo e Titãs - Epitáfio.wav"/>
          </p:stSnd>
        </p:sndAc>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967C979D-C9ED-4F77-A687-38C33BF06E0B}" type="datetimeFigureOut">
              <a:rPr lang="pt-BR" smtClean="0"/>
              <a:t>03/12/2015</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CB2EE19E-6030-4546-9501-B1053F0DBDBD}" type="slidenum">
              <a:rPr lang="pt-BR" smtClean="0"/>
              <a:t>‹nº›</a:t>
            </a:fld>
            <a:endParaRPr lang="pt-BR"/>
          </a:p>
        </p:txBody>
      </p:sp>
    </p:spTree>
    <p:extLst>
      <p:ext uri="{BB962C8B-B14F-4D97-AF65-F5344CB8AC3E}">
        <p14:creationId xmlns:p14="http://schemas.microsoft.com/office/powerpoint/2010/main" val="699843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1" name="Renato Russo e Titãs - Epitáfio.wav"/>
          </p:stSnd>
        </p:sndAc>
      </p:transition>
    </mc:Choice>
    <mc:Fallback>
      <p:transition spd="slow" advClick="0" advTm="20000">
        <p:fade/>
        <p:sndAc>
          <p:stSnd loop="1">
            <p:snd r:embed="rId1" name="Renato Russo e Titãs - Epitáfio.wav"/>
          </p:stSnd>
        </p:sndAc>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967C979D-C9ED-4F77-A687-38C33BF06E0B}" type="datetimeFigureOut">
              <a:rPr lang="pt-BR" smtClean="0"/>
              <a:t>03/12/2015</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CB2EE19E-6030-4546-9501-B1053F0DBDBD}" type="slidenum">
              <a:rPr lang="pt-BR" smtClean="0"/>
              <a:t>‹nº›</a:t>
            </a:fld>
            <a:endParaRPr lang="pt-BR"/>
          </a:p>
        </p:txBody>
      </p:sp>
    </p:spTree>
    <p:extLst>
      <p:ext uri="{BB962C8B-B14F-4D97-AF65-F5344CB8AC3E}">
        <p14:creationId xmlns:p14="http://schemas.microsoft.com/office/powerpoint/2010/main" val="39754632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1" name="Renato Russo e Titãs - Epitáfio.wav"/>
          </p:stSnd>
        </p:sndAc>
      </p:transition>
    </mc:Choice>
    <mc:Fallback>
      <p:transition spd="slow" advClick="0" advTm="20000">
        <p:fade/>
        <p:sndAc>
          <p:stSnd loop="1">
            <p:snd r:embed="rId1" name="Renato Russo e Titãs - Epitáfio.wav"/>
          </p:stSnd>
        </p:sndAc>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Imagem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967C979D-C9ED-4F77-A687-38C33BF06E0B}" type="datetimeFigureOut">
              <a:rPr lang="pt-BR" smtClean="0"/>
              <a:t>03/12/2015</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CB2EE19E-6030-4546-9501-B1053F0DBDBD}" type="slidenum">
              <a:rPr lang="pt-BR" smtClean="0"/>
              <a:t>‹nº›</a:t>
            </a:fld>
            <a:endParaRPr lang="pt-BR"/>
          </a:p>
        </p:txBody>
      </p:sp>
    </p:spTree>
    <p:extLst>
      <p:ext uri="{BB962C8B-B14F-4D97-AF65-F5344CB8AC3E}">
        <p14:creationId xmlns:p14="http://schemas.microsoft.com/office/powerpoint/2010/main" val="1013547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1" name="Renato Russo e Titãs - Epitáfio.wav"/>
          </p:stSnd>
        </p:sndAc>
      </p:transition>
    </mc:Choice>
    <mc:Fallback>
      <p:transition spd="slow" advClick="0" advTm="20000">
        <p:fade/>
        <p:sndAc>
          <p:stSnd loop="1">
            <p:snd r:embed="rId1" name="Renato Russo e Titãs - Epitáfio.wav"/>
          </p:stSnd>
        </p:sndAc>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967C979D-C9ED-4F77-A687-38C33BF06E0B}" type="datetimeFigureOut">
              <a:rPr lang="pt-BR" smtClean="0"/>
              <a:t>03/12/2015</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CB2EE19E-6030-4546-9501-B1053F0DBDBD}" type="slidenum">
              <a:rPr lang="pt-BR" smtClean="0"/>
              <a:t>‹nº›</a:t>
            </a:fld>
            <a:endParaRPr lang="pt-BR"/>
          </a:p>
        </p:txBody>
      </p:sp>
    </p:spTree>
    <p:extLst>
      <p:ext uri="{BB962C8B-B14F-4D97-AF65-F5344CB8AC3E}">
        <p14:creationId xmlns:p14="http://schemas.microsoft.com/office/powerpoint/2010/main" val="38730739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1" name="Renato Russo e Titãs - Epitáfio.wav"/>
          </p:stSnd>
        </p:sndAc>
      </p:transition>
    </mc:Choice>
    <mc:Fallback>
      <p:transition spd="slow" advClick="0" advTm="20000">
        <p:fade/>
        <p:sndAc>
          <p:stSnd loop="1">
            <p:snd r:embed="rId1" name="Renato Russo e Titãs - Epitáfio.wav"/>
          </p:stSnd>
        </p:sndAc>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967C979D-C9ED-4F77-A687-38C33BF06E0B}" type="datetimeFigureOut">
              <a:rPr lang="pt-BR" smtClean="0"/>
              <a:t>03/12/2015</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CB2EE19E-6030-4546-9501-B1053F0DBDBD}" type="slidenum">
              <a:rPr lang="pt-BR" smtClean="0"/>
              <a:t>‹nº›</a:t>
            </a:fld>
            <a:endParaRPr lang="pt-BR"/>
          </a:p>
        </p:txBody>
      </p:sp>
    </p:spTree>
    <p:extLst>
      <p:ext uri="{BB962C8B-B14F-4D97-AF65-F5344CB8AC3E}">
        <p14:creationId xmlns:p14="http://schemas.microsoft.com/office/powerpoint/2010/main" val="14909784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1" name="Renato Russo e Titãs - Epitáfio.wav"/>
          </p:stSnd>
        </p:sndAc>
      </p:transition>
    </mc:Choice>
    <mc:Fallback>
      <p:transition spd="slow" advClick="0" advTm="20000">
        <p:fade/>
        <p:sndAc>
          <p:stSnd loop="1">
            <p:snd r:embed="rId1" name="Renato Russo e Titãs - Epitáfio.wav"/>
          </p:stSnd>
        </p:sndAc>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7C979D-C9ED-4F77-A687-38C33BF06E0B}" type="datetimeFigureOut">
              <a:rPr lang="pt-BR" smtClean="0"/>
              <a:t>03/12/2015</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2EE19E-6030-4546-9501-B1053F0DBDBD}" type="slidenum">
              <a:rPr lang="pt-BR" smtClean="0"/>
              <a:t>‹nº›</a:t>
            </a:fld>
            <a:endParaRPr lang="pt-BR"/>
          </a:p>
        </p:txBody>
      </p:sp>
    </p:spTree>
    <p:extLst>
      <p:ext uri="{BB962C8B-B14F-4D97-AF65-F5344CB8AC3E}">
        <p14:creationId xmlns:p14="http://schemas.microsoft.com/office/powerpoint/2010/main" val="10258364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13" name="Renato Russo e Titãs - Epitáfio.wav"/>
          </p:stSnd>
        </p:sndAc>
      </p:transition>
    </mc:Choice>
    <mc:Fallback>
      <p:transition spd="slow" advClick="0" advTm="20000">
        <p:fade/>
        <p:sndAc>
          <p:stSnd loop="1">
            <p:snd r:embed="rId13" name="Renato Russo e Titãs - Epitáfio.wav"/>
          </p:stSnd>
        </p:sndAc>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hyperlink" Target="http://www.sergrasan.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91999" cy="7079673"/>
          </a:xfrm>
          <a:prstGeom prst="rect">
            <a:avLst/>
          </a:prstGeom>
        </p:spPr>
      </p:pic>
      <p:sp>
        <p:nvSpPr>
          <p:cNvPr id="5" name="CaixaDeTexto 4"/>
          <p:cNvSpPr txBox="1"/>
          <p:nvPr/>
        </p:nvSpPr>
        <p:spPr>
          <a:xfrm>
            <a:off x="401782" y="263236"/>
            <a:ext cx="11374582" cy="6863417"/>
          </a:xfrm>
          <a:prstGeom prst="rect">
            <a:avLst/>
          </a:prstGeom>
          <a:noFill/>
        </p:spPr>
        <p:txBody>
          <a:bodyPr wrap="square" rtlCol="0">
            <a:spAutoFit/>
          </a:bodyPr>
          <a:lstStyle/>
          <a:p>
            <a:pPr algn="ctr"/>
            <a:r>
              <a:rPr lang="pt-BR" sz="6000" b="1" dirty="0">
                <a:effectLst>
                  <a:glow rad="228600">
                    <a:schemeClr val="accent4">
                      <a:satMod val="175000"/>
                      <a:alpha val="40000"/>
                    </a:schemeClr>
                  </a:glow>
                </a:effectLst>
              </a:rPr>
              <a:t>Maiores desastres </a:t>
            </a:r>
            <a:r>
              <a:rPr lang="pt-BR" sz="6000" b="1" dirty="0" smtClean="0">
                <a:effectLst>
                  <a:glow rad="228600">
                    <a:schemeClr val="accent4">
                      <a:satMod val="175000"/>
                      <a:alpha val="40000"/>
                    </a:schemeClr>
                  </a:glow>
                </a:effectLst>
              </a:rPr>
              <a:t>ambientais</a:t>
            </a:r>
          </a:p>
          <a:p>
            <a:pPr algn="ctr"/>
            <a:r>
              <a:rPr lang="pt-BR" sz="6000" b="1" dirty="0" smtClean="0">
                <a:effectLst>
                  <a:glow rad="228600">
                    <a:schemeClr val="accent4">
                      <a:satMod val="175000"/>
                      <a:alpha val="40000"/>
                    </a:schemeClr>
                  </a:glow>
                </a:effectLst>
              </a:rPr>
              <a:t> </a:t>
            </a:r>
            <a:r>
              <a:rPr lang="pt-BR" sz="6000" b="1" dirty="0">
                <a:effectLst>
                  <a:glow rad="228600">
                    <a:schemeClr val="accent4">
                      <a:satMod val="175000"/>
                      <a:alpha val="40000"/>
                    </a:schemeClr>
                  </a:glow>
                </a:effectLst>
              </a:rPr>
              <a:t>no </a:t>
            </a:r>
            <a:r>
              <a:rPr lang="pt-BR" sz="6000" b="1" dirty="0" smtClean="0">
                <a:effectLst>
                  <a:glow rad="228600">
                    <a:schemeClr val="accent4">
                      <a:satMod val="175000"/>
                      <a:alpha val="40000"/>
                    </a:schemeClr>
                  </a:glow>
                </a:effectLst>
              </a:rPr>
              <a:t>Brasil...</a:t>
            </a:r>
          </a:p>
          <a:p>
            <a:pPr algn="ctr"/>
            <a:r>
              <a:rPr lang="pt-BR" sz="4000" b="1" dirty="0" smtClean="0">
                <a:effectLst>
                  <a:glow rad="228600">
                    <a:schemeClr val="accent4">
                      <a:satMod val="175000"/>
                      <a:alpha val="40000"/>
                    </a:schemeClr>
                  </a:glow>
                </a:effectLst>
              </a:rPr>
              <a:t>“Quisera vê-lo em sua natureza sempre exuberante”</a:t>
            </a:r>
          </a:p>
          <a:p>
            <a:pPr algn="ctr"/>
            <a:endParaRPr lang="pt-BR" sz="4000" b="1" dirty="0" smtClean="0">
              <a:effectLst>
                <a:glow rad="228600">
                  <a:schemeClr val="accent4">
                    <a:satMod val="175000"/>
                    <a:alpha val="40000"/>
                  </a:schemeClr>
                </a:glow>
              </a:effectLst>
            </a:endParaRPr>
          </a:p>
          <a:p>
            <a:pPr algn="ctr"/>
            <a:r>
              <a:rPr lang="pt-BR" sz="4000" b="1" dirty="0" smtClean="0">
                <a:effectLst>
                  <a:glow rad="228600">
                    <a:schemeClr val="accent4">
                      <a:satMod val="175000"/>
                      <a:alpha val="40000"/>
                    </a:schemeClr>
                  </a:glow>
                </a:effectLst>
              </a:rPr>
              <a:t>Texto e formatação</a:t>
            </a:r>
          </a:p>
          <a:p>
            <a:pPr algn="ctr"/>
            <a:r>
              <a:rPr lang="pt-BR" sz="4000" b="1" dirty="0" smtClean="0">
                <a:effectLst>
                  <a:glow rad="228600">
                    <a:schemeClr val="accent4">
                      <a:satMod val="175000"/>
                      <a:alpha val="40000"/>
                    </a:schemeClr>
                  </a:glow>
                </a:effectLst>
              </a:rPr>
              <a:t>Norma Aparecida Silveira de Moraes</a:t>
            </a:r>
          </a:p>
          <a:p>
            <a:pPr algn="ctr"/>
            <a:r>
              <a:rPr lang="pt-BR" sz="4000" b="1" dirty="0" smtClean="0">
                <a:effectLst>
                  <a:glow rad="228600">
                    <a:schemeClr val="accent4">
                      <a:satMod val="175000"/>
                      <a:alpha val="40000"/>
                    </a:schemeClr>
                  </a:glow>
                </a:effectLst>
              </a:rPr>
              <a:t>Divulgação</a:t>
            </a:r>
          </a:p>
          <a:p>
            <a:pPr algn="ctr"/>
            <a:r>
              <a:rPr lang="pt-BR" sz="6000" b="1" dirty="0" smtClean="0">
                <a:effectLst>
                  <a:glow rad="228600">
                    <a:schemeClr val="accent4">
                      <a:satMod val="175000"/>
                      <a:alpha val="40000"/>
                    </a:schemeClr>
                  </a:glow>
                </a:effectLst>
              </a:rPr>
              <a:t>Norma Natureza</a:t>
            </a:r>
          </a:p>
          <a:p>
            <a:pPr algn="ctr"/>
            <a:r>
              <a:rPr lang="pt-BR" sz="6000" b="1" dirty="0" smtClean="0">
                <a:effectLst>
                  <a:glow rad="228600">
                    <a:schemeClr val="accent4">
                      <a:satMod val="175000"/>
                      <a:alpha val="40000"/>
                    </a:schemeClr>
                  </a:glow>
                </a:effectLst>
              </a:rPr>
              <a:t>www.sergrasan.com  </a:t>
            </a:r>
            <a:endParaRPr lang="pt-BR" sz="6000" dirty="0">
              <a:effectLst>
                <a:glow rad="228600">
                  <a:schemeClr val="accent4">
                    <a:satMod val="175000"/>
                    <a:alpha val="40000"/>
                  </a:schemeClr>
                </a:glow>
              </a:effectLst>
            </a:endParaRPr>
          </a:p>
        </p:txBody>
      </p:sp>
    </p:spTree>
    <p:extLst>
      <p:ext uri="{BB962C8B-B14F-4D97-AF65-F5344CB8AC3E}">
        <p14:creationId xmlns:p14="http://schemas.microsoft.com/office/powerpoint/2010/main" val="278795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290945" y="207818"/>
            <a:ext cx="11679382" cy="3170099"/>
          </a:xfrm>
          <a:prstGeom prst="rect">
            <a:avLst/>
          </a:prstGeom>
          <a:noFill/>
        </p:spPr>
        <p:txBody>
          <a:bodyPr wrap="square" rtlCol="0">
            <a:spAutoFit/>
          </a:bodyPr>
          <a:lstStyle/>
          <a:p>
            <a:r>
              <a:rPr lang="pt-BR" sz="4000" b="1" spc="50" dirty="0" smtClean="0">
                <a:ln w="9525" cmpd="sng">
                  <a:solidFill>
                    <a:schemeClr val="accent1"/>
                  </a:solidFill>
                  <a:prstDash val="solid"/>
                </a:ln>
                <a:solidFill>
                  <a:srgbClr val="70AD47">
                    <a:tint val="1000"/>
                  </a:srgbClr>
                </a:solidFill>
                <a:effectLst>
                  <a:glow rad="228600">
                    <a:schemeClr val="accent1">
                      <a:satMod val="175000"/>
                      <a:alpha val="40000"/>
                    </a:schemeClr>
                  </a:glow>
                </a:effectLst>
              </a:rPr>
              <a:t>Quisera ver a natureza sempre frondosa, nos permitindo viver em paz com a mesma, pois a natureza é na verdade o Paraiso do Éden.</a:t>
            </a:r>
          </a:p>
          <a:p>
            <a:r>
              <a:rPr lang="pt-BR" sz="4000" b="1" spc="50" dirty="0" smtClean="0">
                <a:ln w="9525" cmpd="sng">
                  <a:solidFill>
                    <a:schemeClr val="accent1"/>
                  </a:solidFill>
                  <a:prstDash val="solid"/>
                </a:ln>
                <a:solidFill>
                  <a:srgbClr val="70AD47">
                    <a:tint val="1000"/>
                  </a:srgbClr>
                </a:solidFill>
                <a:effectLst>
                  <a:glow rad="228600">
                    <a:schemeClr val="accent1">
                      <a:satMod val="175000"/>
                      <a:alpha val="40000"/>
                    </a:schemeClr>
                  </a:glow>
                </a:effectLst>
              </a:rPr>
              <a:t>Por isto minha imagens serão apenas da natureza como ela deve ser...</a:t>
            </a:r>
            <a:endParaRPr lang="pt-BR" sz="4000" b="1" spc="50" dirty="0">
              <a:ln w="9525" cmpd="sng">
                <a:solidFill>
                  <a:schemeClr val="accent1"/>
                </a:solidFill>
                <a:prstDash val="solid"/>
              </a:ln>
              <a:solidFill>
                <a:srgbClr val="70AD47">
                  <a:tint val="1000"/>
                </a:srgbClr>
              </a:solidFill>
              <a:effectLst>
                <a:glow rad="228600">
                  <a:schemeClr val="accent1">
                    <a:satMod val="175000"/>
                    <a:alpha val="40000"/>
                  </a:schemeClr>
                </a:glow>
              </a:effectLst>
            </a:endParaRPr>
          </a:p>
        </p:txBody>
      </p:sp>
    </p:spTree>
    <p:extLst>
      <p:ext uri="{BB962C8B-B14F-4D97-AF65-F5344CB8AC3E}">
        <p14:creationId xmlns:p14="http://schemas.microsoft.com/office/powerpoint/2010/main" val="3683025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249382" y="138545"/>
            <a:ext cx="11734800" cy="3170099"/>
          </a:xfrm>
          <a:prstGeom prst="rect">
            <a:avLst/>
          </a:prstGeom>
          <a:noFill/>
        </p:spPr>
        <p:txBody>
          <a:bodyPr wrap="square" rtlCol="0">
            <a:spAutoFit/>
          </a:bodyPr>
          <a:lstStyle/>
          <a:p>
            <a:pPr algn="ctr"/>
            <a:r>
              <a:rPr lang="pt-BR" sz="4000" b="1" spc="50" dirty="0">
                <a:ln w="9525" cmpd="sng">
                  <a:solidFill>
                    <a:schemeClr val="accent1"/>
                  </a:solidFill>
                  <a:prstDash val="solid"/>
                </a:ln>
                <a:solidFill>
                  <a:srgbClr val="70AD47">
                    <a:tint val="1000"/>
                  </a:srgbClr>
                </a:solidFill>
                <a:effectLst>
                  <a:glow rad="228600">
                    <a:schemeClr val="accent1">
                      <a:satMod val="175000"/>
                      <a:alpha val="40000"/>
                    </a:schemeClr>
                  </a:glow>
                </a:effectLst>
              </a:rPr>
              <a:t>A natureza faz parte do ser humano...</a:t>
            </a:r>
          </a:p>
          <a:p>
            <a:pPr algn="ctr"/>
            <a:r>
              <a:rPr lang="pt-BR" sz="4000" b="1" spc="50" dirty="0">
                <a:ln w="9525" cmpd="sng">
                  <a:solidFill>
                    <a:schemeClr val="accent1"/>
                  </a:solidFill>
                  <a:prstDash val="solid"/>
                </a:ln>
                <a:solidFill>
                  <a:srgbClr val="70AD47">
                    <a:tint val="1000"/>
                  </a:srgbClr>
                </a:solidFill>
                <a:effectLst>
                  <a:glow rad="228600">
                    <a:schemeClr val="accent1">
                      <a:satMod val="175000"/>
                      <a:alpha val="40000"/>
                    </a:schemeClr>
                  </a:glow>
                </a:effectLst>
              </a:rPr>
              <a:t>Meu amor a natureza é tão grande que não cabe dentro do meu peito...</a:t>
            </a:r>
          </a:p>
          <a:p>
            <a:pPr algn="ctr"/>
            <a:r>
              <a:rPr lang="pt-BR" sz="4000" b="1" spc="50" dirty="0">
                <a:ln w="9525" cmpd="sng">
                  <a:solidFill>
                    <a:schemeClr val="accent1"/>
                  </a:solidFill>
                  <a:prstDash val="solid"/>
                </a:ln>
                <a:solidFill>
                  <a:srgbClr val="70AD47">
                    <a:tint val="1000"/>
                  </a:srgbClr>
                </a:solidFill>
                <a:effectLst>
                  <a:glow rad="228600">
                    <a:schemeClr val="accent1">
                      <a:satMod val="175000"/>
                      <a:alpha val="40000"/>
                    </a:schemeClr>
                  </a:glow>
                </a:effectLst>
              </a:rPr>
              <a:t>Parece que vai explodir de emoção, de contemplação</a:t>
            </a:r>
            <a:r>
              <a:rPr lang="pt-BR" sz="4000" b="1" spc="50" dirty="0" smtClean="0">
                <a:ln w="9525" cmpd="sng">
                  <a:solidFill>
                    <a:schemeClr val="accent1"/>
                  </a:solidFill>
                  <a:prstDash val="solid"/>
                </a:ln>
                <a:solidFill>
                  <a:srgbClr val="70AD47">
                    <a:tint val="1000"/>
                  </a:srgbClr>
                </a:solidFill>
                <a:effectLst>
                  <a:glow rad="228600">
                    <a:schemeClr val="accent1">
                      <a:satMod val="175000"/>
                      <a:alpha val="40000"/>
                    </a:schemeClr>
                  </a:glow>
                </a:effectLst>
              </a:rPr>
              <a:t>.</a:t>
            </a:r>
            <a:endParaRPr lang="pt-BR" sz="4000" b="1" spc="50" dirty="0">
              <a:ln w="9525" cmpd="sng">
                <a:solidFill>
                  <a:schemeClr val="accent1"/>
                </a:solidFill>
                <a:prstDash val="solid"/>
              </a:ln>
              <a:solidFill>
                <a:srgbClr val="70AD47">
                  <a:tint val="1000"/>
                </a:srgbClr>
              </a:solidFill>
              <a:effectLst>
                <a:glow rad="228600">
                  <a:schemeClr val="accent1">
                    <a:satMod val="175000"/>
                    <a:alpha val="40000"/>
                  </a:schemeClr>
                </a:glow>
              </a:effectLst>
            </a:endParaRPr>
          </a:p>
        </p:txBody>
      </p:sp>
    </p:spTree>
    <p:extLst>
      <p:ext uri="{BB962C8B-B14F-4D97-AF65-F5344CB8AC3E}">
        <p14:creationId xmlns:p14="http://schemas.microsoft.com/office/powerpoint/2010/main" val="19672351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7024255"/>
          </a:xfrm>
          <a:prstGeom prst="rect">
            <a:avLst/>
          </a:prstGeom>
        </p:spPr>
      </p:pic>
      <p:sp>
        <p:nvSpPr>
          <p:cNvPr id="3" name="CaixaDeTexto 2"/>
          <p:cNvSpPr txBox="1"/>
          <p:nvPr/>
        </p:nvSpPr>
        <p:spPr>
          <a:xfrm>
            <a:off x="637309" y="318655"/>
            <a:ext cx="10945091" cy="2554545"/>
          </a:xfrm>
          <a:prstGeom prst="rect">
            <a:avLst/>
          </a:prstGeom>
          <a:noFill/>
        </p:spPr>
        <p:txBody>
          <a:bodyPr wrap="square" rtlCol="0">
            <a:spAutoFit/>
          </a:bodyPr>
          <a:lstStyle/>
          <a:p>
            <a:pPr algn="ctr"/>
            <a:r>
              <a:rPr lang="pt-BR" sz="4000" b="1" dirty="0" smtClean="0">
                <a:effectLst>
                  <a:glow rad="228600">
                    <a:schemeClr val="accent1">
                      <a:satMod val="175000"/>
                      <a:alpha val="40000"/>
                    </a:schemeClr>
                  </a:glow>
                </a:effectLst>
              </a:rPr>
              <a:t>Mas também pode explodir de tristeza quando a vê maltratada e judiada, como em tragédias ambientais provocada pelas mãos insanas de gananciosos humanos...</a:t>
            </a:r>
            <a:endParaRPr lang="pt-BR" sz="4000" dirty="0">
              <a:effectLst>
                <a:glow rad="228600">
                  <a:schemeClr val="accent1">
                    <a:satMod val="175000"/>
                    <a:alpha val="40000"/>
                  </a:schemeClr>
                </a:glow>
              </a:effectLst>
            </a:endParaRPr>
          </a:p>
        </p:txBody>
      </p:sp>
    </p:spTree>
    <p:extLst>
      <p:ext uri="{BB962C8B-B14F-4D97-AF65-F5344CB8AC3E}">
        <p14:creationId xmlns:p14="http://schemas.microsoft.com/office/powerpoint/2010/main" val="26499577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290945" y="193964"/>
            <a:ext cx="11360728" cy="2554545"/>
          </a:xfrm>
          <a:prstGeom prst="rect">
            <a:avLst/>
          </a:prstGeom>
          <a:noFill/>
        </p:spPr>
        <p:txBody>
          <a:bodyPr wrap="square" rtlCol="0">
            <a:spAutoFit/>
          </a:bodyPr>
          <a:lstStyle/>
          <a:p>
            <a:pPr algn="ctr"/>
            <a:r>
              <a:rPr lang="pt-BR" sz="4000" b="1" dirty="0">
                <a:effectLst>
                  <a:glow rad="228600">
                    <a:schemeClr val="accent1">
                      <a:satMod val="175000"/>
                      <a:alpha val="40000"/>
                    </a:schemeClr>
                  </a:glow>
                </a:effectLst>
              </a:rPr>
              <a:t>Os desastres ambientais causam muito prejuízo ao eco sistema e adjacências.</a:t>
            </a:r>
          </a:p>
          <a:p>
            <a:pPr algn="ctr"/>
            <a:r>
              <a:rPr lang="pt-BR" sz="4000" b="1" dirty="0">
                <a:effectLst>
                  <a:glow rad="228600">
                    <a:schemeClr val="accent1">
                      <a:satMod val="175000"/>
                      <a:alpha val="40000"/>
                    </a:schemeClr>
                  </a:glow>
                </a:effectLst>
              </a:rPr>
              <a:t>Sem contar com o desmatamento da Amazônia que influencia no clima do planeta. </a:t>
            </a:r>
          </a:p>
        </p:txBody>
      </p:sp>
    </p:spTree>
    <p:extLst>
      <p:ext uri="{BB962C8B-B14F-4D97-AF65-F5344CB8AC3E}">
        <p14:creationId xmlns:p14="http://schemas.microsoft.com/office/powerpoint/2010/main" val="27162725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277091" y="249382"/>
            <a:ext cx="11817927" cy="2123658"/>
          </a:xfrm>
          <a:prstGeom prst="rect">
            <a:avLst/>
          </a:prstGeom>
          <a:noFill/>
        </p:spPr>
        <p:txBody>
          <a:bodyPr wrap="square" rtlCol="0">
            <a:spAutoFit/>
          </a:bodyPr>
          <a:lstStyle/>
          <a:p>
            <a:pPr algn="ctr"/>
            <a:r>
              <a:rPr lang="pt-BR" sz="4400" b="1" dirty="0">
                <a:effectLst>
                  <a:glow rad="228600">
                    <a:schemeClr val="accent1">
                      <a:satMod val="175000"/>
                      <a:alpha val="40000"/>
                    </a:schemeClr>
                  </a:glow>
                </a:effectLst>
              </a:rPr>
              <a:t>Vale lembrar também das emissões de gazes tóxicos, pela exploração das minas de petróleo e carvão mineral</a:t>
            </a:r>
            <a:endParaRPr lang="pt-BR" sz="4400" dirty="0">
              <a:effectLst>
                <a:glow rad="228600">
                  <a:schemeClr val="accent1">
                    <a:satMod val="175000"/>
                    <a:alpha val="40000"/>
                  </a:schemeClr>
                </a:glow>
              </a:effectLst>
            </a:endParaRPr>
          </a:p>
        </p:txBody>
      </p:sp>
    </p:spTree>
    <p:extLst>
      <p:ext uri="{BB962C8B-B14F-4D97-AF65-F5344CB8AC3E}">
        <p14:creationId xmlns:p14="http://schemas.microsoft.com/office/powerpoint/2010/main" val="1194613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374074" y="263236"/>
            <a:ext cx="11679381" cy="2554545"/>
          </a:xfrm>
          <a:prstGeom prst="rect">
            <a:avLst/>
          </a:prstGeom>
          <a:noFill/>
        </p:spPr>
        <p:txBody>
          <a:bodyPr wrap="square" rtlCol="0">
            <a:spAutoFit/>
          </a:bodyPr>
          <a:lstStyle/>
          <a:p>
            <a:pPr algn="ctr" fontAlgn="ctr"/>
            <a:r>
              <a:rPr lang="pt-BR" sz="4000" b="1" dirty="0">
                <a:effectLst>
                  <a:glow rad="228600">
                    <a:schemeClr val="accent1">
                      <a:satMod val="175000"/>
                      <a:alpha val="40000"/>
                    </a:schemeClr>
                  </a:glow>
                </a:effectLst>
              </a:rPr>
              <a:t>1-Fev.1984 - Cubatão (SP)</a:t>
            </a:r>
            <a:endParaRPr lang="pt-BR" sz="4000" dirty="0">
              <a:effectLst>
                <a:glow rad="228600">
                  <a:schemeClr val="accent1">
                    <a:satMod val="175000"/>
                    <a:alpha val="40000"/>
                  </a:schemeClr>
                </a:glow>
              </a:effectLst>
            </a:endParaRPr>
          </a:p>
          <a:p>
            <a:pPr algn="ctr" fontAlgn="ctr"/>
            <a:r>
              <a:rPr lang="pt-BR" sz="4000" b="1" dirty="0">
                <a:effectLst>
                  <a:glow rad="228600">
                    <a:schemeClr val="accent1">
                      <a:satMod val="175000"/>
                      <a:alpha val="40000"/>
                    </a:schemeClr>
                  </a:glow>
                </a:effectLst>
              </a:rPr>
              <a:t>Explosão em duto da Petrobras mata 93 e deixa 2.500 desabrigados na Vila Socó. Foi derramado 1,2 milhão de litros de gasolina</a:t>
            </a:r>
            <a:endParaRPr lang="pt-BR" sz="4000" dirty="0">
              <a:effectLst>
                <a:glow rad="228600">
                  <a:schemeClr val="accent1">
                    <a:satMod val="175000"/>
                    <a:alpha val="40000"/>
                  </a:schemeClr>
                </a:glow>
              </a:effectLst>
            </a:endParaRPr>
          </a:p>
        </p:txBody>
      </p:sp>
    </p:spTree>
    <p:extLst>
      <p:ext uri="{BB962C8B-B14F-4D97-AF65-F5344CB8AC3E}">
        <p14:creationId xmlns:p14="http://schemas.microsoft.com/office/powerpoint/2010/main" val="25264112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0835"/>
            <a:ext cx="12191999" cy="6968836"/>
          </a:xfrm>
          <a:prstGeom prst="rect">
            <a:avLst/>
          </a:prstGeom>
        </p:spPr>
      </p:pic>
      <p:sp>
        <p:nvSpPr>
          <p:cNvPr id="4" name="Rectangle 2"/>
          <p:cNvSpPr>
            <a:spLocks noChangeArrowheads="1"/>
          </p:cNvSpPr>
          <p:nvPr/>
        </p:nvSpPr>
        <p:spPr bwMode="auto">
          <a:xfrm>
            <a:off x="1316183" y="308751"/>
            <a:ext cx="9194570"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ctr" latinLnBrk="0" hangingPunct="0">
              <a:lnSpc>
                <a:spcPct val="100000"/>
              </a:lnSpc>
              <a:spcBef>
                <a:spcPct val="0"/>
              </a:spcBef>
              <a:spcAft>
                <a:spcPct val="0"/>
              </a:spcAft>
              <a:buClrTx/>
              <a:buSzTx/>
              <a:buFontTx/>
              <a:buNone/>
              <a:tabLst/>
            </a:pPr>
            <a:r>
              <a:rPr kumimoji="0" lang="pt-BR" altLang="pt-BR" sz="2800" b="1" i="0" u="none" strike="noStrike" cap="none" normalizeH="0" baseline="0" dirty="0" smtClean="0">
                <a:ln>
                  <a:noFill/>
                </a:ln>
                <a:solidFill>
                  <a:srgbClr val="002060"/>
                </a:solidFill>
                <a:effectLst>
                  <a:glow rad="228600">
                    <a:schemeClr val="accent4">
                      <a:satMod val="175000"/>
                      <a:alpha val="40000"/>
                    </a:schemeClr>
                  </a:glow>
                </a:effectLst>
                <a:latin typeface="Arial" panose="020B0604020202020204" pitchFamily="34" charset="0"/>
                <a:ea typeface="Times New Roman" panose="02020603050405020304" pitchFamily="18" charset="0"/>
                <a:cs typeface="Arial" panose="020B0604020202020204" pitchFamily="34" charset="0"/>
              </a:rPr>
              <a:t>2-Set.1987 - Goiânia (GO)</a:t>
            </a:r>
            <a:endParaRPr kumimoji="0" lang="pt-BR" altLang="pt-BR" sz="2800" b="0" i="0" u="none" strike="noStrike" cap="none" normalizeH="0" baseline="0" dirty="0" smtClean="0">
              <a:ln>
                <a:noFill/>
              </a:ln>
              <a:solidFill>
                <a:schemeClr val="tx1"/>
              </a:solidFill>
              <a:effectLst>
                <a:glow rad="228600">
                  <a:schemeClr val="accent4">
                    <a:satMod val="175000"/>
                    <a:alpha val="40000"/>
                  </a:schemeClr>
                </a:glow>
              </a:effectLst>
            </a:endParaRPr>
          </a:p>
          <a:p>
            <a:pPr marL="0" marR="0" lvl="0" indent="0" algn="just" defTabSz="914400" rtl="0" eaLnBrk="0" fontAlgn="ctr" latinLnBrk="0" hangingPunct="0">
              <a:lnSpc>
                <a:spcPct val="100000"/>
              </a:lnSpc>
              <a:spcBef>
                <a:spcPct val="0"/>
              </a:spcBef>
              <a:spcAft>
                <a:spcPct val="0"/>
              </a:spcAft>
              <a:buClrTx/>
              <a:buSzTx/>
              <a:buFontTx/>
              <a:buNone/>
              <a:tabLst/>
            </a:pPr>
            <a:r>
              <a:rPr kumimoji="0" lang="pt-BR" altLang="pt-BR" sz="2800" b="1" i="0" u="none" strike="noStrike" cap="none" normalizeH="0" baseline="0" dirty="0" smtClean="0">
                <a:ln>
                  <a:noFill/>
                </a:ln>
                <a:solidFill>
                  <a:srgbClr val="002060"/>
                </a:solidFill>
                <a:effectLst>
                  <a:glow rad="228600">
                    <a:schemeClr val="accent4">
                      <a:satMod val="175000"/>
                      <a:alpha val="40000"/>
                    </a:schemeClr>
                  </a:glow>
                </a:effectLst>
                <a:latin typeface="Arial" panose="020B0604020202020204" pitchFamily="34" charset="0"/>
                <a:ea typeface="Times New Roman" panose="02020603050405020304" pitchFamily="18" charset="0"/>
                <a:cs typeface="Arial" panose="020B0604020202020204" pitchFamily="34" charset="0"/>
              </a:rPr>
              <a:t>Catadores abrem aparelho hospital achado em ferro velho, </a:t>
            </a:r>
          </a:p>
          <a:p>
            <a:pPr marL="0" marR="0" lvl="0" indent="0" algn="just" defTabSz="914400" rtl="0" eaLnBrk="0" fontAlgn="ctr" latinLnBrk="0" hangingPunct="0">
              <a:lnSpc>
                <a:spcPct val="100000"/>
              </a:lnSpc>
              <a:spcBef>
                <a:spcPct val="0"/>
              </a:spcBef>
              <a:spcAft>
                <a:spcPct val="0"/>
              </a:spcAft>
              <a:buClrTx/>
              <a:buSzTx/>
              <a:buFontTx/>
              <a:buNone/>
              <a:tabLst/>
            </a:pPr>
            <a:r>
              <a:rPr kumimoji="0" lang="pt-BR" altLang="pt-BR" sz="2800" b="1" i="0" u="none" strike="noStrike" cap="none" normalizeH="0" baseline="0" dirty="0" smtClean="0">
                <a:ln>
                  <a:noFill/>
                </a:ln>
                <a:solidFill>
                  <a:srgbClr val="002060"/>
                </a:solidFill>
                <a:effectLst>
                  <a:glow rad="228600">
                    <a:schemeClr val="accent4">
                      <a:satMod val="175000"/>
                      <a:alpha val="40000"/>
                    </a:schemeClr>
                  </a:glow>
                </a:effectLst>
                <a:latin typeface="Arial" panose="020B0604020202020204" pitchFamily="34" charset="0"/>
                <a:ea typeface="Times New Roman" panose="02020603050405020304" pitchFamily="18" charset="0"/>
                <a:cs typeface="Arial" panose="020B0604020202020204" pitchFamily="34" charset="0"/>
              </a:rPr>
              <a:t>liberando material radioativo. Oficialmente, quatro pessoas morreram </a:t>
            </a:r>
            <a:endParaRPr kumimoji="0" lang="pt-BR" altLang="pt-BR" sz="2800" b="0" i="0" u="none" strike="noStrike" cap="none" normalizeH="0" baseline="0" dirty="0" smtClean="0">
              <a:ln>
                <a:noFill/>
              </a:ln>
              <a:solidFill>
                <a:schemeClr val="tx1"/>
              </a:solidFill>
              <a:effectLst>
                <a:glow rad="228600">
                  <a:schemeClr val="accent4">
                    <a:satMod val="175000"/>
                    <a:alpha val="40000"/>
                  </a:schemeClr>
                </a:glow>
              </a:effectLst>
              <a:latin typeface="Arial" panose="020B0604020202020204" pitchFamily="34" charset="0"/>
            </a:endParaRPr>
          </a:p>
        </p:txBody>
      </p:sp>
      <p:sp>
        <p:nvSpPr>
          <p:cNvPr id="5" name="AutoShape 3" descr="http://noticias.uol.com.br/especiais/orfaos-do-rio-doce.htm"/>
          <p:cNvSpPr>
            <a:spLocks noChangeAspect="1" noChangeArrowheads="1"/>
          </p:cNvSpPr>
          <p:nvPr/>
        </p:nvSpPr>
        <p:spPr bwMode="auto">
          <a:xfrm>
            <a:off x="0" y="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pt-BR"/>
          </a:p>
        </p:txBody>
      </p:sp>
      <p:sp>
        <p:nvSpPr>
          <p:cNvPr id="6" name="Rectangle 3"/>
          <p:cNvSpPr>
            <a:spLocks noChangeArrowheads="1"/>
          </p:cNvSpPr>
          <p:nvPr/>
        </p:nvSpPr>
        <p:spPr bwMode="auto">
          <a:xfrm>
            <a:off x="0" y="7620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Tree>
    <p:extLst>
      <p:ext uri="{BB962C8B-B14F-4D97-AF65-F5344CB8AC3E}">
        <p14:creationId xmlns:p14="http://schemas.microsoft.com/office/powerpoint/2010/main" val="18875290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954982"/>
          </a:xfrm>
          <a:prstGeom prst="rect">
            <a:avLst/>
          </a:prstGeom>
        </p:spPr>
      </p:pic>
      <p:sp>
        <p:nvSpPr>
          <p:cNvPr id="3" name="CaixaDeTexto 2"/>
          <p:cNvSpPr txBox="1"/>
          <p:nvPr/>
        </p:nvSpPr>
        <p:spPr>
          <a:xfrm>
            <a:off x="221673" y="249382"/>
            <a:ext cx="11180618" cy="1938992"/>
          </a:xfrm>
          <a:prstGeom prst="rect">
            <a:avLst/>
          </a:prstGeom>
          <a:noFill/>
        </p:spPr>
        <p:txBody>
          <a:bodyPr wrap="square" rtlCol="0">
            <a:spAutoFit/>
          </a:bodyPr>
          <a:lstStyle/>
          <a:p>
            <a:pPr algn="ctr" fontAlgn="ctr"/>
            <a:r>
              <a:rPr lang="pt-BR" sz="4000" b="1" dirty="0">
                <a:effectLst>
                  <a:glow rad="228600">
                    <a:schemeClr val="accent4">
                      <a:satMod val="175000"/>
                      <a:alpha val="40000"/>
                    </a:schemeClr>
                  </a:glow>
                </a:effectLst>
              </a:rPr>
              <a:t>3-Out.1998 - SP</a:t>
            </a:r>
            <a:endParaRPr lang="pt-BR" sz="4000" dirty="0">
              <a:effectLst>
                <a:glow rad="228600">
                  <a:schemeClr val="accent4">
                    <a:satMod val="175000"/>
                    <a:alpha val="40000"/>
                  </a:schemeClr>
                </a:glow>
              </a:effectLst>
            </a:endParaRPr>
          </a:p>
          <a:p>
            <a:pPr algn="ctr" fontAlgn="ctr"/>
            <a:r>
              <a:rPr lang="pt-BR" sz="4000" b="1" dirty="0">
                <a:effectLst>
                  <a:glow rad="228600">
                    <a:schemeClr val="accent4">
                      <a:satMod val="175000"/>
                      <a:alpha val="40000"/>
                    </a:schemeClr>
                  </a:glow>
                </a:effectLst>
              </a:rPr>
              <a:t>Oleoduto rompe, e vazamento atinge charcos, brejos e o córrego Lambari em São José dos Campos</a:t>
            </a:r>
            <a:endParaRPr lang="pt-BR" sz="4000" dirty="0">
              <a:effectLst>
                <a:glow rad="228600">
                  <a:schemeClr val="accent4">
                    <a:satMod val="175000"/>
                    <a:alpha val="40000"/>
                  </a:schemeClr>
                </a:glow>
              </a:effectLst>
            </a:endParaRPr>
          </a:p>
        </p:txBody>
      </p:sp>
    </p:spTree>
    <p:extLst>
      <p:ext uri="{BB962C8B-B14F-4D97-AF65-F5344CB8AC3E}">
        <p14:creationId xmlns:p14="http://schemas.microsoft.com/office/powerpoint/2010/main" val="36992543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332509" y="193964"/>
            <a:ext cx="11097491" cy="2554545"/>
          </a:xfrm>
          <a:prstGeom prst="rect">
            <a:avLst/>
          </a:prstGeom>
          <a:noFill/>
        </p:spPr>
        <p:txBody>
          <a:bodyPr wrap="square" rtlCol="0">
            <a:spAutoFit/>
          </a:bodyPr>
          <a:lstStyle/>
          <a:p>
            <a:pPr algn="ctr" fontAlgn="ctr"/>
            <a:r>
              <a:rPr lang="pt-BR" sz="4000" b="1" spc="50" dirty="0">
                <a:ln w="9525" cmpd="sng">
                  <a:solidFill>
                    <a:schemeClr val="accent1"/>
                  </a:solidFill>
                  <a:prstDash val="solid"/>
                </a:ln>
                <a:solidFill>
                  <a:srgbClr val="70AD47">
                    <a:tint val="1000"/>
                  </a:srgbClr>
                </a:solidFill>
                <a:effectLst>
                  <a:glow rad="139700">
                    <a:schemeClr val="accent1">
                      <a:satMod val="175000"/>
                      <a:alpha val="40000"/>
                    </a:schemeClr>
                  </a:glow>
                </a:effectLst>
              </a:rPr>
              <a:t>4-Jul.2000 - Araucária (PR)</a:t>
            </a:r>
          </a:p>
          <a:p>
            <a:pPr algn="ctr" fontAlgn="ctr"/>
            <a:r>
              <a:rPr lang="pt-BR" sz="4000" b="1" spc="50" dirty="0">
                <a:ln w="9525" cmpd="sng">
                  <a:solidFill>
                    <a:schemeClr val="accent1"/>
                  </a:solidFill>
                  <a:prstDash val="solid"/>
                </a:ln>
                <a:solidFill>
                  <a:srgbClr val="70AD47">
                    <a:tint val="1000"/>
                  </a:srgbClr>
                </a:solidFill>
                <a:effectLst>
                  <a:glow rad="139700">
                    <a:schemeClr val="accent1">
                      <a:satMod val="175000"/>
                      <a:alpha val="40000"/>
                    </a:schemeClr>
                  </a:glow>
                </a:effectLst>
              </a:rPr>
              <a:t>Ruptura em junta da tubulação de refinaria da Petrobras causa derramamento de 4 milhões de litros de óleo</a:t>
            </a:r>
          </a:p>
        </p:txBody>
      </p:sp>
    </p:spTree>
    <p:extLst>
      <p:ext uri="{BB962C8B-B14F-4D97-AF65-F5344CB8AC3E}">
        <p14:creationId xmlns:p14="http://schemas.microsoft.com/office/powerpoint/2010/main" val="3509453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CaixaDeTexto 2"/>
          <p:cNvSpPr txBox="1"/>
          <p:nvPr/>
        </p:nvSpPr>
        <p:spPr>
          <a:xfrm>
            <a:off x="290945" y="207818"/>
            <a:ext cx="11748655" cy="2554545"/>
          </a:xfrm>
          <a:prstGeom prst="rect">
            <a:avLst/>
          </a:prstGeom>
          <a:noFill/>
        </p:spPr>
        <p:txBody>
          <a:bodyPr wrap="square" rtlCol="0">
            <a:spAutoFit/>
          </a:bodyPr>
          <a:lstStyle/>
          <a:p>
            <a:pPr algn="ctr" fontAlgn="ctr"/>
            <a:r>
              <a:rPr lang="pt-BR" sz="4000" b="1" dirty="0">
                <a:effectLst>
                  <a:glow rad="228600">
                    <a:schemeClr val="accent1">
                      <a:satMod val="175000"/>
                      <a:alpha val="40000"/>
                    </a:schemeClr>
                  </a:glow>
                </a:effectLst>
              </a:rPr>
              <a:t>5-Jan.2000 - RJ</a:t>
            </a:r>
            <a:endParaRPr lang="pt-BR" sz="4000" dirty="0">
              <a:effectLst>
                <a:glow rad="228600">
                  <a:schemeClr val="accent1">
                    <a:satMod val="175000"/>
                    <a:alpha val="40000"/>
                  </a:schemeClr>
                </a:glow>
              </a:effectLst>
            </a:endParaRPr>
          </a:p>
          <a:p>
            <a:pPr algn="ctr" fontAlgn="ctr"/>
            <a:r>
              <a:rPr lang="pt-BR" sz="4000" b="1" dirty="0">
                <a:effectLst>
                  <a:glow rad="228600">
                    <a:schemeClr val="accent1">
                      <a:satMod val="175000"/>
                      <a:alpha val="40000"/>
                    </a:schemeClr>
                  </a:glow>
                </a:effectLst>
              </a:rPr>
              <a:t>Duto da refinaria Duque de Caxias, da Petrobras, se rompe, e 1,3 milhão de litros de óleo combustível vaza na Baía de Guanabara</a:t>
            </a:r>
            <a:endParaRPr lang="pt-BR" sz="4000" dirty="0">
              <a:effectLst>
                <a:glow rad="228600">
                  <a:schemeClr val="accent1">
                    <a:satMod val="175000"/>
                    <a:alpha val="40000"/>
                  </a:schemeClr>
                </a:glow>
              </a:effectLst>
            </a:endParaRPr>
          </a:p>
        </p:txBody>
      </p:sp>
    </p:spTree>
    <p:extLst>
      <p:ext uri="{BB962C8B-B14F-4D97-AF65-F5344CB8AC3E}">
        <p14:creationId xmlns:p14="http://schemas.microsoft.com/office/powerpoint/2010/main" val="38900542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2000" cy="6954982"/>
          </a:xfrm>
          <a:prstGeom prst="rect">
            <a:avLst/>
          </a:prstGeom>
        </p:spPr>
      </p:pic>
      <p:sp>
        <p:nvSpPr>
          <p:cNvPr id="3" name="CaixaDeTexto 2"/>
          <p:cNvSpPr txBox="1"/>
          <p:nvPr/>
        </p:nvSpPr>
        <p:spPr>
          <a:xfrm>
            <a:off x="332510" y="429491"/>
            <a:ext cx="11526982" cy="2308324"/>
          </a:xfrm>
          <a:prstGeom prst="rect">
            <a:avLst/>
          </a:prstGeom>
          <a:noFill/>
        </p:spPr>
        <p:txBody>
          <a:bodyPr wrap="square" rtlCol="0">
            <a:spAutoFit/>
          </a:bodyPr>
          <a:lstStyle/>
          <a:p>
            <a:pPr algn="ctr" fontAlgn="ctr"/>
            <a:r>
              <a:rPr lang="pt-BR" sz="3600" b="1" dirty="0">
                <a:effectLst>
                  <a:glow rad="228600">
                    <a:schemeClr val="accent1">
                      <a:satMod val="175000"/>
                      <a:alpha val="40000"/>
                    </a:schemeClr>
                  </a:glow>
                </a:effectLst>
              </a:rPr>
              <a:t>6-Jan.2007 - Miraí (MG)</a:t>
            </a:r>
            <a:endParaRPr lang="pt-BR" sz="3600" dirty="0">
              <a:effectLst>
                <a:glow rad="228600">
                  <a:schemeClr val="accent1">
                    <a:satMod val="175000"/>
                    <a:alpha val="40000"/>
                  </a:schemeClr>
                </a:glow>
              </a:effectLst>
            </a:endParaRPr>
          </a:p>
          <a:p>
            <a:pPr algn="ctr" fontAlgn="ctr"/>
            <a:r>
              <a:rPr lang="pt-BR" sz="3600" b="1" dirty="0">
                <a:effectLst>
                  <a:glow rad="228600">
                    <a:schemeClr val="accent1">
                      <a:satMod val="175000"/>
                      <a:alpha val="40000"/>
                    </a:schemeClr>
                  </a:glow>
                </a:effectLst>
              </a:rPr>
              <a:t>Ruptura de barragem da Mineração Rio Pomba Cataguases, com 5 municípios atingidos em MG e no RJ; 2 bilhões de litros de lama de bauxita derramados</a:t>
            </a:r>
            <a:endParaRPr lang="pt-BR" sz="3600" dirty="0">
              <a:effectLst>
                <a:glow rad="228600">
                  <a:schemeClr val="accent1">
                    <a:satMod val="175000"/>
                    <a:alpha val="40000"/>
                  </a:schemeClr>
                </a:glow>
              </a:effectLst>
            </a:endParaRPr>
          </a:p>
        </p:txBody>
      </p:sp>
    </p:spTree>
    <p:extLst>
      <p:ext uri="{BB962C8B-B14F-4D97-AF65-F5344CB8AC3E}">
        <p14:creationId xmlns:p14="http://schemas.microsoft.com/office/powerpoint/2010/main" val="18107980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7190510"/>
          </a:xfrm>
          <a:prstGeom prst="rect">
            <a:avLst/>
          </a:prstGeom>
        </p:spPr>
      </p:pic>
      <p:sp>
        <p:nvSpPr>
          <p:cNvPr id="3" name="CaixaDeTexto 2"/>
          <p:cNvSpPr txBox="1"/>
          <p:nvPr/>
        </p:nvSpPr>
        <p:spPr>
          <a:xfrm>
            <a:off x="318655" y="401782"/>
            <a:ext cx="11388436" cy="3416320"/>
          </a:xfrm>
          <a:prstGeom prst="rect">
            <a:avLst/>
          </a:prstGeom>
          <a:noFill/>
        </p:spPr>
        <p:txBody>
          <a:bodyPr wrap="square" rtlCol="0">
            <a:spAutoFit/>
          </a:bodyPr>
          <a:lstStyle/>
          <a:p>
            <a:pPr algn="ctr" fontAlgn="ctr"/>
            <a:r>
              <a:rPr lang="pt-BR" sz="3600" b="1" dirty="0">
                <a:effectLst>
                  <a:glow rad="228600">
                    <a:schemeClr val="accent4">
                      <a:satMod val="175000"/>
                      <a:alpha val="40000"/>
                    </a:schemeClr>
                  </a:glow>
                </a:effectLst>
              </a:rPr>
              <a:t>7-Nov-2015 – Mariana (MG)</a:t>
            </a:r>
            <a:endParaRPr lang="pt-BR" sz="3600" dirty="0">
              <a:effectLst>
                <a:glow rad="228600">
                  <a:schemeClr val="accent4">
                    <a:satMod val="175000"/>
                    <a:alpha val="40000"/>
                  </a:schemeClr>
                </a:glow>
              </a:effectLst>
            </a:endParaRPr>
          </a:p>
          <a:p>
            <a:pPr algn="ctr" fontAlgn="ctr"/>
            <a:r>
              <a:rPr lang="pt-BR" sz="3600" b="1" dirty="0">
                <a:effectLst>
                  <a:glow rad="228600">
                    <a:schemeClr val="accent4">
                      <a:satMod val="175000"/>
                      <a:alpha val="40000"/>
                    </a:schemeClr>
                  </a:glow>
                </a:effectLst>
              </a:rPr>
              <a:t>No dia 5 de novembro, a barragem de Fundão, no subdistrito de Bento Rodrigues, em Mariana (MG), se rompeu, jogando estimados 50 milhões de metros cúbicos de rejeitos de minério de ferro, uma quantidade que daria para encher 20mil piscinas olímpicas.</a:t>
            </a:r>
            <a:endParaRPr lang="pt-BR" sz="3600" dirty="0">
              <a:effectLst>
                <a:glow rad="228600">
                  <a:schemeClr val="accent4">
                    <a:satMod val="175000"/>
                    <a:alpha val="40000"/>
                  </a:schemeClr>
                </a:glow>
              </a:effectLst>
            </a:endParaRPr>
          </a:p>
        </p:txBody>
      </p:sp>
    </p:spTree>
    <p:extLst>
      <p:ext uri="{BB962C8B-B14F-4D97-AF65-F5344CB8AC3E}">
        <p14:creationId xmlns:p14="http://schemas.microsoft.com/office/powerpoint/2010/main" val="11236631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91999" cy="6858000"/>
          </a:xfrm>
          <a:prstGeom prst="rect">
            <a:avLst/>
          </a:prstGeom>
        </p:spPr>
      </p:pic>
      <p:sp>
        <p:nvSpPr>
          <p:cNvPr id="3" name="CaixaDeTexto 2"/>
          <p:cNvSpPr txBox="1"/>
          <p:nvPr/>
        </p:nvSpPr>
        <p:spPr>
          <a:xfrm>
            <a:off x="374073" y="166255"/>
            <a:ext cx="11582400" cy="2862322"/>
          </a:xfrm>
          <a:prstGeom prst="rect">
            <a:avLst/>
          </a:prstGeom>
          <a:noFill/>
        </p:spPr>
        <p:txBody>
          <a:bodyPr wrap="square" rtlCol="0">
            <a:spAutoFit/>
          </a:bodyPr>
          <a:lstStyle/>
          <a:p>
            <a:pPr algn="ctr"/>
            <a:r>
              <a:rPr lang="pt-BR" sz="3600" b="1" dirty="0">
                <a:effectLst>
                  <a:glow rad="228600">
                    <a:schemeClr val="accent4">
                      <a:satMod val="175000"/>
                      <a:alpha val="40000"/>
                    </a:schemeClr>
                  </a:glow>
                </a:effectLst>
              </a:rPr>
              <a:t>Essa lama atravessou várias cidades de Minas Gerais e do Espírito Santo até chegar ao oceano Atlântico, afetando ecossistemas e deixando milhares de pessoas sem água</a:t>
            </a:r>
            <a:r>
              <a:rPr lang="pt-BR" sz="3600" b="1" dirty="0" smtClean="0">
                <a:effectLst>
                  <a:glow rad="228600">
                    <a:schemeClr val="accent4">
                      <a:satMod val="175000"/>
                      <a:alpha val="40000"/>
                    </a:schemeClr>
                  </a:glow>
                </a:effectLst>
              </a:rPr>
              <a:t>...</a:t>
            </a:r>
            <a:endParaRPr lang="pt-BR" sz="3600" dirty="0">
              <a:effectLst>
                <a:glow rad="228600">
                  <a:schemeClr val="accent4">
                    <a:satMod val="175000"/>
                    <a:alpha val="40000"/>
                  </a:schemeClr>
                </a:glow>
              </a:effectLst>
            </a:endParaRPr>
          </a:p>
          <a:p>
            <a:pPr algn="ctr"/>
            <a:r>
              <a:rPr lang="pt-BR" sz="3600" b="1" dirty="0">
                <a:effectLst>
                  <a:glow rad="228600">
                    <a:schemeClr val="accent4">
                      <a:satMod val="175000"/>
                      <a:alpha val="40000"/>
                    </a:schemeClr>
                  </a:glow>
                </a:effectLst>
              </a:rPr>
              <a:t> </a:t>
            </a:r>
            <a:endParaRPr lang="pt-BR" sz="3600" dirty="0">
              <a:effectLst>
                <a:glow rad="228600">
                  <a:schemeClr val="accent4">
                    <a:satMod val="175000"/>
                    <a:alpha val="40000"/>
                  </a:schemeClr>
                </a:glow>
              </a:effectLst>
            </a:endParaRPr>
          </a:p>
          <a:p>
            <a:pPr algn="ctr"/>
            <a:r>
              <a:rPr lang="pt-BR" sz="3600" b="1" dirty="0">
                <a:effectLst>
                  <a:glow rad="228600">
                    <a:schemeClr val="accent4">
                      <a:satMod val="175000"/>
                      <a:alpha val="40000"/>
                    </a:schemeClr>
                  </a:glow>
                </a:effectLst>
              </a:rPr>
              <a:t> </a:t>
            </a:r>
            <a:endParaRPr lang="pt-BR" sz="3600" dirty="0">
              <a:effectLst>
                <a:glow rad="228600">
                  <a:schemeClr val="accent4">
                    <a:satMod val="175000"/>
                    <a:alpha val="40000"/>
                  </a:schemeClr>
                </a:glow>
              </a:effectLst>
            </a:endParaRPr>
          </a:p>
        </p:txBody>
      </p:sp>
    </p:spTree>
    <p:extLst>
      <p:ext uri="{BB962C8B-B14F-4D97-AF65-F5344CB8AC3E}">
        <p14:creationId xmlns:p14="http://schemas.microsoft.com/office/powerpoint/2010/main" val="2018460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0836"/>
            <a:ext cx="12191999" cy="6968836"/>
          </a:xfrm>
          <a:prstGeom prst="rect">
            <a:avLst/>
          </a:prstGeom>
        </p:spPr>
      </p:pic>
      <p:sp>
        <p:nvSpPr>
          <p:cNvPr id="3" name="CaixaDeTexto 2"/>
          <p:cNvSpPr txBox="1"/>
          <p:nvPr/>
        </p:nvSpPr>
        <p:spPr>
          <a:xfrm>
            <a:off x="193964" y="0"/>
            <a:ext cx="11887200" cy="1938992"/>
          </a:xfrm>
          <a:prstGeom prst="rect">
            <a:avLst/>
          </a:prstGeom>
          <a:noFill/>
        </p:spPr>
        <p:txBody>
          <a:bodyPr wrap="square" rtlCol="0">
            <a:spAutoFit/>
          </a:bodyPr>
          <a:lstStyle/>
          <a:p>
            <a:pPr algn="ctr"/>
            <a:r>
              <a:rPr lang="pt-BR" sz="4000" b="1" dirty="0" smtClean="0">
                <a:effectLst>
                  <a:glow rad="228600">
                    <a:schemeClr val="accent4">
                      <a:satMod val="175000"/>
                      <a:alpha val="40000"/>
                    </a:schemeClr>
                  </a:glow>
                </a:effectLst>
              </a:rPr>
              <a:t>Queremos para o futuro da humanidade e de nossas futuras gerações um planeta  bem cuidado pelo homem...</a:t>
            </a:r>
            <a:endParaRPr lang="pt-BR" sz="4000" b="1" dirty="0">
              <a:effectLst>
                <a:glow rad="228600">
                  <a:schemeClr val="accent4">
                    <a:satMod val="175000"/>
                    <a:alpha val="40000"/>
                  </a:schemeClr>
                </a:glow>
              </a:effectLst>
            </a:endParaRPr>
          </a:p>
        </p:txBody>
      </p:sp>
    </p:spTree>
    <p:extLst>
      <p:ext uri="{BB962C8B-B14F-4D97-AF65-F5344CB8AC3E}">
        <p14:creationId xmlns:p14="http://schemas.microsoft.com/office/powerpoint/2010/main" val="12471331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263236" y="166255"/>
            <a:ext cx="11928764" cy="5016758"/>
          </a:xfrm>
          <a:prstGeom prst="rect">
            <a:avLst/>
          </a:prstGeom>
          <a:noFill/>
        </p:spPr>
        <p:txBody>
          <a:bodyPr wrap="square" rtlCol="0">
            <a:spAutoFit/>
          </a:bodyPr>
          <a:lstStyle/>
          <a:p>
            <a:r>
              <a:rPr lang="pt-BR" sz="4000" b="1" dirty="0" smtClean="0">
                <a:effectLst>
                  <a:glow rad="228600">
                    <a:schemeClr val="accent1">
                      <a:satMod val="175000"/>
                      <a:alpha val="40000"/>
                    </a:schemeClr>
                  </a:glow>
                </a:effectLst>
              </a:rPr>
              <a:t>Queremos sim, um planeta, que deixem seus rios correrem, que cuidem do lixo, plantem árvores, cuidem do ar, e também de nossos mares e oceanos...</a:t>
            </a:r>
          </a:p>
          <a:p>
            <a:r>
              <a:rPr lang="pt-BR" sz="4000" b="1" dirty="0" smtClean="0">
                <a:effectLst>
                  <a:glow rad="228600">
                    <a:schemeClr val="accent1">
                      <a:satMod val="175000"/>
                      <a:alpha val="40000"/>
                    </a:schemeClr>
                  </a:glow>
                </a:effectLst>
              </a:rPr>
              <a:t>Queremos um planeta limpo e arborizado...</a:t>
            </a:r>
          </a:p>
          <a:p>
            <a:endParaRPr lang="pt-BR" sz="4000" b="1" dirty="0">
              <a:effectLst>
                <a:glow rad="228600">
                  <a:schemeClr val="accent1">
                    <a:satMod val="175000"/>
                    <a:alpha val="40000"/>
                  </a:schemeClr>
                </a:glow>
              </a:effectLst>
            </a:endParaRPr>
          </a:p>
          <a:p>
            <a:endParaRPr lang="pt-BR" sz="4000" b="1" dirty="0" smtClean="0">
              <a:effectLst>
                <a:glow rad="228600">
                  <a:schemeClr val="accent1">
                    <a:satMod val="175000"/>
                    <a:alpha val="40000"/>
                  </a:schemeClr>
                </a:glow>
              </a:effectLst>
            </a:endParaRPr>
          </a:p>
          <a:p>
            <a:r>
              <a:rPr lang="pt-BR" sz="4000" b="1" dirty="0" smtClean="0">
                <a:effectLst>
                  <a:glow rad="228600">
                    <a:schemeClr val="accent1">
                      <a:satMod val="175000"/>
                      <a:alpha val="40000"/>
                    </a:schemeClr>
                  </a:glow>
                </a:effectLst>
              </a:rPr>
              <a:t>A NATUREZA NÃO PODE SER ABANDONADA</a:t>
            </a:r>
          </a:p>
          <a:p>
            <a:r>
              <a:rPr lang="pt-BR" sz="4000" b="1" dirty="0" smtClean="0">
                <a:effectLst>
                  <a:glow rad="228600">
                    <a:schemeClr val="accent1">
                      <a:satMod val="175000"/>
                      <a:alpha val="40000"/>
                    </a:schemeClr>
                  </a:glow>
                </a:effectLst>
              </a:rPr>
              <a:t> AO ACASO....</a:t>
            </a:r>
            <a:endParaRPr lang="pt-BR" sz="4000" b="1" dirty="0">
              <a:effectLst>
                <a:glow rad="228600">
                  <a:schemeClr val="accent1">
                    <a:satMod val="175000"/>
                    <a:alpha val="40000"/>
                  </a:schemeClr>
                </a:glow>
              </a:effectLst>
            </a:endParaRPr>
          </a:p>
        </p:txBody>
      </p:sp>
    </p:spTree>
    <p:extLst>
      <p:ext uri="{BB962C8B-B14F-4D97-AF65-F5344CB8AC3E}">
        <p14:creationId xmlns:p14="http://schemas.microsoft.com/office/powerpoint/2010/main" val="17231959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CaixaDeTexto 2"/>
          <p:cNvSpPr txBox="1"/>
          <p:nvPr/>
        </p:nvSpPr>
        <p:spPr>
          <a:xfrm>
            <a:off x="665018" y="193964"/>
            <a:ext cx="11679382" cy="5878532"/>
          </a:xfrm>
          <a:prstGeom prst="rect">
            <a:avLst/>
          </a:prstGeom>
          <a:noFill/>
        </p:spPr>
        <p:txBody>
          <a:bodyPr wrap="square" rtlCol="0">
            <a:spAutoFit/>
          </a:bodyPr>
          <a:lstStyle/>
          <a:p>
            <a:pPr algn="ctr"/>
            <a:r>
              <a:rPr lang="pt-BR" sz="4800" b="1" dirty="0" smtClean="0">
                <a:effectLst>
                  <a:glow rad="228600">
                    <a:schemeClr val="accent1">
                      <a:satMod val="175000"/>
                      <a:alpha val="40000"/>
                    </a:schemeClr>
                  </a:glow>
                  <a:outerShdw blurRad="38100" dist="38100" dir="2700000" algn="tl">
                    <a:srgbClr val="000000">
                      <a:alpha val="43137"/>
                    </a:srgbClr>
                  </a:outerShdw>
                </a:effectLst>
              </a:rPr>
              <a:t>Texto e formatação</a:t>
            </a:r>
          </a:p>
          <a:p>
            <a:pPr algn="ctr"/>
            <a:r>
              <a:rPr lang="pt-BR" sz="4800" b="1" dirty="0" smtClean="0">
                <a:effectLst>
                  <a:glow rad="228600">
                    <a:schemeClr val="accent1">
                      <a:satMod val="175000"/>
                      <a:alpha val="40000"/>
                    </a:schemeClr>
                  </a:glow>
                  <a:outerShdw blurRad="38100" dist="38100" dir="2700000" algn="tl">
                    <a:srgbClr val="000000">
                      <a:alpha val="43137"/>
                    </a:srgbClr>
                  </a:outerShdw>
                </a:effectLst>
              </a:rPr>
              <a:t>Norma Aparecida Silveira de Moraes</a:t>
            </a:r>
          </a:p>
          <a:p>
            <a:pPr algn="ctr"/>
            <a:r>
              <a:rPr lang="pt-BR" sz="4800" b="1" dirty="0">
                <a:effectLst>
                  <a:glow rad="228600">
                    <a:schemeClr val="accent1">
                      <a:satMod val="175000"/>
                      <a:alpha val="40000"/>
                    </a:schemeClr>
                  </a:glow>
                  <a:outerShdw blurRad="38100" dist="38100" dir="2700000" algn="tl">
                    <a:srgbClr val="000000">
                      <a:alpha val="43137"/>
                    </a:srgbClr>
                  </a:outerShdw>
                </a:effectLst>
              </a:rPr>
              <a:t> </a:t>
            </a:r>
            <a:r>
              <a:rPr lang="pt-BR" sz="4800" b="1" dirty="0" smtClean="0">
                <a:effectLst>
                  <a:glow rad="228600">
                    <a:schemeClr val="accent1">
                      <a:satMod val="175000"/>
                      <a:alpha val="40000"/>
                    </a:schemeClr>
                  </a:glow>
                  <a:outerShdw blurRad="38100" dist="38100" dir="2700000" algn="tl">
                    <a:srgbClr val="000000">
                      <a:alpha val="43137"/>
                    </a:srgbClr>
                  </a:outerShdw>
                </a:effectLst>
              </a:rPr>
              <a:t>Música: TITÃS -EPITAFIO</a:t>
            </a:r>
          </a:p>
          <a:p>
            <a:pPr algn="ctr"/>
            <a:r>
              <a:rPr lang="pt-BR" sz="4800" b="1" dirty="0" smtClean="0">
                <a:effectLst>
                  <a:glow rad="228600">
                    <a:schemeClr val="accent1">
                      <a:satMod val="175000"/>
                      <a:alpha val="40000"/>
                    </a:schemeClr>
                  </a:glow>
                  <a:outerShdw blurRad="38100" dist="38100" dir="2700000" algn="tl">
                    <a:srgbClr val="000000">
                      <a:alpha val="43137"/>
                    </a:srgbClr>
                  </a:outerShdw>
                </a:effectLst>
              </a:rPr>
              <a:t>Imagens. Do google imagens</a:t>
            </a:r>
          </a:p>
          <a:p>
            <a:pPr algn="ctr"/>
            <a:r>
              <a:rPr lang="pt-BR" sz="4800" b="1" dirty="0" smtClean="0">
                <a:effectLst>
                  <a:glow rad="228600">
                    <a:schemeClr val="accent1">
                      <a:satMod val="175000"/>
                      <a:alpha val="40000"/>
                    </a:schemeClr>
                  </a:glow>
                  <a:outerShdw blurRad="38100" dist="38100" dir="2700000" algn="tl">
                    <a:srgbClr val="000000">
                      <a:alpha val="43137"/>
                    </a:srgbClr>
                  </a:outerShdw>
                </a:effectLst>
              </a:rPr>
              <a:t>Divulgação: </a:t>
            </a:r>
          </a:p>
          <a:p>
            <a:pPr algn="ctr"/>
            <a:r>
              <a:rPr lang="pt-BR" sz="4800" b="1" dirty="0" smtClean="0">
                <a:effectLst>
                  <a:glow rad="228600">
                    <a:schemeClr val="accent6">
                      <a:satMod val="175000"/>
                      <a:alpha val="40000"/>
                    </a:schemeClr>
                  </a:glow>
                  <a:outerShdw blurRad="38100" dist="38100" dir="2700000" algn="tl">
                    <a:srgbClr val="000000">
                      <a:alpha val="43137"/>
                    </a:srgbClr>
                  </a:outerShdw>
                </a:effectLst>
              </a:rPr>
              <a:t>NORMA NATUREZA</a:t>
            </a:r>
          </a:p>
          <a:p>
            <a:pPr algn="ctr"/>
            <a:r>
              <a:rPr lang="pt-BR" sz="4800" b="1" dirty="0" smtClean="0">
                <a:effectLst>
                  <a:glow rad="228600">
                    <a:schemeClr val="accent4">
                      <a:satMod val="175000"/>
                      <a:alpha val="40000"/>
                    </a:schemeClr>
                  </a:glow>
                  <a:outerShdw blurRad="38100" dist="38100" dir="2700000" algn="tl">
                    <a:srgbClr val="000000">
                      <a:alpha val="43137"/>
                    </a:srgbClr>
                  </a:outerShdw>
                </a:effectLst>
                <a:hlinkClick r:id="rId4"/>
              </a:rPr>
              <a:t>WWW.SERGRASAN.COM</a:t>
            </a:r>
            <a:r>
              <a:rPr lang="pt-BR" sz="4800" b="1" dirty="0" smtClean="0">
                <a:effectLst>
                  <a:glow rad="228600">
                    <a:schemeClr val="accent4">
                      <a:satMod val="175000"/>
                      <a:alpha val="40000"/>
                    </a:schemeClr>
                  </a:glow>
                  <a:outerShdw blurRad="38100" dist="38100" dir="2700000" algn="tl">
                    <a:srgbClr val="000000">
                      <a:alpha val="43137"/>
                    </a:srgbClr>
                  </a:outerShdw>
                </a:effectLst>
              </a:rPr>
              <a:t> </a:t>
            </a:r>
          </a:p>
          <a:p>
            <a:endParaRPr lang="pt-BR" sz="4000" b="1" dirty="0">
              <a:effectLst>
                <a:glow rad="228600">
                  <a:schemeClr val="accent1">
                    <a:satMod val="175000"/>
                    <a:alpha val="40000"/>
                  </a:scheme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8408746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250" advClick="0" advTm="20000">
        <p15:prstTrans prst="origami"/>
        <p:sndAc>
          <p:stSnd loop="1">
            <p:snd r:embed="rId2" name="Renato Russo e Titãs - Epitáfio.wav"/>
          </p:stSnd>
        </p:sndAc>
      </p:transition>
    </mc:Choice>
    <mc:Fallback>
      <p:transition spd="slow" advClick="0" advTm="20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TotalTime>
  <Words>505</Words>
  <Application>Microsoft Office PowerPoint</Application>
  <PresentationFormat>Widescreen</PresentationFormat>
  <Paragraphs>50</Paragraphs>
  <Slides>17</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17</vt:i4>
      </vt:variant>
    </vt:vector>
  </HeadingPairs>
  <TitlesOfParts>
    <vt:vector size="22" baseType="lpstr">
      <vt:lpstr>Arial</vt:lpstr>
      <vt:lpstr>Calibri</vt:lpstr>
      <vt:lpstr>Calibri Light</vt:lpstr>
      <vt:lpstr>Times New Roman</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NORMA APARECIDA SILVEIRA DE MORAES</dc:creator>
  <cp:lastModifiedBy>NORMA APARECIDA SILVEIRA DE MORAES</cp:lastModifiedBy>
  <cp:revision>8</cp:revision>
  <dcterms:created xsi:type="dcterms:W3CDTF">2015-12-03T17:27:26Z</dcterms:created>
  <dcterms:modified xsi:type="dcterms:W3CDTF">2015-12-03T18:14:08Z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