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59" r:id="rId3"/>
    <p:sldId id="260" r:id="rId4"/>
    <p:sldId id="261" r:id="rId5"/>
    <p:sldId id="257" r:id="rId6"/>
    <p:sldId id="262" r:id="rId7"/>
    <p:sldId id="268" r:id="rId8"/>
    <p:sldId id="273" r:id="rId9"/>
    <p:sldId id="271" r:id="rId10"/>
    <p:sldId id="265" r:id="rId11"/>
    <p:sldId id="276" r:id="rId12"/>
    <p:sldId id="275" r:id="rId13"/>
    <p:sldId id="267" r:id="rId14"/>
    <p:sldId id="266" r:id="rId15"/>
    <p:sldId id="272" r:id="rId1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291" autoAdjust="0"/>
  </p:normalViewPr>
  <p:slideViewPr>
    <p:cSldViewPr snapToGrid="0">
      <p:cViewPr varScale="1">
        <p:scale>
          <a:sx n="68" d="100"/>
          <a:sy n="68" d="100"/>
        </p:scale>
        <p:origin x="147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C1720A1-4E3D-48D3-9E22-DBB40FA50B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5C65892-CD30-4FB4-8060-90C90B0BE4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1476AC5-303C-4B6D-94DE-8399BE8E61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C621C-5AF0-4AD9-8263-476AD4CA9978}" type="datetimeFigureOut">
              <a:rPr lang="pt-BR" smtClean="0"/>
              <a:t>14/07/2020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1E8918B-A30D-4BD5-8FCF-2266F7050D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0D2ECCA-78C4-46C6-9E1F-E2B1271D2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1D4E9-3866-46DB-BF50-907671FE75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3393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C2343E-D026-48DA-AE27-1E415B93B2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9E60732-C6C0-4E85-9F36-F1994438A5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015542F-C002-4BB6-B9F2-562C6E4AF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C621C-5AF0-4AD9-8263-476AD4CA9978}" type="datetimeFigureOut">
              <a:rPr lang="pt-BR" smtClean="0"/>
              <a:t>14/07/2020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0C96ABF-1CAA-4742-94F4-F26FBCEC31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FC2E5CE-7B8E-4DA9-B6C3-82CB1C3B33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1D4E9-3866-46DB-BF50-907671FE75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59644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829BA37-6E00-4318-B26D-B31DECADBB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6C44A62-9F5E-4FED-A379-FE38CDB27E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6DB885E-24FB-478C-BD88-55F9518AE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C621C-5AF0-4AD9-8263-476AD4CA9978}" type="datetimeFigureOut">
              <a:rPr lang="pt-BR" smtClean="0"/>
              <a:t>14/07/2020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4DE4BD8-F26C-449B-BBC8-94001177EF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6FD3F11-0741-41CE-AE92-297307DA0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1D4E9-3866-46DB-BF50-907671FE75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41358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EE61D3-AFCA-4BC0-90A8-FEFC3E6DF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B72BDD7-34FA-40E9-84F2-FC17844036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7E7A6DA4-0AB2-4E8A-86EB-E13EE9F05B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5F429EF0-3845-44DB-964E-152C960266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C621C-5AF0-4AD9-8263-476AD4CA9978}" type="datetimeFigureOut">
              <a:rPr lang="pt-BR" smtClean="0"/>
              <a:t>14/07/2020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B1124587-3F1D-4E36-95CE-900F968A43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6D9BD081-DCAD-4273-B15E-78F4DC7C8B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1D4E9-3866-46DB-BF50-907671FE75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69654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025885-26C5-431C-B95F-9D203F76FD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5FF98B7-7BBB-4793-B00F-CEE823A0FE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11FA33AE-EA6E-4B31-9BE6-979D7DC18F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3180C28D-1ECE-4D71-9B42-68C0DA8424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6EA25560-040E-427F-9E6C-2D42534DD9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1424F0E4-352A-4BEA-B6B2-3A22798935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C621C-5AF0-4AD9-8263-476AD4CA9978}" type="datetimeFigureOut">
              <a:rPr lang="pt-BR" smtClean="0"/>
              <a:t>14/07/2020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E4E7FB4D-5196-49AA-B77A-0AA3DC56A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E79732A4-EDC0-4B3F-8910-7072832218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1D4E9-3866-46DB-BF50-907671FE75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72364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507D7B2-29EE-4805-BF24-45A7DAB296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793BBBCE-A319-4BB3-8BED-ACAFD147FA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C621C-5AF0-4AD9-8263-476AD4CA9978}" type="datetimeFigureOut">
              <a:rPr lang="pt-BR" smtClean="0"/>
              <a:t>14/07/2020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A85BD060-BF0D-4C29-96C6-D35D89E0A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2EBB28E2-8E3D-4F38-9100-7B57EB77EF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1D4E9-3866-46DB-BF50-907671FE75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22102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F2CBEF4E-BACE-4C11-8C1F-B7D2ABFBA8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C621C-5AF0-4AD9-8263-476AD4CA9978}" type="datetimeFigureOut">
              <a:rPr lang="pt-BR" smtClean="0"/>
              <a:t>14/07/2020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03F71A87-0B6B-43F7-9298-587A36C7DE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157D3433-F09C-45E2-A749-B6250D041A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1D4E9-3866-46DB-BF50-907671FE75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30915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28E934-106C-4236-82CA-60F442FB87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60C05A6B-5BE9-4C15-BAFB-E95CEC14BB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B851E34-0635-49D0-871B-211E7118DF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0711A8DE-F11B-4594-905C-665ED5E7F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C621C-5AF0-4AD9-8263-476AD4CA9978}" type="datetimeFigureOut">
              <a:rPr lang="pt-BR" smtClean="0"/>
              <a:t>14/07/2020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14763C45-9184-476D-B1B9-AA83877AB6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F60E99B0-D914-497F-B853-7572EB3D66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1D4E9-3866-46DB-BF50-907671FE75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4146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2071CB-CD4A-4E3E-8C60-B353F3E2DA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5CC3E308-87F9-4949-B996-C30DBA497C7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92E541AF-F65E-414F-9DB1-080CCC940B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60333E29-AC7F-4882-AE98-B948E90090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C621C-5AF0-4AD9-8263-476AD4CA9978}" type="datetimeFigureOut">
              <a:rPr lang="pt-BR" smtClean="0"/>
              <a:t>14/07/2020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2B894D6-196C-4EA3-B56F-EA5C2D1DD6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52FA2C4D-31CA-4ACB-88EB-4E6AB11E20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1D4E9-3866-46DB-BF50-907671FE75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7132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454744-B1B2-4EB7-BA0A-E5A4F9A027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F7E3182C-2734-468E-A7C1-FF633230C7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58FBB29F-6C47-4ADB-969C-D8CDC3E713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C621C-5AF0-4AD9-8263-476AD4CA9978}" type="datetimeFigureOut">
              <a:rPr lang="pt-BR" smtClean="0"/>
              <a:t>14/07/2020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423AF80-9E8E-4872-9112-60D471B96C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37E847B-5206-4BD0-8809-3A1B51367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1D4E9-3866-46DB-BF50-907671FE75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16068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C4E2483D-B483-4B4C-9C54-8B830069DA2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B88D55CB-1BE5-4D3C-BE86-7DF215AFF8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DEB7704-338D-40D2-B9E9-CCCC076A4F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C621C-5AF0-4AD9-8263-476AD4CA9978}" type="datetimeFigureOut">
              <a:rPr lang="pt-BR" smtClean="0"/>
              <a:t>14/07/2020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29BE595-6344-45EE-9330-22CD148487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6D1F07A-1711-4EEA-96CA-652FF02288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1D4E9-3866-46DB-BF50-907671FE75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2314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67D5F8BF-B5CD-4FB9-87F8-49D288CAAF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B18DB0BC-C8A1-46D1-A71D-FA901B9915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2463DD5-49CB-44B3-89BA-3E31B8DFD1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AC621C-5AF0-4AD9-8263-476AD4CA9978}" type="datetimeFigureOut">
              <a:rPr lang="pt-BR" smtClean="0"/>
              <a:t>14/07/2020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00852C3-BA84-4CE9-A304-B2662ECD4B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5B9A47D-E1CB-473D-8CBB-5C587D49FA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31D4E9-3866-46DB-BF50-907671FE75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1571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cronncc/3481454775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Leningrad_oblast_landscape.jpg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s/%C3%A1rboles-verdor-bosques-verdes-21293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gardening.stackexchange.com/questions/1051/whats-the-fastest-growing-variety-of-cherry-tree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Tree_That_Owns_Itself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%D7%AA%D7%9E%D7%95%D7%A0%D7%94_1066.jpg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utchcrafters.com/collection/910/Cherry-Wood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normasilveiramoraes.recantodasletras.com.br/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E0C24718-9BFB-43FD-90A1-FAA42B405266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981075" y="981075"/>
            <a:ext cx="6800850" cy="4838700"/>
          </a:xfrm>
          <a:effectLst>
            <a:softEdge rad="127000"/>
          </a:effec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0CAE6F92-995C-4B0E-BDE7-22235EA3255A}"/>
              </a:ext>
            </a:extLst>
          </p:cNvPr>
          <p:cNvSpPr txBox="1"/>
          <p:nvPr/>
        </p:nvSpPr>
        <p:spPr>
          <a:xfrm>
            <a:off x="5205046" y="267286"/>
            <a:ext cx="3559126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>
                <a:solidFill>
                  <a:srgbClr val="00B050"/>
                </a:solidFill>
              </a:rPr>
              <a:t>ÁRVORE DA </a:t>
            </a:r>
          </a:p>
          <a:p>
            <a:pPr algn="ctr"/>
            <a:r>
              <a:rPr lang="pt-BR" sz="5400" b="1" dirty="0">
                <a:solidFill>
                  <a:srgbClr val="00B050"/>
                </a:solidFill>
              </a:rPr>
              <a:t>VIDA</a:t>
            </a:r>
          </a:p>
          <a:p>
            <a:endParaRPr lang="pt-BR" b="1" dirty="0">
              <a:solidFill>
                <a:srgbClr val="00B050"/>
              </a:solidFill>
            </a:endParaRPr>
          </a:p>
          <a:p>
            <a:pPr algn="ctr"/>
            <a:r>
              <a:rPr lang="pt-BR" sz="2800" b="1" dirty="0">
                <a:solidFill>
                  <a:srgbClr val="00B050"/>
                </a:solidFill>
              </a:rPr>
              <a:t>Norma A. S. de Moraes</a:t>
            </a:r>
          </a:p>
          <a:p>
            <a:pPr algn="ctr"/>
            <a:endParaRPr lang="pt-BR" sz="2800" b="1" dirty="0">
              <a:solidFill>
                <a:srgbClr val="00B050"/>
              </a:solidFill>
            </a:endParaRPr>
          </a:p>
          <a:p>
            <a:pPr algn="ctr"/>
            <a:endParaRPr lang="pt-BR" sz="2800" b="1" dirty="0">
              <a:solidFill>
                <a:srgbClr val="00B050"/>
              </a:solidFill>
            </a:endParaRPr>
          </a:p>
          <a:p>
            <a:pPr algn="ctr"/>
            <a:r>
              <a:rPr lang="pt-BR" sz="2800" b="1" dirty="0">
                <a:solidFill>
                  <a:srgbClr val="00B050"/>
                </a:solidFill>
              </a:rPr>
              <a:t>Divulgação</a:t>
            </a:r>
          </a:p>
          <a:p>
            <a:pPr algn="ctr"/>
            <a:r>
              <a:rPr lang="pt-BR" sz="2800" b="1" dirty="0">
                <a:solidFill>
                  <a:srgbClr val="00B050"/>
                </a:solidFill>
              </a:rPr>
              <a:t>NORMA NATUREZA</a:t>
            </a:r>
          </a:p>
          <a:p>
            <a:pPr algn="ctr"/>
            <a:r>
              <a:rPr lang="pt-BR" sz="2800" b="1" dirty="0">
                <a:solidFill>
                  <a:srgbClr val="00B050"/>
                </a:solidFill>
              </a:rPr>
              <a:t> SLIDES</a:t>
            </a:r>
          </a:p>
          <a:p>
            <a:pPr algn="ctr"/>
            <a:r>
              <a:rPr lang="pt-BR" sz="2800" b="1" dirty="0">
                <a:solidFill>
                  <a:srgbClr val="00B050"/>
                </a:solidFill>
              </a:rPr>
              <a:t>www.sergrasan.com</a:t>
            </a:r>
          </a:p>
        </p:txBody>
      </p:sp>
    </p:spTree>
    <p:extLst>
      <p:ext uri="{BB962C8B-B14F-4D97-AF65-F5344CB8AC3E}">
        <p14:creationId xmlns:p14="http://schemas.microsoft.com/office/powerpoint/2010/main" val="38736373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  <p:sndAc>
          <p:stSnd loop="1">
            <p:snd r:embed="rId2" name="conquest_of_paradise_ni.wavCONV.wav"/>
          </p:stSnd>
        </p:sndAc>
      </p:transition>
    </mc:Choice>
    <mc:Fallback>
      <p:transition spd="slow" advClick="0" advTm="13000">
        <p:fade/>
        <p:sndAc>
          <p:stSnd loop="1">
            <p:snd r:embed="rId2" name="conquest_of_paradise_ni.wavCON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652FC79-7482-4EF7-9C76-6D53B00E42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BC22B0A1-9A27-4ACB-8F7E-6B315BECCF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357809" y="0"/>
            <a:ext cx="9501809" cy="6858000"/>
          </a:xfr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E6F2030E-650E-464A-9C4D-C2379A845605}"/>
              </a:ext>
            </a:extLst>
          </p:cNvPr>
          <p:cNvSpPr txBox="1"/>
          <p:nvPr/>
        </p:nvSpPr>
        <p:spPr>
          <a:xfrm>
            <a:off x="492369" y="4783015"/>
            <a:ext cx="73152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3200" b="1" dirty="0">
                <a:solidFill>
                  <a:schemeClr val="bg1"/>
                </a:solidFill>
              </a:rPr>
              <a:t>A árvore representa a vida</a:t>
            </a:r>
          </a:p>
          <a:p>
            <a:pPr fontAlgn="base"/>
            <a:r>
              <a:rPr lang="pt-BR" sz="3200" b="1" dirty="0">
                <a:solidFill>
                  <a:schemeClr val="bg1"/>
                </a:solidFill>
              </a:rPr>
              <a:t>Ela também fornece guarida</a:t>
            </a:r>
          </a:p>
          <a:p>
            <a:pPr fontAlgn="base"/>
            <a:r>
              <a:rPr lang="pt-BR" sz="3200" b="1" dirty="0">
                <a:solidFill>
                  <a:schemeClr val="bg1"/>
                </a:solidFill>
              </a:rPr>
              <a:t>Abriga pássaros, é tão amiga</a:t>
            </a:r>
          </a:p>
          <a:p>
            <a:pPr fontAlgn="base"/>
            <a:r>
              <a:rPr lang="pt-BR" sz="32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967781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8652E5D-9EF8-4236-A60C-C56AAA0E90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2B7E4CC7-A6A2-4A1B-9ED2-FB05EF5701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326880" cy="7019778"/>
          </a:xfr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21CF5810-0832-4173-98D7-56F3D5F8BA15}"/>
              </a:ext>
            </a:extLst>
          </p:cNvPr>
          <p:cNvSpPr txBox="1"/>
          <p:nvPr/>
        </p:nvSpPr>
        <p:spPr>
          <a:xfrm>
            <a:off x="1167618" y="4037428"/>
            <a:ext cx="761062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3600" b="1" dirty="0">
                <a:solidFill>
                  <a:schemeClr val="bg1"/>
                </a:solidFill>
              </a:rPr>
              <a:t>Suas folhas servem de alimento</a:t>
            </a:r>
            <a:endParaRPr lang="pt-BR" sz="3600" dirty="0">
              <a:solidFill>
                <a:schemeClr val="bg1"/>
              </a:solidFill>
            </a:endParaRPr>
          </a:p>
          <a:p>
            <a:pPr fontAlgn="base"/>
            <a:r>
              <a:rPr lang="pt-BR" sz="3600" b="1" dirty="0">
                <a:solidFill>
                  <a:schemeClr val="bg1"/>
                </a:solidFill>
              </a:rPr>
              <a:t>Também as frutas, nobre sustento</a:t>
            </a:r>
            <a:endParaRPr lang="pt-BR" sz="3600" dirty="0">
              <a:solidFill>
                <a:schemeClr val="bg1"/>
              </a:solidFill>
            </a:endParaRPr>
          </a:p>
          <a:p>
            <a:pPr fontAlgn="base"/>
            <a:r>
              <a:rPr lang="pt-BR" sz="3600" b="1" dirty="0">
                <a:solidFill>
                  <a:schemeClr val="bg1"/>
                </a:solidFill>
              </a:rPr>
              <a:t>E suas madeiras dão o suprimento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4601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8A1ACF-9F74-4E4C-AEDA-5A025F461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EAA3EC19-8142-401F-80D0-AAA53DCCA5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0E60BE74-6258-44A5-BA96-8240F0EEA800}"/>
              </a:ext>
            </a:extLst>
          </p:cNvPr>
          <p:cNvSpPr txBox="1"/>
          <p:nvPr/>
        </p:nvSpPr>
        <p:spPr>
          <a:xfrm>
            <a:off x="984738" y="2025748"/>
            <a:ext cx="689317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4400" b="1" dirty="0">
                <a:solidFill>
                  <a:schemeClr val="bg1"/>
                </a:solidFill>
              </a:rPr>
              <a:t>Árvore da vida, purifica o ar</a:t>
            </a:r>
            <a:endParaRPr lang="pt-BR" sz="4400" dirty="0">
              <a:solidFill>
                <a:schemeClr val="bg1"/>
              </a:solidFill>
            </a:endParaRPr>
          </a:p>
          <a:p>
            <a:pPr fontAlgn="base"/>
            <a:r>
              <a:rPr lang="pt-BR" sz="4400" b="1" dirty="0">
                <a:solidFill>
                  <a:schemeClr val="bg1"/>
                </a:solidFill>
              </a:rPr>
              <a:t>Na brisa que passa a ventar</a:t>
            </a:r>
            <a:endParaRPr lang="pt-BR" sz="4400" dirty="0">
              <a:solidFill>
                <a:schemeClr val="bg1"/>
              </a:solidFill>
            </a:endParaRPr>
          </a:p>
          <a:p>
            <a:pPr fontAlgn="base"/>
            <a:r>
              <a:rPr lang="pt-BR" sz="4400" b="1" dirty="0">
                <a:solidFill>
                  <a:schemeClr val="bg1"/>
                </a:solidFill>
              </a:rPr>
              <a:t>Lindas flores estão a brotar</a:t>
            </a:r>
            <a:endParaRPr lang="pt-BR" sz="4400" dirty="0">
              <a:solidFill>
                <a:schemeClr val="bg1"/>
              </a:solidFill>
            </a:endParaRPr>
          </a:p>
          <a:p>
            <a:pPr fontAlgn="base"/>
            <a:r>
              <a:rPr lang="pt-BR" sz="4400" b="1" dirty="0">
                <a:solidFill>
                  <a:schemeClr val="bg1"/>
                </a:solidFill>
              </a:rPr>
              <a:t> </a:t>
            </a:r>
            <a:endParaRPr lang="pt-BR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8417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7AFA457-CE74-4E5E-939F-4F2DD99CB9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51DD5815-4F6D-478C-9BBE-D54312216D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EE3EE0E2-53DB-4F3F-A0FF-A9BD1BB129CD}"/>
              </a:ext>
            </a:extLst>
          </p:cNvPr>
          <p:cNvSpPr txBox="1"/>
          <p:nvPr/>
        </p:nvSpPr>
        <p:spPr>
          <a:xfrm>
            <a:off x="1280160" y="1195754"/>
            <a:ext cx="723519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3600" b="1" dirty="0">
                <a:solidFill>
                  <a:srgbClr val="FFFF00"/>
                </a:solidFill>
              </a:rPr>
              <a:t>Enfeitam a terra com sua cobertura</a:t>
            </a:r>
            <a:endParaRPr lang="pt-BR" sz="3600" dirty="0">
              <a:solidFill>
                <a:srgbClr val="FFFF00"/>
              </a:solidFill>
            </a:endParaRPr>
          </a:p>
          <a:p>
            <a:pPr fontAlgn="base"/>
            <a:r>
              <a:rPr lang="pt-BR" sz="3600" b="1" dirty="0">
                <a:solidFill>
                  <a:srgbClr val="FFFF00"/>
                </a:solidFill>
              </a:rPr>
              <a:t>E com toda majestosa formosura</a:t>
            </a:r>
            <a:endParaRPr lang="pt-BR" sz="3600" dirty="0">
              <a:solidFill>
                <a:srgbClr val="FFFF00"/>
              </a:solidFill>
            </a:endParaRPr>
          </a:p>
          <a:p>
            <a:pPr fontAlgn="base"/>
            <a:r>
              <a:rPr lang="pt-BR" sz="3600" b="1" dirty="0">
                <a:solidFill>
                  <a:srgbClr val="FFFF00"/>
                </a:solidFill>
              </a:rPr>
              <a:t>Verde e coloridas de ventura</a:t>
            </a:r>
            <a:endParaRPr lang="pt-BR" sz="3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85624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963BF9A-CFDF-4F72-9CC8-55D17A52A6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F504F1A4-E907-47FC-9AE9-D95F49D40A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A1F0CC2F-9735-4024-ACFE-DD6DE00205FF}"/>
              </a:ext>
            </a:extLst>
          </p:cNvPr>
          <p:cNvSpPr/>
          <p:nvPr/>
        </p:nvSpPr>
        <p:spPr>
          <a:xfrm>
            <a:off x="2286000" y="2967656"/>
            <a:ext cx="4572000" cy="30713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>
              <a:lnSpc>
                <a:spcPts val="1560"/>
              </a:lnSpc>
              <a:spcAft>
                <a:spcPts val="0"/>
              </a:spcAft>
            </a:pPr>
            <a:r>
              <a:rPr lang="pt-BR" b="1" dirty="0">
                <a:latin typeface="inherit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D25E9F45-E45F-492E-B717-62DBBA7AE20B}"/>
              </a:ext>
            </a:extLst>
          </p:cNvPr>
          <p:cNvSpPr txBox="1"/>
          <p:nvPr/>
        </p:nvSpPr>
        <p:spPr>
          <a:xfrm>
            <a:off x="2286000" y="900332"/>
            <a:ext cx="525428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3600" b="1" dirty="0">
                <a:solidFill>
                  <a:schemeClr val="bg1"/>
                </a:solidFill>
              </a:rPr>
              <a:t> </a:t>
            </a:r>
            <a:endParaRPr lang="pt-BR" sz="3600" dirty="0">
              <a:solidFill>
                <a:schemeClr val="bg1"/>
              </a:solidFill>
            </a:endParaRPr>
          </a:p>
          <a:p>
            <a:pPr fontAlgn="base"/>
            <a:r>
              <a:rPr lang="pt-BR" sz="3600" b="1" dirty="0">
                <a:solidFill>
                  <a:schemeClr val="bg1"/>
                </a:solidFill>
              </a:rPr>
              <a:t>Sem árvores não há </a:t>
            </a:r>
            <a:r>
              <a:rPr lang="pt-BR" sz="3600" b="1">
                <a:solidFill>
                  <a:schemeClr val="bg1"/>
                </a:solidFill>
              </a:rPr>
              <a:t>chuvas e nascentes</a:t>
            </a:r>
            <a:endParaRPr lang="pt-BR" sz="3600" dirty="0">
              <a:solidFill>
                <a:schemeClr val="bg1"/>
              </a:solidFill>
            </a:endParaRPr>
          </a:p>
          <a:p>
            <a:pPr fontAlgn="base"/>
            <a:r>
              <a:rPr lang="pt-BR" sz="3600" b="1" dirty="0">
                <a:solidFill>
                  <a:schemeClr val="bg1"/>
                </a:solidFill>
              </a:rPr>
              <a:t>Os rios secam lentamente</a:t>
            </a:r>
            <a:endParaRPr lang="pt-BR" sz="3600" dirty="0">
              <a:solidFill>
                <a:schemeClr val="bg1"/>
              </a:solidFill>
            </a:endParaRPr>
          </a:p>
          <a:p>
            <a:pPr fontAlgn="base"/>
            <a:r>
              <a:rPr lang="pt-BR" sz="3600" b="1" dirty="0">
                <a:solidFill>
                  <a:schemeClr val="bg1"/>
                </a:solidFill>
              </a:rPr>
              <a:t> E vão morrendo seres viventes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2454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BFE98A7-8558-407D-BE2B-A539BA5826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F11B5295-8986-4E05-9D9B-8D4512C33D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4745" y="0"/>
            <a:ext cx="9298745" cy="6963507"/>
          </a:xfr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72F835E5-0750-4A7E-89C9-FC9F810CA4B9}"/>
              </a:ext>
            </a:extLst>
          </p:cNvPr>
          <p:cNvSpPr txBox="1"/>
          <p:nvPr/>
        </p:nvSpPr>
        <p:spPr>
          <a:xfrm>
            <a:off x="492369" y="3429000"/>
            <a:ext cx="802298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4000" b="1" dirty="0">
                <a:solidFill>
                  <a:schemeClr val="bg1"/>
                </a:solidFill>
              </a:rPr>
              <a:t>A terra perde todo potencial</a:t>
            </a:r>
            <a:endParaRPr lang="pt-BR" sz="4000" dirty="0">
              <a:solidFill>
                <a:schemeClr val="bg1"/>
              </a:solidFill>
            </a:endParaRPr>
          </a:p>
          <a:p>
            <a:pPr fontAlgn="base"/>
            <a:r>
              <a:rPr lang="pt-BR" sz="4000" b="1" dirty="0">
                <a:solidFill>
                  <a:schemeClr val="bg1"/>
                </a:solidFill>
              </a:rPr>
              <a:t>De brotar o alimento em geral</a:t>
            </a:r>
            <a:endParaRPr lang="pt-BR" sz="4000" dirty="0">
              <a:solidFill>
                <a:schemeClr val="bg1"/>
              </a:solidFill>
            </a:endParaRPr>
          </a:p>
          <a:p>
            <a:pPr fontAlgn="base"/>
            <a:r>
              <a:rPr lang="pt-BR" sz="4000" b="1" dirty="0">
                <a:solidFill>
                  <a:schemeClr val="bg1"/>
                </a:solidFill>
              </a:rPr>
              <a:t>Sem árvores brotar a seca é infernal</a:t>
            </a:r>
            <a:endParaRPr lang="pt-BR" sz="4000" dirty="0">
              <a:solidFill>
                <a:schemeClr val="bg1"/>
              </a:solidFill>
            </a:endParaRPr>
          </a:p>
          <a:p>
            <a:pPr fontAlgn="base"/>
            <a:r>
              <a:rPr lang="pt-BR" sz="4000" b="1" dirty="0">
                <a:solidFill>
                  <a:schemeClr val="bg1"/>
                </a:solidFill>
              </a:rPr>
              <a:t> 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58929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8673B1-73AA-4930-BFCF-EB2C6AFFBF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527F7B71-D4BB-4101-BB76-0FCEE9278C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270609" cy="7019777"/>
          </a:xfr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C973A674-34FD-4BA2-9F8E-E8503BBDD90B}"/>
              </a:ext>
            </a:extLst>
          </p:cNvPr>
          <p:cNvSpPr txBox="1"/>
          <p:nvPr/>
        </p:nvSpPr>
        <p:spPr>
          <a:xfrm>
            <a:off x="3407159" y="4874924"/>
            <a:ext cx="23296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900">
                <a:hlinkClick r:id="rId3" tooltip="https://commons.wikimedia.org/wiki/File:%D7%AA%D7%9E%D7%95%D7%A0%D7%94_1066.jpg"/>
              </a:rPr>
              <a:t>Esta Foto</a:t>
            </a:r>
            <a:r>
              <a:rPr lang="pt-BR" sz="900"/>
              <a:t> de Autor Desconhecido está licenciado em </a:t>
            </a:r>
            <a:r>
              <a:rPr lang="pt-BR" sz="900">
                <a:hlinkClick r:id="rId4" tooltip="https://creativecommons.org/licenses/by-sa/3.0/"/>
              </a:rPr>
              <a:t>CC BY-SA</a:t>
            </a:r>
            <a:endParaRPr lang="pt-BR" sz="900"/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1E04EF60-95B4-4077-BC9B-3AC80A28396A}"/>
              </a:ext>
            </a:extLst>
          </p:cNvPr>
          <p:cNvSpPr txBox="1"/>
          <p:nvPr/>
        </p:nvSpPr>
        <p:spPr>
          <a:xfrm>
            <a:off x="928468" y="534572"/>
            <a:ext cx="709011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3600" b="1" dirty="0">
                <a:solidFill>
                  <a:schemeClr val="bg1"/>
                </a:solidFill>
              </a:rPr>
              <a:t>A árvore é o símbolo da vida</a:t>
            </a:r>
            <a:endParaRPr lang="pt-BR" sz="3600" dirty="0">
              <a:solidFill>
                <a:schemeClr val="bg1"/>
              </a:solidFill>
            </a:endParaRPr>
          </a:p>
          <a:p>
            <a:pPr fontAlgn="base"/>
            <a:r>
              <a:rPr lang="pt-BR" sz="3600" b="1" dirty="0">
                <a:solidFill>
                  <a:schemeClr val="bg1"/>
                </a:solidFill>
              </a:rPr>
              <a:t>Crescendo a semente sempre viva</a:t>
            </a:r>
            <a:endParaRPr lang="pt-BR" sz="3600" dirty="0">
              <a:solidFill>
                <a:schemeClr val="bg1"/>
              </a:solidFill>
            </a:endParaRPr>
          </a:p>
          <a:p>
            <a:pPr fontAlgn="base"/>
            <a:r>
              <a:rPr lang="pt-BR" sz="3600" b="1" dirty="0">
                <a:solidFill>
                  <a:schemeClr val="bg1"/>
                </a:solidFill>
              </a:rPr>
              <a:t>Formatando a raiz, sempre altiva</a:t>
            </a:r>
            <a:endParaRPr lang="pt-BR" sz="3600" dirty="0">
              <a:solidFill>
                <a:schemeClr val="bg1"/>
              </a:solidFill>
            </a:endParaRPr>
          </a:p>
          <a:p>
            <a:pPr fontAlgn="base"/>
            <a:r>
              <a:rPr lang="pt-BR" sz="3600" b="1" dirty="0">
                <a:solidFill>
                  <a:schemeClr val="bg1"/>
                </a:solidFill>
              </a:rPr>
              <a:t> 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10804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5D24E21-655D-43F1-BA0F-D803A1DF7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907C3E8E-A441-4262-A283-EF1796085C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AC541658-B5F0-447F-8DCA-777322E60E7D}"/>
              </a:ext>
            </a:extLst>
          </p:cNvPr>
          <p:cNvSpPr txBox="1"/>
          <p:nvPr/>
        </p:nvSpPr>
        <p:spPr>
          <a:xfrm>
            <a:off x="1012874" y="562708"/>
            <a:ext cx="699164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3600" b="1" dirty="0">
                <a:solidFill>
                  <a:schemeClr val="bg1"/>
                </a:solidFill>
              </a:rPr>
              <a:t>A árvore é a mãe da natureza</a:t>
            </a:r>
            <a:endParaRPr lang="pt-BR" sz="3600" dirty="0">
              <a:solidFill>
                <a:schemeClr val="bg1"/>
              </a:solidFill>
            </a:endParaRPr>
          </a:p>
          <a:p>
            <a:pPr fontAlgn="base"/>
            <a:r>
              <a:rPr lang="pt-BR" sz="3600" b="1" dirty="0">
                <a:solidFill>
                  <a:schemeClr val="bg1"/>
                </a:solidFill>
              </a:rPr>
              <a:t>É dela que nasce eco sistema e beleza</a:t>
            </a:r>
            <a:endParaRPr lang="pt-BR" sz="3600" dirty="0">
              <a:solidFill>
                <a:schemeClr val="bg1"/>
              </a:solidFill>
            </a:endParaRPr>
          </a:p>
          <a:p>
            <a:pPr fontAlgn="base"/>
            <a:r>
              <a:rPr lang="pt-BR" sz="3600" b="1" dirty="0">
                <a:solidFill>
                  <a:schemeClr val="bg1"/>
                </a:solidFill>
              </a:rPr>
              <a:t>Pois dá guarida a vida com certeza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52642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3EDAA1C-7FE5-4F80-A194-A916516E9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6743A252-5C8E-4A2E-B8AF-DAEC2C8567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6542" cy="6858000"/>
          </a:xfr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D4E210E9-3FA5-4746-992B-8A356AA279C4}"/>
              </a:ext>
            </a:extLst>
          </p:cNvPr>
          <p:cNvSpPr txBox="1"/>
          <p:nvPr/>
        </p:nvSpPr>
        <p:spPr>
          <a:xfrm>
            <a:off x="1378634" y="1125415"/>
            <a:ext cx="687910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4000" b="1" dirty="0">
                <a:solidFill>
                  <a:srgbClr val="002060"/>
                </a:solidFill>
              </a:rPr>
              <a:t>A árvore enfeita e perfuma</a:t>
            </a:r>
            <a:endParaRPr lang="pt-BR" sz="4000" dirty="0">
              <a:solidFill>
                <a:srgbClr val="002060"/>
              </a:solidFill>
            </a:endParaRPr>
          </a:p>
          <a:p>
            <a:pPr fontAlgn="base"/>
            <a:r>
              <a:rPr lang="pt-BR" sz="4000" b="1" dirty="0">
                <a:solidFill>
                  <a:srgbClr val="002060"/>
                </a:solidFill>
              </a:rPr>
              <a:t>Protege todo ambiente</a:t>
            </a:r>
            <a:endParaRPr lang="pt-BR" sz="4000" dirty="0">
              <a:solidFill>
                <a:srgbClr val="002060"/>
              </a:solidFill>
            </a:endParaRPr>
          </a:p>
          <a:p>
            <a:pPr fontAlgn="base"/>
            <a:r>
              <a:rPr lang="pt-BR" sz="4000" b="1" dirty="0">
                <a:solidFill>
                  <a:srgbClr val="002060"/>
                </a:solidFill>
              </a:rPr>
              <a:t>É bela, é também alimento</a:t>
            </a:r>
            <a:endParaRPr lang="pt-BR" sz="4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7665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26FA0B0-FBE1-440D-82D0-C6C4ADB90B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4E10F4D1-8855-48E2-8864-1F4BE6C766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A2ED0E67-C4A0-401D-9787-C06DD9B20D68}"/>
              </a:ext>
            </a:extLst>
          </p:cNvPr>
          <p:cNvSpPr txBox="1"/>
          <p:nvPr/>
        </p:nvSpPr>
        <p:spPr>
          <a:xfrm>
            <a:off x="1561514" y="1378634"/>
            <a:ext cx="671028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3200" b="1" dirty="0">
                <a:solidFill>
                  <a:schemeClr val="bg1"/>
                </a:solidFill>
              </a:rPr>
              <a:t>As árvores que equilibram o planeta</a:t>
            </a:r>
          </a:p>
          <a:p>
            <a:pPr fontAlgn="base"/>
            <a:r>
              <a:rPr lang="pt-BR" sz="3200" b="1" dirty="0">
                <a:solidFill>
                  <a:schemeClr val="bg1"/>
                </a:solidFill>
              </a:rPr>
              <a:t>Limpam todo ar que respiramos</a:t>
            </a:r>
          </a:p>
          <a:p>
            <a:pPr fontAlgn="base"/>
            <a:r>
              <a:rPr lang="pt-BR" sz="3200" b="1" dirty="0">
                <a:solidFill>
                  <a:schemeClr val="bg1"/>
                </a:solidFill>
              </a:rPr>
              <a:t>E refrescam toda temperatura</a:t>
            </a:r>
          </a:p>
          <a:p>
            <a:pPr fontAlgn="base"/>
            <a:r>
              <a:rPr lang="pt-BR" sz="32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2188383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15B897C-1305-4453-9A20-9376FE39FB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2069858E-6EC3-495A-905D-E8BCCAE142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40948" cy="6858000"/>
          </a:xfr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13D99A34-2DC9-441D-A293-62A4C250832C}"/>
              </a:ext>
            </a:extLst>
          </p:cNvPr>
          <p:cNvSpPr txBox="1"/>
          <p:nvPr/>
        </p:nvSpPr>
        <p:spPr>
          <a:xfrm>
            <a:off x="1097280" y="4600135"/>
            <a:ext cx="76668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3200" b="1" dirty="0">
                <a:solidFill>
                  <a:schemeClr val="bg1"/>
                </a:solidFill>
              </a:rPr>
              <a:t>Árvores nas florestas protegendo</a:t>
            </a:r>
            <a:endParaRPr lang="pt-BR" sz="3200" dirty="0">
              <a:solidFill>
                <a:schemeClr val="bg1"/>
              </a:solidFill>
            </a:endParaRPr>
          </a:p>
          <a:p>
            <a:pPr fontAlgn="base"/>
            <a:r>
              <a:rPr lang="pt-BR" sz="3200" b="1" dirty="0">
                <a:solidFill>
                  <a:schemeClr val="bg1"/>
                </a:solidFill>
              </a:rPr>
              <a:t>Contra toda erosão, vencendo</a:t>
            </a:r>
            <a:endParaRPr lang="pt-BR" sz="3200" dirty="0">
              <a:solidFill>
                <a:schemeClr val="bg1"/>
              </a:solidFill>
            </a:endParaRPr>
          </a:p>
          <a:p>
            <a:pPr fontAlgn="base"/>
            <a:r>
              <a:rPr lang="pt-BR" sz="3200" b="1" dirty="0">
                <a:solidFill>
                  <a:schemeClr val="bg1"/>
                </a:solidFill>
              </a:rPr>
              <a:t>E protegendo toda vida, na terra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68070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3F1A915-4F0F-4EBF-8A08-75265962DE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39798C43-E638-495B-A67A-2348FD86D3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566031" cy="6963508"/>
          </a:xfr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F5E37044-838C-477A-8539-09217241525F}"/>
              </a:ext>
            </a:extLst>
          </p:cNvPr>
          <p:cNvSpPr txBox="1"/>
          <p:nvPr/>
        </p:nvSpPr>
        <p:spPr>
          <a:xfrm>
            <a:off x="1674055" y="4768948"/>
            <a:ext cx="666808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3200" b="1" dirty="0">
                <a:solidFill>
                  <a:schemeClr val="bg1"/>
                </a:solidFill>
              </a:rPr>
              <a:t>Árvores que verdejam o planeta</a:t>
            </a:r>
            <a:endParaRPr lang="pt-BR" sz="3200" dirty="0">
              <a:solidFill>
                <a:schemeClr val="bg1"/>
              </a:solidFill>
            </a:endParaRPr>
          </a:p>
          <a:p>
            <a:pPr fontAlgn="base"/>
            <a:r>
              <a:rPr lang="pt-BR" sz="3200" b="1" dirty="0">
                <a:solidFill>
                  <a:schemeClr val="bg1"/>
                </a:solidFill>
              </a:rPr>
              <a:t>Salpicando de flores e frutos coloridos</a:t>
            </a:r>
            <a:endParaRPr lang="pt-BR" sz="3200" dirty="0">
              <a:solidFill>
                <a:schemeClr val="bg1"/>
              </a:solidFill>
            </a:endParaRPr>
          </a:p>
          <a:p>
            <a:pPr fontAlgn="base"/>
            <a:r>
              <a:rPr lang="pt-BR" sz="3200" b="1" dirty="0">
                <a:solidFill>
                  <a:schemeClr val="bg1"/>
                </a:solidFill>
              </a:rPr>
              <a:t>Subindo e descendo as montanhas</a:t>
            </a:r>
            <a:endParaRPr lang="pt-BR" sz="3200" dirty="0">
              <a:solidFill>
                <a:schemeClr val="bg1"/>
              </a:solidFill>
            </a:endParaRPr>
          </a:p>
          <a:p>
            <a:pPr fontAlgn="base"/>
            <a:r>
              <a:rPr lang="pt-BR" sz="3200" b="1" dirty="0">
                <a:solidFill>
                  <a:schemeClr val="bg1"/>
                </a:solidFill>
              </a:rPr>
              <a:t> 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5949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D4570AA-71DF-4B2E-A972-16CE957C53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02669286-21BF-483B-B985-6D6878AC28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9C4D1711-1C20-42B3-A146-1900741AA449}"/>
              </a:ext>
            </a:extLst>
          </p:cNvPr>
          <p:cNvSpPr txBox="1"/>
          <p:nvPr/>
        </p:nvSpPr>
        <p:spPr>
          <a:xfrm>
            <a:off x="-112541" y="365126"/>
            <a:ext cx="91440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</a:rPr>
              <a:t>ÁRVORES DA VIDA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                    Poesia e formatação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Norma A. S. de Moraes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Imagens do Google, Bing e pessoais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Musica : </a:t>
            </a:r>
            <a:r>
              <a:rPr lang="pt-BR" sz="3200" b="1" dirty="0" err="1">
                <a:solidFill>
                  <a:schemeClr val="bg1"/>
                </a:solidFill>
              </a:rPr>
              <a:t>Coquest</a:t>
            </a:r>
            <a:r>
              <a:rPr lang="pt-BR" sz="3200" b="1" dirty="0">
                <a:solidFill>
                  <a:schemeClr val="bg1"/>
                </a:solidFill>
              </a:rPr>
              <a:t> </a:t>
            </a:r>
            <a:r>
              <a:rPr lang="pt-BR" sz="3200" b="1" dirty="0" err="1">
                <a:solidFill>
                  <a:schemeClr val="bg1"/>
                </a:solidFill>
              </a:rPr>
              <a:t>of</a:t>
            </a:r>
            <a:r>
              <a:rPr lang="pt-BR" sz="3200" b="1" dirty="0">
                <a:solidFill>
                  <a:schemeClr val="bg1"/>
                </a:solidFill>
              </a:rPr>
              <a:t> Paradise</a:t>
            </a:r>
          </a:p>
          <a:p>
            <a:pPr algn="ctr"/>
            <a:endParaRPr lang="pt-BR" sz="3200" b="1" dirty="0">
              <a:solidFill>
                <a:schemeClr val="bg1"/>
              </a:solidFill>
            </a:endParaRPr>
          </a:p>
          <a:p>
            <a:pPr algn="ctr"/>
            <a:endParaRPr lang="pt-BR" sz="3200" b="1" dirty="0">
              <a:solidFill>
                <a:schemeClr val="bg1"/>
              </a:solidFill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NORMA NATUREZA SLIDES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  <a:hlinkClick r:id="rId3"/>
              </a:rPr>
              <a:t>www.sergrasan.com</a:t>
            </a:r>
            <a:endParaRPr lang="pt-BR" sz="3200" b="1" dirty="0">
              <a:solidFill>
                <a:schemeClr val="bg1"/>
              </a:solidFill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  <a:hlinkClick r:id="rId4"/>
              </a:rPr>
              <a:t>www.normasilveiramoraes.recantodasletras.com.br</a:t>
            </a:r>
            <a:endParaRPr lang="pt-BR" sz="3200" b="1" dirty="0">
              <a:solidFill>
                <a:schemeClr val="bg1"/>
              </a:solidFill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14/07/2020</a:t>
            </a:r>
          </a:p>
        </p:txBody>
      </p:sp>
    </p:spTree>
    <p:extLst>
      <p:ext uri="{BB962C8B-B14F-4D97-AF65-F5344CB8AC3E}">
        <p14:creationId xmlns:p14="http://schemas.microsoft.com/office/powerpoint/2010/main" val="3087840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B6E62A2-3672-4559-91DA-DC7EB8777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605E62FF-BAB0-4899-B9FB-C51A25D53B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42" y="0"/>
            <a:ext cx="9031458" cy="6858000"/>
          </a:xfrm>
        </p:spPr>
      </p:pic>
    </p:spTree>
    <p:extLst>
      <p:ext uri="{BB962C8B-B14F-4D97-AF65-F5344CB8AC3E}">
        <p14:creationId xmlns:p14="http://schemas.microsoft.com/office/powerpoint/2010/main" val="537383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356</TotalTime>
  <Words>285</Words>
  <Application>Microsoft Office PowerPoint</Application>
  <PresentationFormat>Apresentação na tela (4:3)</PresentationFormat>
  <Paragraphs>67</Paragraphs>
  <Slides>15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inherit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moraes</dc:creator>
  <cp:lastModifiedBy>norma moraes</cp:lastModifiedBy>
  <cp:revision>15</cp:revision>
  <dcterms:created xsi:type="dcterms:W3CDTF">2020-07-14T12:31:37Z</dcterms:created>
  <dcterms:modified xsi:type="dcterms:W3CDTF">2020-07-14T18:27:59Z</dcterms:modified>
</cp:coreProperties>
</file>