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90" r:id="rId31"/>
    <p:sldId id="288" r:id="rId32"/>
    <p:sldId id="289" r:id="rId3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85" autoAdjust="0"/>
    <p:restoredTop sz="94660"/>
  </p:normalViewPr>
  <p:slideViewPr>
    <p:cSldViewPr snapToGrid="0">
      <p:cViewPr varScale="1">
        <p:scale>
          <a:sx n="55" d="100"/>
          <a:sy n="55" d="100"/>
        </p:scale>
        <p:origin x="62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BEDF0-24E2-42AD-87C5-B067E99EA255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D136-85EC-43FD-92F0-61EF4CF536E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0822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BEDF0-24E2-42AD-87C5-B067E99EA255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D136-85EC-43FD-92F0-61EF4CF536E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086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BEDF0-24E2-42AD-87C5-B067E99EA255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D136-85EC-43FD-92F0-61EF4CF536E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82011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BEDF0-24E2-42AD-87C5-B067E99EA255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D136-85EC-43FD-92F0-61EF4CF536E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7906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BEDF0-24E2-42AD-87C5-B067E99EA255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D136-85EC-43FD-92F0-61EF4CF536E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62510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BEDF0-24E2-42AD-87C5-B067E99EA255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D136-85EC-43FD-92F0-61EF4CF536E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4463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BEDF0-24E2-42AD-87C5-B067E99EA255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D136-85EC-43FD-92F0-61EF4CF536E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9610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BEDF0-24E2-42AD-87C5-B067E99EA255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D136-85EC-43FD-92F0-61EF4CF536E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6278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BEDF0-24E2-42AD-87C5-B067E99EA255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D136-85EC-43FD-92F0-61EF4CF536E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1644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BEDF0-24E2-42AD-87C5-B067E99EA255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D136-85EC-43FD-92F0-61EF4CF536E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0787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BEDF0-24E2-42AD-87C5-B067E99EA255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0D136-85EC-43FD-92F0-61EF4CF536E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7524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BEDF0-24E2-42AD-87C5-B067E99EA255}" type="datetimeFigureOut">
              <a:rPr lang="pt-BR" smtClean="0"/>
              <a:t>11/09/2013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0D136-85EC-43FD-92F0-61EF4CF536E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49277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normasilveiramoaesslides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2082"/>
            <a:ext cx="12192000" cy="700008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759527" y="948689"/>
            <a:ext cx="114992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u="sng" dirty="0" smtClean="0">
                <a:hlinkClick r:id="rId4"/>
              </a:rPr>
              <a:t>WWW.SERGRASAN.COM/</a:t>
            </a:r>
            <a:endParaRPr lang="pt-BR" sz="5400" u="sng" dirty="0" smtClean="0"/>
          </a:p>
          <a:p>
            <a:endParaRPr lang="pt-BR" sz="5400" dirty="0"/>
          </a:p>
          <a:p>
            <a:pPr algn="ctr"/>
            <a:r>
              <a:rPr lang="pt-BR" sz="5400" b="1" u="sng" dirty="0" smtClean="0"/>
              <a:t>APRESENTA</a:t>
            </a:r>
            <a:r>
              <a:rPr lang="pt-BR" sz="5400" u="sng" dirty="0" smtClean="0"/>
              <a:t> </a:t>
            </a:r>
          </a:p>
          <a:p>
            <a:endParaRPr lang="pt-BR" sz="5400" dirty="0"/>
          </a:p>
        </p:txBody>
      </p:sp>
      <p:sp>
        <p:nvSpPr>
          <p:cNvPr id="6" name="Retângulo 5"/>
          <p:cNvSpPr/>
          <p:nvPr/>
        </p:nvSpPr>
        <p:spPr>
          <a:xfrm>
            <a:off x="1367109" y="889843"/>
            <a:ext cx="9457782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u="sng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hlinkClick r:id="rId4"/>
              </a:rPr>
              <a:t>WWW.SERGRASAN.COM/</a:t>
            </a:r>
            <a:endParaRPr lang="pt-BR" sz="5400" b="1" u="sng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r>
              <a:rPr lang="pt-BR" sz="5400" b="1" u="sng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APRESENTA</a:t>
            </a:r>
          </a:p>
          <a:p>
            <a:pPr algn="ctr"/>
            <a:r>
              <a:rPr lang="pt-BR" sz="5400" b="1" u="sng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NORMASILVEIRAMORAESSLIDES</a:t>
            </a:r>
            <a:endParaRPr lang="pt-BR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54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APRESENTA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algn="ctr"/>
            <a:r>
              <a:rPr lang="pt-BR" sz="5400" b="1" u="sng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SER POETA, DOCE LOUCURA</a:t>
            </a:r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0559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  <p:sndAc>
          <p:stSnd loop="1">
            <p:snd r:embed="rId2" name="Renato Russo e Titãs - Epitáfio.wav"/>
          </p:stSnd>
        </p:sndAc>
      </p:transition>
    </mc:Choice>
    <mc:Fallback xmlns="">
      <p:transition spd="slow" advClick="0" advTm="7000">
        <p:split orient="vert"/>
        <p:sndAc>
          <p:stSnd loop="1">
            <p:snd r:embed="rId5" name="Renato Russo e Titãs - Epitáfi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8"/>
            <a:ext cx="12192000" cy="699654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-39682" y="1914390"/>
            <a:ext cx="12231682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SER POETA:</a:t>
            </a:r>
          </a:p>
          <a:p>
            <a:pPr algn="ctr"/>
            <a:endParaRPr lang="pt-BR" sz="5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DOCE LOUCURA</a:t>
            </a:r>
          </a:p>
          <a:p>
            <a:pPr algn="ctr"/>
            <a:endParaRPr lang="pt-BR" sz="5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NORMA APARECIDA SILVEIRA DE MORAES</a:t>
            </a:r>
            <a:endParaRPr lang="pt-B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965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4"/>
            <a:ext cx="12192000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83673" y="983673"/>
            <a:ext cx="106264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0000"/>
                </a:solidFill>
              </a:rPr>
              <a:t>A arte é a beleza </a:t>
            </a:r>
            <a:r>
              <a:rPr lang="pt-BR" sz="4000" b="1" dirty="0" smtClean="0">
                <a:solidFill>
                  <a:srgbClr val="FF0000"/>
                </a:solidFill>
              </a:rPr>
              <a:t>expressa; </a:t>
            </a:r>
            <a:r>
              <a:rPr lang="pt-BR" sz="4000" b="1" dirty="0">
                <a:solidFill>
                  <a:srgbClr val="FF0000"/>
                </a:solidFill>
              </a:rPr>
              <a:t>descoberta e </a:t>
            </a:r>
            <a:r>
              <a:rPr lang="pt-BR" sz="4000" b="1" dirty="0" smtClean="0">
                <a:solidFill>
                  <a:srgbClr val="FF0000"/>
                </a:solidFill>
              </a:rPr>
              <a:t>nua,</a:t>
            </a:r>
            <a:endParaRPr lang="pt-BR" sz="4000" b="1" dirty="0">
              <a:solidFill>
                <a:srgbClr val="FF0000"/>
              </a:solidFill>
            </a:endParaRPr>
          </a:p>
          <a:p>
            <a:r>
              <a:rPr lang="pt-BR" sz="4000" b="1" dirty="0">
                <a:solidFill>
                  <a:srgbClr val="FF0000"/>
                </a:solidFill>
              </a:rPr>
              <a:t>Em forma de palavras, cores e pensamentos</a:t>
            </a:r>
          </a:p>
          <a:p>
            <a:r>
              <a:rPr lang="pt-BR" sz="4000" b="1" dirty="0">
                <a:solidFill>
                  <a:srgbClr val="FF0000"/>
                </a:solidFill>
              </a:rPr>
              <a:t>Está no sentir com intuição; inspiração</a:t>
            </a:r>
          </a:p>
          <a:p>
            <a:r>
              <a:rPr lang="pt-BR" sz="4000" b="1" dirty="0">
                <a:solidFill>
                  <a:srgbClr val="FF0000"/>
                </a:solidFill>
              </a:rPr>
              <a:t>Perceber e contemplar grandes momentos</a:t>
            </a:r>
          </a:p>
        </p:txBody>
      </p:sp>
    </p:spTree>
    <p:extLst>
      <p:ext uri="{BB962C8B-B14F-4D97-AF65-F5344CB8AC3E}">
        <p14:creationId xmlns:p14="http://schemas.microsoft.com/office/powerpoint/2010/main" val="183399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9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90255" y="692728"/>
            <a:ext cx="119703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2060"/>
                </a:solidFill>
              </a:rPr>
              <a:t>Dizem que quem é artista é louco</a:t>
            </a:r>
          </a:p>
          <a:p>
            <a:r>
              <a:rPr lang="pt-BR" sz="4000" b="1" dirty="0">
                <a:solidFill>
                  <a:srgbClr val="002060"/>
                </a:solidFill>
              </a:rPr>
              <a:t>Por ter a coragem de tudo expressar</a:t>
            </a:r>
          </a:p>
          <a:p>
            <a:r>
              <a:rPr lang="pt-BR" sz="4000" b="1" dirty="0">
                <a:solidFill>
                  <a:srgbClr val="002060"/>
                </a:solidFill>
              </a:rPr>
              <a:t>Deixar a alma deslizar </a:t>
            </a:r>
            <a:r>
              <a:rPr lang="pt-BR" sz="4000" b="1" dirty="0" smtClean="0">
                <a:solidFill>
                  <a:srgbClr val="002060"/>
                </a:solidFill>
              </a:rPr>
              <a:t>solta é fenomenologia  </a:t>
            </a:r>
            <a:endParaRPr lang="pt-BR" sz="4000" b="1" dirty="0">
              <a:solidFill>
                <a:srgbClr val="002060"/>
              </a:solidFill>
            </a:endParaRPr>
          </a:p>
          <a:p>
            <a:r>
              <a:rPr lang="pt-BR" sz="4000" b="1" dirty="0">
                <a:solidFill>
                  <a:srgbClr val="002060"/>
                </a:solidFill>
              </a:rPr>
              <a:t>Não ter medo de sempre divagar</a:t>
            </a:r>
          </a:p>
        </p:txBody>
      </p:sp>
    </p:spTree>
    <p:extLst>
      <p:ext uri="{BB962C8B-B14F-4D97-AF65-F5344CB8AC3E}">
        <p14:creationId xmlns:p14="http://schemas.microsoft.com/office/powerpoint/2010/main" val="2022083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72836" y="387927"/>
            <a:ext cx="113468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B0F0"/>
                </a:solidFill>
              </a:rPr>
              <a:t>Aprecio a música Maluco Beleza</a:t>
            </a:r>
          </a:p>
          <a:p>
            <a:r>
              <a:rPr lang="pt-BR" sz="4000" b="1" dirty="0">
                <a:solidFill>
                  <a:srgbClr val="00B0F0"/>
                </a:solidFill>
              </a:rPr>
              <a:t>Porque me enquadro nela</a:t>
            </a:r>
          </a:p>
          <a:p>
            <a:r>
              <a:rPr lang="pt-BR" sz="4000" b="1" dirty="0">
                <a:solidFill>
                  <a:srgbClr val="00B0F0"/>
                </a:solidFill>
              </a:rPr>
              <a:t>Sou assim enlouquecida em minha arte</a:t>
            </a:r>
          </a:p>
          <a:p>
            <a:r>
              <a:rPr lang="pt-BR" sz="4000" b="1" dirty="0">
                <a:solidFill>
                  <a:srgbClr val="00B0F0"/>
                </a:solidFill>
              </a:rPr>
              <a:t>Que para mim é uma paixão muito bela</a:t>
            </a:r>
          </a:p>
        </p:txBody>
      </p:sp>
    </p:spTree>
    <p:extLst>
      <p:ext uri="{BB962C8B-B14F-4D97-AF65-F5344CB8AC3E}">
        <p14:creationId xmlns:p14="http://schemas.microsoft.com/office/powerpoint/2010/main" val="263801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554182"/>
            <a:ext cx="10917382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2060"/>
                </a:solidFill>
              </a:rPr>
              <a:t>Enfrento críticas de objetivista e materialista</a:t>
            </a:r>
          </a:p>
          <a:p>
            <a:r>
              <a:rPr lang="pt-BR" sz="4000" b="1" dirty="0">
                <a:solidFill>
                  <a:srgbClr val="002060"/>
                </a:solidFill>
              </a:rPr>
              <a:t>Até de algumas áreas do comportamento</a:t>
            </a:r>
          </a:p>
          <a:p>
            <a:r>
              <a:rPr lang="pt-BR" sz="4000" b="1" dirty="0">
                <a:solidFill>
                  <a:srgbClr val="002060"/>
                </a:solidFill>
              </a:rPr>
              <a:t>Que fundamentam a arte da cura</a:t>
            </a:r>
          </a:p>
          <a:p>
            <a:r>
              <a:rPr lang="pt-BR" sz="4000" b="1" dirty="0">
                <a:solidFill>
                  <a:srgbClr val="002060"/>
                </a:solidFill>
              </a:rPr>
              <a:t>No observar do expresso corporal sentimento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35314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16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20982" y="651164"/>
            <a:ext cx="10432473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>
                    <a:lumMod val="95000"/>
                  </a:schemeClr>
                </a:solidFill>
              </a:rPr>
              <a:t>Busco fundo, no íntimo me coloco</a:t>
            </a:r>
          </a:p>
          <a:p>
            <a:r>
              <a:rPr lang="pt-BR" sz="4000" b="1" dirty="0">
                <a:solidFill>
                  <a:schemeClr val="bg1">
                    <a:lumMod val="95000"/>
                  </a:schemeClr>
                </a:solidFill>
              </a:rPr>
              <a:t>Olhar em volta e já nasce uma inspiração</a:t>
            </a:r>
          </a:p>
          <a:p>
            <a:r>
              <a:rPr lang="pt-BR" sz="4000" b="1" dirty="0">
                <a:solidFill>
                  <a:schemeClr val="bg1">
                    <a:lumMod val="95000"/>
                  </a:schemeClr>
                </a:solidFill>
              </a:rPr>
              <a:t>No meu ser solitário e diferente</a:t>
            </a:r>
          </a:p>
          <a:p>
            <a:r>
              <a:rPr lang="pt-BR" sz="4000" b="1" dirty="0">
                <a:solidFill>
                  <a:schemeClr val="bg1">
                    <a:lumMod val="95000"/>
                  </a:schemeClr>
                </a:solidFill>
              </a:rPr>
              <a:t>Por apreciar as coisas do </a:t>
            </a:r>
            <a:r>
              <a:rPr lang="pt-BR" sz="4000" b="1" dirty="0" smtClean="0">
                <a:solidFill>
                  <a:schemeClr val="bg1">
                    <a:lumMod val="95000"/>
                  </a:schemeClr>
                </a:solidFill>
              </a:rPr>
              <a:t>subjetivo; </a:t>
            </a:r>
            <a:r>
              <a:rPr lang="pt-BR" sz="4000" b="1" dirty="0">
                <a:solidFill>
                  <a:schemeClr val="bg1">
                    <a:lumMod val="95000"/>
                  </a:schemeClr>
                </a:solidFill>
              </a:rPr>
              <a:t>coração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0171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94510" y="457200"/>
            <a:ext cx="116516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Pelas estradas da arte vou perambulando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Busco nela preencher o meu viver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Também sei que lá existe muitas almas afins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E que gostam deste meu jeito de ser</a:t>
            </a:r>
          </a:p>
        </p:txBody>
      </p:sp>
    </p:spTree>
    <p:extLst>
      <p:ext uri="{BB962C8B-B14F-4D97-AF65-F5344CB8AC3E}">
        <p14:creationId xmlns:p14="http://schemas.microsoft.com/office/powerpoint/2010/main" val="401002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-193964"/>
            <a:ext cx="12455236" cy="70519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4" y="1496290"/>
            <a:ext cx="1141614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Artistas amigos das estrelas 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Apaixonados pelas noites de luar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Curtindo e sonhando meditando em </a:t>
            </a:r>
            <a:r>
              <a:rPr lang="pt-BR" sz="4000" b="1" dirty="0" smtClean="0">
                <a:solidFill>
                  <a:srgbClr val="FFFF00"/>
                </a:solidFill>
              </a:rPr>
              <a:t>cada </a:t>
            </a:r>
            <a:r>
              <a:rPr lang="pt-BR" sz="4000" b="1" dirty="0">
                <a:solidFill>
                  <a:srgbClr val="FFFF00"/>
                </a:solidFill>
              </a:rPr>
              <a:t>entardecer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A cada madrugada esperando o dia raiar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1684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10146" y="748145"/>
            <a:ext cx="117763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O artista é um </a:t>
            </a:r>
            <a:r>
              <a:rPr lang="pt-BR" sz="4000" b="1" dirty="0" smtClean="0">
                <a:solidFill>
                  <a:srgbClr val="FFFF00"/>
                </a:solidFill>
              </a:rPr>
              <a:t>grande revelador</a:t>
            </a:r>
            <a:endParaRPr lang="pt-BR" sz="4000" b="1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 Com a coragem de mostrar seu pensar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É uma luz que abre </a:t>
            </a:r>
            <a:r>
              <a:rPr lang="pt-BR" sz="4000" b="1" dirty="0" smtClean="0">
                <a:solidFill>
                  <a:srgbClr val="FFFF00"/>
                </a:solidFill>
              </a:rPr>
              <a:t>muitas portas</a:t>
            </a:r>
            <a:endParaRPr lang="pt-BR" sz="4000" b="1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Para quem é curioso e gosta de sonhar</a:t>
            </a:r>
          </a:p>
        </p:txBody>
      </p:sp>
    </p:spTree>
    <p:extLst>
      <p:ext uri="{BB962C8B-B14F-4D97-AF65-F5344CB8AC3E}">
        <p14:creationId xmlns:p14="http://schemas.microsoft.com/office/powerpoint/2010/main" val="144659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33055" y="706581"/>
            <a:ext cx="10792691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</a:rPr>
              <a:t>A força do pensamento atrai o bem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O bom sentimento atrai a beleza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Na nobreza da essência</a:t>
            </a:r>
          </a:p>
          <a:p>
            <a:r>
              <a:rPr lang="pt-BR" sz="4000" b="1" dirty="0">
                <a:solidFill>
                  <a:srgbClr val="FFC000"/>
                </a:solidFill>
              </a:rPr>
              <a:t>Levando do amor a pureza</a:t>
            </a:r>
          </a:p>
          <a:p>
            <a:r>
              <a:rPr lang="pt-BR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46657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52400"/>
            <a:ext cx="12330545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40873" y="678872"/>
            <a:ext cx="119149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Nos encontros e desencontros 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Na aflição ou na solidão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Na tristeza que transforma em versos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No choro e nas lágrimas de emoção</a:t>
            </a:r>
          </a:p>
        </p:txBody>
      </p:sp>
    </p:spTree>
    <p:extLst>
      <p:ext uri="{BB962C8B-B14F-4D97-AF65-F5344CB8AC3E}">
        <p14:creationId xmlns:p14="http://schemas.microsoft.com/office/powerpoint/2010/main" val="350784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6"/>
            <a:ext cx="12192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28799" y="665018"/>
            <a:ext cx="1072341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B0F0"/>
                </a:solidFill>
              </a:rPr>
              <a:t>Que seja a arte da criação</a:t>
            </a:r>
          </a:p>
          <a:p>
            <a:r>
              <a:rPr lang="pt-BR" sz="4000" b="1" dirty="0">
                <a:solidFill>
                  <a:srgbClr val="00B0F0"/>
                </a:solidFill>
              </a:rPr>
              <a:t>De magnifico tons e cores</a:t>
            </a:r>
          </a:p>
          <a:p>
            <a:r>
              <a:rPr lang="pt-BR" sz="4000" b="1" dirty="0">
                <a:solidFill>
                  <a:srgbClr val="00B0F0"/>
                </a:solidFill>
              </a:rPr>
              <a:t>Seja no pincel ou na pena</a:t>
            </a:r>
          </a:p>
          <a:p>
            <a:r>
              <a:rPr lang="pt-BR" sz="4000" b="1" dirty="0">
                <a:solidFill>
                  <a:srgbClr val="00B0F0"/>
                </a:solidFill>
              </a:rPr>
              <a:t>Seja nas montanhas, mares e flores</a:t>
            </a:r>
          </a:p>
          <a:p>
            <a:r>
              <a:rPr lang="pt-BR" sz="4000" b="1" dirty="0">
                <a:solidFill>
                  <a:srgbClr val="00B0F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0144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9382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76400" y="831273"/>
            <a:ext cx="101415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0000"/>
                </a:solidFill>
              </a:rPr>
              <a:t>O pôr do Sol é uma das preferências</a:t>
            </a:r>
          </a:p>
          <a:p>
            <a:r>
              <a:rPr lang="pt-BR" sz="4000" b="1" dirty="0">
                <a:solidFill>
                  <a:srgbClr val="FF0000"/>
                </a:solidFill>
              </a:rPr>
              <a:t>Dos poetas, músicos, artesãos, pintores...</a:t>
            </a:r>
          </a:p>
          <a:p>
            <a:r>
              <a:rPr lang="pt-BR" sz="4000" b="1" dirty="0">
                <a:solidFill>
                  <a:srgbClr val="FF0000"/>
                </a:solidFill>
              </a:rPr>
              <a:t>Nas noites estreladas ficam matutando</a:t>
            </a:r>
          </a:p>
          <a:p>
            <a:r>
              <a:rPr lang="pt-BR" sz="4000" b="1" dirty="0">
                <a:solidFill>
                  <a:srgbClr val="FF0000"/>
                </a:solidFill>
              </a:rPr>
              <a:t>Para o amanhecer </a:t>
            </a:r>
            <a:r>
              <a:rPr lang="pt-BR" sz="4000" b="1" dirty="0" smtClean="0">
                <a:solidFill>
                  <a:srgbClr val="FF0000"/>
                </a:solidFill>
              </a:rPr>
              <a:t>dar vida e </a:t>
            </a:r>
            <a:r>
              <a:rPr lang="pt-BR" sz="4000" b="1" dirty="0">
                <a:solidFill>
                  <a:srgbClr val="FF0000"/>
                </a:solidFill>
              </a:rPr>
              <a:t>cores</a:t>
            </a:r>
          </a:p>
        </p:txBody>
      </p:sp>
    </p:spTree>
    <p:extLst>
      <p:ext uri="{BB962C8B-B14F-4D97-AF65-F5344CB8AC3E}">
        <p14:creationId xmlns:p14="http://schemas.microsoft.com/office/powerpoint/2010/main" val="32008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96883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814946" y="1177636"/>
            <a:ext cx="109035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Que com nossas </a:t>
            </a:r>
            <a:r>
              <a:rPr lang="pt-BR" sz="4000" b="1" dirty="0" smtClean="0">
                <a:solidFill>
                  <a:schemeClr val="bg1"/>
                </a:solidFill>
              </a:rPr>
              <a:t>mensagens...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Consigamos </a:t>
            </a:r>
            <a:r>
              <a:rPr lang="pt-BR" sz="4000" b="1" dirty="0" smtClean="0">
                <a:solidFill>
                  <a:schemeClr val="bg1"/>
                </a:solidFill>
              </a:rPr>
              <a:t>inclusão, </a:t>
            </a:r>
            <a:r>
              <a:rPr lang="pt-BR" sz="4000" b="1" dirty="0">
                <a:solidFill>
                  <a:schemeClr val="bg1"/>
                </a:solidFill>
              </a:rPr>
              <a:t>e fazer perceber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Despertar a luz e o verdadeiro amor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Imortalizar e com bons </a:t>
            </a:r>
            <a:r>
              <a:rPr lang="pt-BR" sz="4000" b="1" dirty="0" smtClean="0">
                <a:solidFill>
                  <a:schemeClr val="bg1"/>
                </a:solidFill>
              </a:rPr>
              <a:t>sentimentos, </a:t>
            </a:r>
            <a:r>
              <a:rPr lang="pt-BR" sz="4000" b="1" dirty="0" smtClean="0">
                <a:solidFill>
                  <a:schemeClr val="bg1"/>
                </a:solidFill>
              </a:rPr>
              <a:t>vencer...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22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04109" y="1191491"/>
            <a:ext cx="104878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A loucura do poeta é a </a:t>
            </a:r>
            <a:r>
              <a:rPr lang="pt-BR" sz="4000" b="1" dirty="0" smtClean="0">
                <a:solidFill>
                  <a:srgbClr val="FFFF00"/>
                </a:solidFill>
              </a:rPr>
              <a:t>magia; </a:t>
            </a:r>
            <a:r>
              <a:rPr lang="pt-BR" sz="4000" b="1" dirty="0" smtClean="0">
                <a:solidFill>
                  <a:srgbClr val="FFFF00"/>
                </a:solidFill>
              </a:rPr>
              <a:t>ideologia...</a:t>
            </a:r>
            <a:endParaRPr lang="pt-BR" sz="4000" b="1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Que não se cansa de procurar e sonhar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Em cada verso há um </a:t>
            </a:r>
            <a:r>
              <a:rPr lang="pt-BR" sz="4000" b="1" dirty="0" smtClean="0">
                <a:solidFill>
                  <a:srgbClr val="FFFF00"/>
                </a:solidFill>
              </a:rPr>
              <a:t>segredo, filosofia</a:t>
            </a:r>
            <a:endParaRPr lang="pt-BR" sz="4000" b="1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Para colocar sua pena deslizar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8441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4"/>
            <a:ext cx="12192000" cy="702425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90255" y="914401"/>
            <a:ext cx="109173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Uma folha branca de papel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É </a:t>
            </a:r>
            <a:r>
              <a:rPr lang="pt-BR" sz="4000" b="1" dirty="0">
                <a:solidFill>
                  <a:schemeClr val="bg1"/>
                </a:solidFill>
              </a:rPr>
              <a:t>o abrir a chave do coração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Lá se encerra com esmero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Todo encanto, beleza e sedução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7062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1"/>
            <a:ext cx="12192000" cy="71766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59527" y="983673"/>
            <a:ext cx="106818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O poeta consegue ler por entre linhas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Ele não se concentra somente na aparência 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Sabe enxergar e buscar bem mais longe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E achar o que é belo na transparência</a:t>
            </a:r>
          </a:p>
        </p:txBody>
      </p:sp>
    </p:spTree>
    <p:extLst>
      <p:ext uri="{BB962C8B-B14F-4D97-AF65-F5344CB8AC3E}">
        <p14:creationId xmlns:p14="http://schemas.microsoft.com/office/powerpoint/2010/main" val="3168366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13164" y="748145"/>
            <a:ext cx="969818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Para o poeta tudo é novidade</a:t>
            </a:r>
          </a:p>
          <a:p>
            <a:r>
              <a:rPr lang="pt-BR" sz="40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Não há limite no seu sonhar</a:t>
            </a:r>
          </a:p>
          <a:p>
            <a:r>
              <a:rPr lang="pt-BR" sz="40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Em cada olhar </a:t>
            </a:r>
            <a:r>
              <a:rPr lang="pt-BR" sz="4000" b="1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na </a:t>
            </a:r>
            <a:r>
              <a:rPr lang="pt-BR" sz="40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pétala de uma flor</a:t>
            </a:r>
          </a:p>
          <a:p>
            <a:r>
              <a:rPr lang="pt-BR" sz="40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Constrói a sua obra, que está a desabrochar</a:t>
            </a:r>
          </a:p>
          <a:p>
            <a:r>
              <a:rPr lang="pt-BR" sz="40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64270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4"/>
            <a:ext cx="12192000" cy="702425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90255" y="1052946"/>
            <a:ext cx="101830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Ser artista é ter uma loucura mais difusa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De todos os males o mais formoso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E o pensamento voa mais alto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E a mente a divagar, fica em alvoroço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38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274"/>
            <a:ext cx="12192000" cy="69272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40872" y="1274617"/>
            <a:ext cx="105710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O poeta entre em transe, parece alheio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E preciso logo </a:t>
            </a:r>
            <a:r>
              <a:rPr lang="pt-BR" sz="4000" b="1" dirty="0" smtClean="0">
                <a:solidFill>
                  <a:schemeClr val="bg1"/>
                </a:solidFill>
              </a:rPr>
              <a:t>escrever...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Para não perder nenhuma palavra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Seja de alegria ou de sofrer...</a:t>
            </a:r>
          </a:p>
        </p:txBody>
      </p:sp>
    </p:spTree>
    <p:extLst>
      <p:ext uri="{BB962C8B-B14F-4D97-AF65-F5344CB8AC3E}">
        <p14:creationId xmlns:p14="http://schemas.microsoft.com/office/powerpoint/2010/main" val="347319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99310" y="1468582"/>
            <a:ext cx="105017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B0F0"/>
                </a:solidFill>
              </a:rPr>
              <a:t>O que vem na mente é a semente</a:t>
            </a:r>
          </a:p>
          <a:p>
            <a:r>
              <a:rPr lang="pt-BR" sz="4000" b="1" dirty="0">
                <a:solidFill>
                  <a:srgbClr val="00B0F0"/>
                </a:solidFill>
              </a:rPr>
              <a:t>Pois no coração já floresceu </a:t>
            </a:r>
          </a:p>
          <a:p>
            <a:r>
              <a:rPr lang="pt-BR" sz="4000" b="1" dirty="0">
                <a:solidFill>
                  <a:srgbClr val="00B0F0"/>
                </a:solidFill>
              </a:rPr>
              <a:t>É o nascer que vai se desdobrando</a:t>
            </a:r>
          </a:p>
          <a:p>
            <a:r>
              <a:rPr lang="pt-BR" sz="4000" b="1" dirty="0">
                <a:solidFill>
                  <a:srgbClr val="00B0F0"/>
                </a:solidFill>
              </a:rPr>
              <a:t>Para com a caneta tudo acontecer</a:t>
            </a:r>
          </a:p>
        </p:txBody>
      </p:sp>
    </p:spTree>
    <p:extLst>
      <p:ext uri="{BB962C8B-B14F-4D97-AF65-F5344CB8AC3E}">
        <p14:creationId xmlns:p14="http://schemas.microsoft.com/office/powerpoint/2010/main" val="417019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207818"/>
            <a:ext cx="11540836" cy="6248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205346" y="1094509"/>
            <a:ext cx="116378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Sei que o amigo está nesta poesia, se enquadrando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Um sorriso sonhador pairando nos lábios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Na minha análise, não há lei nem limites</a:t>
            </a:r>
            <a:endParaRPr lang="pt-BR" sz="4000" dirty="0"/>
          </a:p>
          <a:p>
            <a:r>
              <a:rPr lang="pt-BR" sz="4000" b="1" dirty="0">
                <a:effectLst>
                  <a:outerShdw dist="38100" dir="2700000" algn="bl">
                    <a:schemeClr val="accent5"/>
                  </a:outerShdw>
                </a:effectLst>
              </a:rPr>
              <a:t>Nem há revanches para os sábios</a:t>
            </a: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81522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8"/>
            <a:ext cx="12192000" cy="696883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260764" y="969819"/>
            <a:ext cx="112360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Como dizia o músico Raul Seixas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Sou mesmo uma maluca beleza 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O que escrevo não tem preço, é grátis...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Para todos um presente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de amor com certeza...</a:t>
            </a:r>
            <a:r>
              <a:rPr lang="pt-BR" b="1" dirty="0" smtClean="0">
                <a:effectLst>
                  <a:outerShdw dist="38100" dir="2700000" algn="bl">
                    <a:schemeClr val="accent5"/>
                  </a:outerShdw>
                </a:effectLst>
              </a:rPr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7414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3"/>
            <a:ext cx="12192000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46" y="1052945"/>
            <a:ext cx="101830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Minha história de poetiza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Vem de tantas vidas já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vividas...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Experiências contadas em verso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Fluidez na 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mente, </a:t>
            </a:r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por vezes esquecidas</a:t>
            </a:r>
            <a:endParaRPr lang="pt-BR" sz="4000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 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52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05345" y="789709"/>
            <a:ext cx="1087581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Um grande poeta só pensa no amor</a:t>
            </a:r>
            <a:endParaRPr lang="pt-BR" sz="4000" dirty="0">
              <a:solidFill>
                <a:srgbClr val="FFC000"/>
              </a:solidFill>
            </a:endParaRP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E muitas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vezes </a:t>
            </a:r>
            <a:r>
              <a:rPr lang="pt-BR" sz="4000" b="1" dirty="0" smtClean="0">
                <a:solidFill>
                  <a:srgbClr val="FFC0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sufoca </a:t>
            </a:r>
            <a:r>
              <a:rPr lang="pt-BR" sz="4000" b="1" dirty="0">
                <a:solidFill>
                  <a:srgbClr val="FFC0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a dor </a:t>
            </a:r>
            <a:endParaRPr lang="pt-BR" sz="4000" dirty="0">
              <a:solidFill>
                <a:srgbClr val="FFC000"/>
              </a:solidFill>
            </a:endParaRP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Nas lembranças coloca o que sente</a:t>
            </a:r>
            <a:endParaRPr lang="pt-BR" sz="4000" dirty="0">
              <a:solidFill>
                <a:srgbClr val="FFC000"/>
              </a:solidFill>
            </a:endParaRP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Na superação um transformador</a:t>
            </a:r>
            <a:endParaRPr lang="pt-BR" sz="4000" dirty="0">
              <a:solidFill>
                <a:srgbClr val="FFC000"/>
              </a:solidFill>
            </a:endParaRPr>
          </a:p>
          <a:p>
            <a:r>
              <a:rPr lang="pt-BR" sz="4000" b="1" dirty="0">
                <a:solidFill>
                  <a:srgbClr val="FFC0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 </a:t>
            </a:r>
            <a:endParaRPr lang="pt-BR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65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5527"/>
            <a:ext cx="12192000" cy="709352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30036" y="1011382"/>
            <a:ext cx="1138843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Poeta também é formador de opinião</a:t>
            </a:r>
            <a:endParaRPr lang="pt-BR" sz="4000" b="1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dist="38100" dir="2700000" algn="bl">
                    <a:schemeClr val="accent5"/>
                  </a:outerShdw>
                </a:effectLst>
              </a:rPr>
              <a:t>Pelo expressar e amadurecimento</a:t>
            </a:r>
            <a:endParaRPr lang="pt-BR" sz="4000" b="1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Sua alma não é cativa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Não há regras de comportamento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7239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6"/>
            <a:ext cx="12192000" cy="71905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20982" y="831272"/>
            <a:ext cx="10210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Um poeta é também um sofredor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Por sonhar tanto e meditar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Nas mazelas da vida existencial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Vive também pelos cantos a chorar...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3206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58982" y="997527"/>
            <a:ext cx="1154083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Como poetiza vivo embriagada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Em transe construindo meus poemas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Elevando o pensamento ao </a:t>
            </a:r>
            <a:r>
              <a:rPr lang="pt-BR" sz="4000" b="1" dirty="0" smtClean="0">
                <a:solidFill>
                  <a:schemeClr val="bg1"/>
                </a:solidFill>
              </a:rPr>
              <a:t>alto, sagrado.</a:t>
            </a:r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Pedindo em verso, uma prece, de superação de </a:t>
            </a:r>
            <a:r>
              <a:rPr lang="pt-BR" sz="4000" b="1" dirty="0" smtClean="0">
                <a:solidFill>
                  <a:schemeClr val="bg1"/>
                </a:solidFill>
              </a:rPr>
              <a:t>meus </a:t>
            </a:r>
            <a:r>
              <a:rPr lang="pt-BR" sz="4000" b="1" dirty="0">
                <a:solidFill>
                  <a:schemeClr val="bg1"/>
                </a:solidFill>
              </a:rPr>
              <a:t>problemas...</a:t>
            </a:r>
          </a:p>
        </p:txBody>
      </p:sp>
    </p:spTree>
    <p:extLst>
      <p:ext uri="{BB962C8B-B14F-4D97-AF65-F5344CB8AC3E}">
        <p14:creationId xmlns:p14="http://schemas.microsoft.com/office/powerpoint/2010/main" val="388335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10"/>
            <a:ext cx="12192000" cy="703810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20981" y="1094508"/>
            <a:ext cx="115546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O poeta é alma em evolução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Mas em seu devaneio9 é total liberdade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É o pensar em canção e enlevo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Imaginando o caminho da felicidade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4071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707967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30036" y="1288472"/>
            <a:ext cx="112083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O artista de qualquer vertente, raiz...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Vai exprimindo a beleza da alma humana; vida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O artista vê com os olhos do coração</a:t>
            </a:r>
          </a:p>
          <a:p>
            <a:r>
              <a:rPr lang="pt-BR" sz="4000" b="1" dirty="0">
                <a:solidFill>
                  <a:schemeClr val="bg1"/>
                </a:solidFill>
              </a:rPr>
              <a:t>É ele quem expressa a alma nua e destemida</a:t>
            </a:r>
          </a:p>
        </p:txBody>
      </p:sp>
    </p:spTree>
    <p:extLst>
      <p:ext uri="{BB962C8B-B14F-4D97-AF65-F5344CB8AC3E}">
        <p14:creationId xmlns:p14="http://schemas.microsoft.com/office/powerpoint/2010/main" val="399121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235527"/>
            <a:ext cx="1188720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chemeClr val="bg1">
                    <a:lumMod val="95000"/>
                  </a:schemeClr>
                </a:solidFill>
              </a:rPr>
              <a:t>Texto: Norma Aparecida Silveira de Moraes</a:t>
            </a:r>
          </a:p>
          <a:p>
            <a:r>
              <a:rPr lang="pt-BR" sz="4400" b="1" dirty="0" smtClean="0">
                <a:solidFill>
                  <a:schemeClr val="bg1">
                    <a:lumMod val="95000"/>
                  </a:schemeClr>
                </a:solidFill>
              </a:rPr>
              <a:t>Formatação: Norma Aparecida Silveira de Moraes</a:t>
            </a:r>
          </a:p>
          <a:p>
            <a:r>
              <a:rPr lang="pt-BR" sz="4400" b="1" dirty="0" smtClean="0">
                <a:solidFill>
                  <a:schemeClr val="bg1">
                    <a:lumMod val="95000"/>
                  </a:schemeClr>
                </a:solidFill>
              </a:rPr>
              <a:t>Música </a:t>
            </a:r>
            <a:r>
              <a:rPr lang="pt-BR" sz="4400" b="1" dirty="0" smtClean="0">
                <a:solidFill>
                  <a:schemeClr val="bg1">
                    <a:lumMod val="95000"/>
                  </a:schemeClr>
                </a:solidFill>
              </a:rPr>
              <a:t>:</a:t>
            </a:r>
            <a:r>
              <a:rPr lang="pt-BR" sz="4400" b="1" dirty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pt-BR" sz="4400" b="1" dirty="0" smtClean="0">
                <a:solidFill>
                  <a:schemeClr val="bg1">
                    <a:lumMod val="95000"/>
                  </a:schemeClr>
                </a:solidFill>
              </a:rPr>
              <a:t>Renato Russo e Titãs- EPITÁFIO</a:t>
            </a:r>
          </a:p>
          <a:p>
            <a:r>
              <a:rPr lang="pt-BR" sz="4400" b="1" dirty="0" smtClean="0">
                <a:solidFill>
                  <a:schemeClr val="bg1">
                    <a:lumMod val="95000"/>
                  </a:schemeClr>
                </a:solidFill>
              </a:rPr>
              <a:t>Imagens</a:t>
            </a:r>
            <a:r>
              <a:rPr lang="pt-BR" sz="4400" b="1" dirty="0" smtClean="0">
                <a:solidFill>
                  <a:schemeClr val="bg1">
                    <a:lumMod val="95000"/>
                  </a:schemeClr>
                </a:solidFill>
              </a:rPr>
              <a:t>. Pessoais e da internet e </a:t>
            </a:r>
            <a:r>
              <a:rPr lang="pt-BR" sz="4400" b="1" dirty="0" err="1" smtClean="0">
                <a:solidFill>
                  <a:schemeClr val="bg1">
                    <a:lumMod val="95000"/>
                  </a:schemeClr>
                </a:solidFill>
              </a:rPr>
              <a:t>faceboock</a:t>
            </a:r>
            <a:endParaRPr lang="pt-BR" sz="44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pt-BR" sz="44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r>
              <a:rPr lang="pt-BR" sz="4400" b="1" dirty="0" smtClean="0">
                <a:solidFill>
                  <a:schemeClr val="bg1">
                    <a:lumMod val="95000"/>
                  </a:schemeClr>
                </a:solidFill>
              </a:rPr>
              <a:t>“Paz Profunda e Energia Positiva a Todos...</a:t>
            </a:r>
          </a:p>
          <a:p>
            <a:r>
              <a:rPr lang="pt-BR" sz="4400" b="1" dirty="0" smtClean="0">
                <a:solidFill>
                  <a:schemeClr val="bg1">
                    <a:lumMod val="95000"/>
                  </a:schemeClr>
                </a:solidFill>
              </a:rPr>
              <a:t>Sentimentos e pensamentos positivos atraem a verdadeira felicidade a paz de espírito...”</a:t>
            </a:r>
          </a:p>
          <a:p>
            <a:r>
              <a:rPr lang="pt-BR" sz="4400" b="1" dirty="0" smtClean="0">
                <a:solidFill>
                  <a:schemeClr val="bg1">
                    <a:lumMod val="95000"/>
                  </a:schemeClr>
                </a:solidFill>
                <a:hlinkClick r:id="rId3"/>
              </a:rPr>
              <a:t>www.sergrasan.com/normasilveiramoaesslides</a:t>
            </a:r>
            <a:endParaRPr lang="pt-BR" sz="44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endParaRPr lang="pt-BR" sz="44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72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843</Words>
  <Application>Microsoft Office PowerPoint</Application>
  <PresentationFormat>Widescreen</PresentationFormat>
  <Paragraphs>151</Paragraphs>
  <Slides>32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27</cp:revision>
  <dcterms:created xsi:type="dcterms:W3CDTF">2013-09-11T12:45:41Z</dcterms:created>
  <dcterms:modified xsi:type="dcterms:W3CDTF">2013-09-11T19:13:40Z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