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5" d="100"/>
          <a:sy n="55" d="100"/>
        </p:scale>
        <p:origin x="114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2FEA93C7-6A03-472B-A226-2656A4D8CFC4}" type="datetimeFigureOut">
              <a:rPr lang="pt-BR" smtClean="0"/>
              <a:t>23/03/2016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3441181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2FEA93C7-6A03-472B-A226-2656A4D8CFC4}" type="datetimeFigureOut">
              <a:rPr lang="pt-BR" smtClean="0"/>
              <a:t>23/03/2016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2564122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smtClean="0"/>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2FEA93C7-6A03-472B-A226-2656A4D8CFC4}" type="datetimeFigureOut">
              <a:rPr lang="pt-BR" smtClean="0"/>
              <a:t>23/03/2016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2468442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2FEA93C7-6A03-472B-A226-2656A4D8CFC4}" type="datetimeFigureOut">
              <a:rPr lang="pt-BR" smtClean="0"/>
              <a:t>23/03/2016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894304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29842" y="2505075"/>
            <a:ext cx="3868340"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29150" y="2505075"/>
            <a:ext cx="3887391"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2FEA93C7-6A03-472B-A226-2656A4D8CFC4}" type="datetimeFigureOut">
              <a:rPr lang="pt-BR" smtClean="0"/>
              <a:t>23/03/2016</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40844201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2FEA93C7-6A03-472B-A226-2656A4D8CFC4}" type="datetimeFigureOut">
              <a:rPr lang="pt-BR" smtClean="0"/>
              <a:t>23/03/2016</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10041324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EA93C7-6A03-472B-A226-2656A4D8CFC4}" type="datetimeFigureOut">
              <a:rPr lang="pt-BR" smtClean="0"/>
              <a:t>23/03/2016</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15554603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2FEA93C7-6A03-472B-A226-2656A4D8CFC4}" type="datetimeFigureOut">
              <a:rPr lang="pt-BR" smtClean="0"/>
              <a:t>23/03/2016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17272116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2FEA93C7-6A03-472B-A226-2656A4D8CFC4}" type="datetimeFigureOut">
              <a:rPr lang="pt-BR" smtClean="0"/>
              <a:t>23/03/2016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26474292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2FEA93C7-6A03-472B-A226-2656A4D8CFC4}" type="datetimeFigureOut">
              <a:rPr lang="pt-BR" smtClean="0"/>
              <a:t>23/03/2016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2497073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2FEA93C7-6A03-472B-A226-2656A4D8CFC4}" type="datetimeFigureOut">
              <a:rPr lang="pt-BR" smtClean="0"/>
              <a:t>23/03/2016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1BEC360-11D7-488B-818A-9E85E000DA3C}" type="slidenum">
              <a:rPr lang="pt-BR" smtClean="0"/>
              <a:t>‹nº›</a:t>
            </a:fld>
            <a:endParaRPr lang="pt-BR"/>
          </a:p>
        </p:txBody>
      </p:sp>
    </p:spTree>
    <p:extLst>
      <p:ext uri="{BB962C8B-B14F-4D97-AF65-F5344CB8AC3E}">
        <p14:creationId xmlns:p14="http://schemas.microsoft.com/office/powerpoint/2010/main" val="1832311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EA93C7-6A03-472B-A226-2656A4D8CFC4}" type="datetimeFigureOut">
              <a:rPr lang="pt-BR" smtClean="0"/>
              <a:t>23/03/2016</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BEC360-11D7-488B-818A-9E85E000DA3C}" type="slidenum">
              <a:rPr lang="pt-BR" smtClean="0"/>
              <a:t>‹nº›</a:t>
            </a:fld>
            <a:endParaRPr lang="pt-BR"/>
          </a:p>
        </p:txBody>
      </p:sp>
    </p:spTree>
    <p:extLst>
      <p:ext uri="{BB962C8B-B14F-4D97-AF65-F5344CB8AC3E}">
        <p14:creationId xmlns:p14="http://schemas.microsoft.com/office/powerpoint/2010/main" val="17862819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hyperlink" Target="http://www.sergrasan.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sergrasan.com/" TargetMode="External"/><Relationship Id="rId2" Type="http://schemas.openxmlformats.org/officeDocument/2006/relationships/image" Target="../media/image1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pt-BR"/>
          </a:p>
        </p:txBody>
      </p:sp>
      <p:sp>
        <p:nvSpPr>
          <p:cNvPr id="3" name="Subtítulo 2"/>
          <p:cNvSpPr>
            <a:spLocks noGrp="1"/>
          </p:cNvSpPr>
          <p:nvPr>
            <p:ph type="subTitle" idx="1"/>
          </p:nvPr>
        </p:nvSpPr>
        <p:spPr/>
        <p:txBody>
          <a:bodyPr/>
          <a:lstStyle/>
          <a:p>
            <a:endParaRPr lang="pt-BR"/>
          </a:p>
        </p:txBody>
      </p:sp>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CaixaDeTexto 5"/>
          <p:cNvSpPr txBox="1"/>
          <p:nvPr/>
        </p:nvSpPr>
        <p:spPr>
          <a:xfrm>
            <a:off x="0" y="556609"/>
            <a:ext cx="8077200" cy="5632311"/>
          </a:xfrm>
          <a:prstGeom prst="rect">
            <a:avLst/>
          </a:prstGeom>
          <a:noFill/>
        </p:spPr>
        <p:txBody>
          <a:bodyPr wrap="square" rtlCol="0">
            <a:spAutoFit/>
          </a:bodyPr>
          <a:lstStyle/>
          <a:p>
            <a:pPr algn="ctr"/>
            <a:r>
              <a:rPr lang="pt-BR" sz="6000" b="1" dirty="0">
                <a:solidFill>
                  <a:schemeClr val="bg1"/>
                </a:solidFill>
                <a:effectLst>
                  <a:glow rad="228600">
                    <a:schemeClr val="accent5">
                      <a:satMod val="175000"/>
                      <a:alpha val="40000"/>
                    </a:schemeClr>
                  </a:glow>
                </a:effectLst>
              </a:rPr>
              <a:t>SINDROME DE </a:t>
            </a:r>
            <a:r>
              <a:rPr lang="pt-BR" sz="6000" b="1" dirty="0" smtClean="0">
                <a:solidFill>
                  <a:schemeClr val="bg1"/>
                </a:solidFill>
                <a:effectLst>
                  <a:glow rad="228600">
                    <a:schemeClr val="accent5">
                      <a:satMod val="175000"/>
                      <a:alpha val="40000"/>
                    </a:schemeClr>
                  </a:glow>
                </a:effectLst>
              </a:rPr>
              <a:t>DOWN</a:t>
            </a:r>
          </a:p>
          <a:p>
            <a:pPr algn="ctr"/>
            <a:r>
              <a:rPr lang="pt-BR" sz="6000" b="1" dirty="0" smtClean="0">
                <a:solidFill>
                  <a:schemeClr val="bg1"/>
                </a:solidFill>
                <a:effectLst>
                  <a:glow rad="228600">
                    <a:schemeClr val="accent5">
                      <a:satMod val="175000"/>
                      <a:alpha val="40000"/>
                    </a:schemeClr>
                  </a:glow>
                </a:effectLst>
              </a:rPr>
              <a:t>TEXTO </a:t>
            </a:r>
            <a:r>
              <a:rPr lang="pt-BR" sz="4000" b="1" dirty="0" smtClean="0">
                <a:solidFill>
                  <a:schemeClr val="bg1"/>
                </a:solidFill>
                <a:effectLst>
                  <a:glow rad="228600">
                    <a:schemeClr val="accent5">
                      <a:satMod val="175000"/>
                      <a:alpha val="40000"/>
                    </a:schemeClr>
                  </a:glow>
                </a:effectLst>
              </a:rPr>
              <a:t>E </a:t>
            </a:r>
            <a:r>
              <a:rPr lang="pt-BR" sz="3600" b="1" dirty="0" smtClean="0">
                <a:solidFill>
                  <a:schemeClr val="bg1"/>
                </a:solidFill>
                <a:effectLst>
                  <a:glow rad="228600">
                    <a:schemeClr val="accent5">
                      <a:satMod val="175000"/>
                      <a:alpha val="40000"/>
                    </a:schemeClr>
                  </a:glow>
                </a:effectLst>
              </a:rPr>
              <a:t>FORMATAÇÃO</a:t>
            </a:r>
          </a:p>
          <a:p>
            <a:pPr algn="ctr"/>
            <a:endParaRPr lang="pt-BR" sz="4000" b="1" dirty="0">
              <a:solidFill>
                <a:schemeClr val="bg1"/>
              </a:solidFill>
              <a:effectLst>
                <a:glow rad="228600">
                  <a:schemeClr val="accent5">
                    <a:satMod val="175000"/>
                    <a:alpha val="40000"/>
                  </a:schemeClr>
                </a:glow>
              </a:effectLst>
            </a:endParaRPr>
          </a:p>
          <a:p>
            <a:pPr algn="ctr"/>
            <a:r>
              <a:rPr lang="pt-BR" sz="4000" b="1" dirty="0" smtClean="0">
                <a:solidFill>
                  <a:schemeClr val="bg1"/>
                </a:solidFill>
                <a:effectLst>
                  <a:glow rad="228600">
                    <a:schemeClr val="accent5">
                      <a:satMod val="175000"/>
                      <a:alpha val="40000"/>
                    </a:schemeClr>
                  </a:glow>
                </a:effectLst>
              </a:rPr>
              <a:t>NORMA AP SILVEIRA DE MORAES</a:t>
            </a:r>
          </a:p>
          <a:p>
            <a:pPr algn="ctr"/>
            <a:r>
              <a:rPr lang="pt-BR" sz="4000" b="1" dirty="0" smtClean="0">
                <a:solidFill>
                  <a:schemeClr val="bg1"/>
                </a:solidFill>
                <a:effectLst>
                  <a:glow rad="228600">
                    <a:schemeClr val="accent5">
                      <a:satMod val="175000"/>
                      <a:alpha val="40000"/>
                    </a:schemeClr>
                  </a:glow>
                </a:effectLst>
              </a:rPr>
              <a:t>DIVULGAÇÃO</a:t>
            </a:r>
          </a:p>
          <a:p>
            <a:pPr algn="ctr"/>
            <a:r>
              <a:rPr lang="pt-BR" sz="4000" b="1" dirty="0" smtClean="0">
                <a:solidFill>
                  <a:schemeClr val="bg1"/>
                </a:solidFill>
                <a:effectLst>
                  <a:glow rad="228600">
                    <a:schemeClr val="accent5">
                      <a:satMod val="175000"/>
                      <a:alpha val="40000"/>
                    </a:schemeClr>
                  </a:glow>
                </a:effectLst>
                <a:hlinkClick r:id="rId4"/>
              </a:rPr>
              <a:t>WWW.SERGRASAN.COM</a:t>
            </a:r>
            <a:endParaRPr lang="pt-BR" sz="4000" b="1" dirty="0" smtClean="0">
              <a:solidFill>
                <a:schemeClr val="bg1"/>
              </a:solidFill>
              <a:effectLst>
                <a:glow rad="228600">
                  <a:schemeClr val="accent5">
                    <a:satMod val="175000"/>
                    <a:alpha val="40000"/>
                  </a:schemeClr>
                </a:glow>
              </a:effectLst>
            </a:endParaRPr>
          </a:p>
          <a:p>
            <a:pPr algn="ctr"/>
            <a:r>
              <a:rPr lang="pt-BR" sz="4000" b="1" dirty="0" smtClean="0">
                <a:solidFill>
                  <a:schemeClr val="bg1"/>
                </a:solidFill>
                <a:effectLst>
                  <a:glow rad="228600">
                    <a:schemeClr val="accent5">
                      <a:satMod val="175000"/>
                      <a:alpha val="40000"/>
                    </a:schemeClr>
                  </a:glow>
                </a:effectLst>
              </a:rPr>
              <a:t>NORMA SILVEIRA MORAES SLIDES</a:t>
            </a:r>
            <a:endParaRPr lang="pt-BR" sz="4000" b="1" dirty="0">
              <a:solidFill>
                <a:schemeClr val="bg1"/>
              </a:solidFill>
              <a:effectLst>
                <a:glow rad="228600">
                  <a:schemeClr val="accent5">
                    <a:satMod val="175000"/>
                    <a:alpha val="40000"/>
                  </a:schemeClr>
                </a:glow>
              </a:effectLst>
            </a:endParaRPr>
          </a:p>
          <a:p>
            <a:pPr algn="ctr"/>
            <a:r>
              <a:rPr lang="pt-BR" sz="4000" b="1" dirty="0" smtClean="0">
                <a:solidFill>
                  <a:srgbClr val="FFFF00"/>
                </a:solidFill>
                <a:effectLst>
                  <a:glow rad="228600">
                    <a:schemeClr val="accent5">
                      <a:satMod val="175000"/>
                      <a:alpha val="40000"/>
                    </a:schemeClr>
                  </a:glow>
                </a:effectLst>
              </a:rPr>
              <a:t>Clique </a:t>
            </a:r>
            <a:r>
              <a:rPr lang="pt-BR" sz="4000" b="1" dirty="0" err="1" smtClean="0">
                <a:solidFill>
                  <a:srgbClr val="FFFF00"/>
                </a:solidFill>
                <a:effectLst>
                  <a:glow rad="228600">
                    <a:schemeClr val="accent5">
                      <a:satMod val="175000"/>
                      <a:alpha val="40000"/>
                    </a:schemeClr>
                  </a:glow>
                </a:effectLst>
              </a:rPr>
              <a:t>enter</a:t>
            </a:r>
            <a:r>
              <a:rPr lang="pt-BR" sz="4000" b="1" dirty="0" smtClean="0">
                <a:solidFill>
                  <a:srgbClr val="FFFF00"/>
                </a:solidFill>
                <a:effectLst>
                  <a:glow rad="228600">
                    <a:schemeClr val="accent5">
                      <a:satMod val="175000"/>
                      <a:alpha val="40000"/>
                    </a:schemeClr>
                  </a:glow>
                </a:effectLst>
              </a:rPr>
              <a:t> p/ mudar tela</a:t>
            </a:r>
            <a:r>
              <a:rPr lang="pt-BR" sz="4000" b="1" dirty="0">
                <a:solidFill>
                  <a:schemeClr val="bg1"/>
                </a:solidFill>
                <a:effectLst>
                  <a:glow rad="228600">
                    <a:schemeClr val="accent5">
                      <a:satMod val="175000"/>
                      <a:alpha val="40000"/>
                    </a:schemeClr>
                  </a:glow>
                </a:effectLst>
              </a:rPr>
              <a:t> </a:t>
            </a:r>
          </a:p>
        </p:txBody>
      </p:sp>
      <p:sp>
        <p:nvSpPr>
          <p:cNvPr id="7" name="Seta para a direita 6"/>
          <p:cNvSpPr/>
          <p:nvPr/>
        </p:nvSpPr>
        <p:spPr>
          <a:xfrm>
            <a:off x="164592" y="615781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5335310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sndAc>
          <p:stSnd loop="1">
            <p:snd r:embed="rId2" name="Ernesto Cortazar - Venus.wav"/>
          </p:stSnd>
        </p:sndAc>
      </p:transition>
    </mc:Choice>
    <mc:Fallback>
      <p:transition spd="slow">
        <p:fade/>
        <p:sndAc>
          <p:stSnd loop="1">
            <p:snd r:embed="rId2" name="Ernesto Cortazar - Venu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982691"/>
          </a:xfrm>
        </p:spPr>
      </p:pic>
      <p:sp>
        <p:nvSpPr>
          <p:cNvPr id="5" name="CaixaDeTexto 4"/>
          <p:cNvSpPr txBox="1"/>
          <p:nvPr/>
        </p:nvSpPr>
        <p:spPr>
          <a:xfrm>
            <a:off x="221673" y="152400"/>
            <a:ext cx="8589818" cy="1938992"/>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Com falha nos cromossomos, assim nasce uma </a:t>
            </a:r>
          </a:p>
          <a:p>
            <a:pPr algn="ctr"/>
            <a:r>
              <a:rPr lang="pt-BR" sz="4000" b="1" dirty="0">
                <a:effectLst>
                  <a:glow rad="139700">
                    <a:schemeClr val="accent5">
                      <a:satMod val="175000"/>
                      <a:alpha val="40000"/>
                    </a:schemeClr>
                  </a:glow>
                </a:effectLst>
              </a:rPr>
              <a:t>Criança com síndrome de down.</a:t>
            </a:r>
          </a:p>
        </p:txBody>
      </p:sp>
    </p:spTree>
    <p:extLst>
      <p:ext uri="{BB962C8B-B14F-4D97-AF65-F5344CB8AC3E}">
        <p14:creationId xmlns:p14="http://schemas.microsoft.com/office/powerpoint/2010/main" val="35302924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152400" y="221673"/>
            <a:ext cx="8894618" cy="2062103"/>
          </a:xfrm>
          <a:prstGeom prst="rect">
            <a:avLst/>
          </a:prstGeom>
          <a:noFill/>
        </p:spPr>
        <p:txBody>
          <a:bodyPr wrap="square" rtlCol="0">
            <a:spAutoFit/>
          </a:bodyPr>
          <a:lstStyle/>
          <a:p>
            <a:pPr algn="ctr"/>
            <a:r>
              <a:rPr lang="pt-BR" sz="3200" b="1" dirty="0">
                <a:effectLst>
                  <a:glow rad="139700">
                    <a:schemeClr val="accent5">
                      <a:satMod val="175000"/>
                      <a:alpha val="40000"/>
                    </a:schemeClr>
                  </a:glow>
                </a:effectLst>
              </a:rPr>
              <a:t>Muitas crianças eram renegadas, trancadas para a sociedade, muitos até consideravam uma aberração, pasmem, esconder da sociedade uma pessoa portadora de desta síndrome</a:t>
            </a:r>
            <a:r>
              <a:rPr lang="pt-BR" dirty="0"/>
              <a:t>.</a:t>
            </a:r>
          </a:p>
        </p:txBody>
      </p:sp>
    </p:spTree>
    <p:extLst>
      <p:ext uri="{BB962C8B-B14F-4D97-AF65-F5344CB8AC3E}">
        <p14:creationId xmlns:p14="http://schemas.microsoft.com/office/powerpoint/2010/main" val="2645718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166255" y="152400"/>
            <a:ext cx="8825345" cy="2062103"/>
          </a:xfrm>
          <a:prstGeom prst="rect">
            <a:avLst/>
          </a:prstGeom>
          <a:noFill/>
        </p:spPr>
        <p:txBody>
          <a:bodyPr wrap="square" rtlCol="0">
            <a:spAutoFit/>
          </a:bodyPr>
          <a:lstStyle/>
          <a:p>
            <a:pPr algn="ctr"/>
            <a:r>
              <a:rPr lang="pt-BR" sz="3200" b="1" dirty="0">
                <a:effectLst>
                  <a:glow rad="228600">
                    <a:schemeClr val="accent5">
                      <a:satMod val="175000"/>
                      <a:alpha val="40000"/>
                    </a:schemeClr>
                  </a:glow>
                </a:effectLst>
              </a:rPr>
              <a:t>Mas são pessoas perfeitas em outros sentidos, que possuem habilidades cognitivas também, talvez em alguns casos mais lenta, mas todos vão aprendendo com treinamento.</a:t>
            </a:r>
          </a:p>
        </p:txBody>
      </p:sp>
    </p:spTree>
    <p:extLst>
      <p:ext uri="{BB962C8B-B14F-4D97-AF65-F5344CB8AC3E}">
        <p14:creationId xmlns:p14="http://schemas.microsoft.com/office/powerpoint/2010/main" val="3131549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5" name="CaixaDeTexto 4"/>
          <p:cNvSpPr txBox="1"/>
          <p:nvPr/>
        </p:nvSpPr>
        <p:spPr>
          <a:xfrm>
            <a:off x="304800" y="166255"/>
            <a:ext cx="8409709" cy="2554545"/>
          </a:xfrm>
          <a:prstGeom prst="rect">
            <a:avLst/>
          </a:prstGeom>
          <a:noFill/>
        </p:spPr>
        <p:txBody>
          <a:bodyPr wrap="square" rtlCol="0">
            <a:spAutoFit/>
          </a:bodyPr>
          <a:lstStyle/>
          <a:p>
            <a:pPr algn="ctr"/>
            <a:r>
              <a:rPr lang="pt-BR" sz="3200" b="1" dirty="0">
                <a:effectLst>
                  <a:glow rad="139700">
                    <a:schemeClr val="accent4">
                      <a:satMod val="175000"/>
                      <a:alpha val="40000"/>
                    </a:schemeClr>
                  </a:glow>
                </a:effectLst>
              </a:rPr>
              <a:t>Quando bem treinadas desenvolvem as habilidades para a inclusão social, em um emprego, em esportes, e podem também casar e serem felizes, pois são comprometidas com o que se propõe a fazer.</a:t>
            </a:r>
          </a:p>
        </p:txBody>
      </p:sp>
    </p:spTree>
    <p:extLst>
      <p:ext uri="{BB962C8B-B14F-4D97-AF65-F5344CB8AC3E}">
        <p14:creationId xmlns:p14="http://schemas.microsoft.com/office/powerpoint/2010/main" val="709117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96982" y="263236"/>
            <a:ext cx="8797636" cy="3539430"/>
          </a:xfrm>
          <a:prstGeom prst="rect">
            <a:avLst/>
          </a:prstGeom>
          <a:noFill/>
        </p:spPr>
        <p:txBody>
          <a:bodyPr wrap="square" rtlCol="0">
            <a:spAutoFit/>
          </a:bodyPr>
          <a:lstStyle/>
          <a:p>
            <a:pPr algn="ctr"/>
            <a:r>
              <a:rPr lang="pt-BR" sz="3200" b="1" dirty="0">
                <a:effectLst>
                  <a:glow rad="139700">
                    <a:schemeClr val="accent4">
                      <a:satMod val="175000"/>
                      <a:alpha val="40000"/>
                    </a:schemeClr>
                  </a:glow>
                </a:effectLst>
              </a:rPr>
              <a:t>A síndrome de Down é causada pela presença de três cromossomos 21 em todas ou na maior parte das células de um indivíduo. Isso ocorre na hora da concepção de uma criança. As pessoas com síndrome de Down, ou trissomia do cromossomo 21, tem 47 cromossomos em suas células em vez de 46, como a maior parte da população.</a:t>
            </a:r>
          </a:p>
        </p:txBody>
      </p:sp>
    </p:spTree>
    <p:extLst>
      <p:ext uri="{BB962C8B-B14F-4D97-AF65-F5344CB8AC3E}">
        <p14:creationId xmlns:p14="http://schemas.microsoft.com/office/powerpoint/2010/main" val="2197154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249382" y="180109"/>
            <a:ext cx="8478982" cy="2862322"/>
          </a:xfrm>
          <a:prstGeom prst="rect">
            <a:avLst/>
          </a:prstGeom>
          <a:noFill/>
        </p:spPr>
        <p:txBody>
          <a:bodyPr wrap="square" rtlCol="0">
            <a:spAutoFit/>
          </a:bodyPr>
          <a:lstStyle/>
          <a:p>
            <a:pPr algn="ctr"/>
            <a:r>
              <a:rPr lang="pt-BR" sz="3600" b="1" dirty="0">
                <a:effectLst>
                  <a:glow rad="139700">
                    <a:schemeClr val="accent4">
                      <a:satMod val="175000"/>
                      <a:alpha val="40000"/>
                    </a:schemeClr>
                  </a:glow>
                </a:effectLst>
              </a:rPr>
              <a:t>Vale dizer que toda criança com síndrome de Down deve ser estimulada a viver, conforme as outras crianças, mas com um pouco mais de atenção na saúde, pois muitas nascem com maior fragilidade.</a:t>
            </a:r>
          </a:p>
        </p:txBody>
      </p:sp>
    </p:spTree>
    <p:extLst>
      <p:ext uri="{BB962C8B-B14F-4D97-AF65-F5344CB8AC3E}">
        <p14:creationId xmlns:p14="http://schemas.microsoft.com/office/powerpoint/2010/main" val="381363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180109" y="166255"/>
            <a:ext cx="8603673" cy="2862322"/>
          </a:xfrm>
          <a:prstGeom prst="rect">
            <a:avLst/>
          </a:prstGeom>
          <a:noFill/>
        </p:spPr>
        <p:txBody>
          <a:bodyPr wrap="square" rtlCol="0">
            <a:spAutoFit/>
          </a:bodyPr>
          <a:lstStyle/>
          <a:p>
            <a:pPr algn="ctr"/>
            <a:r>
              <a:rPr lang="pt-BR" sz="3600" b="1" dirty="0">
                <a:effectLst>
                  <a:glow rad="139700">
                    <a:schemeClr val="accent4">
                      <a:satMod val="175000"/>
                      <a:alpha val="40000"/>
                    </a:schemeClr>
                  </a:glow>
                </a:effectLst>
              </a:rPr>
              <a:t>É conhecido que temos adultos envolvidos no esporte que possuem medalhas, são pessoas muito queridas no ambiente aonde está inserida, sem contar naquele que estão por aí trabalhando também.</a:t>
            </a:r>
          </a:p>
        </p:txBody>
      </p:sp>
    </p:spTree>
    <p:extLst>
      <p:ext uri="{BB962C8B-B14F-4D97-AF65-F5344CB8AC3E}">
        <p14:creationId xmlns:p14="http://schemas.microsoft.com/office/powerpoint/2010/main" val="27138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CaixaDeTexto 4"/>
          <p:cNvSpPr txBox="1"/>
          <p:nvPr/>
        </p:nvSpPr>
        <p:spPr>
          <a:xfrm>
            <a:off x="180109" y="180109"/>
            <a:ext cx="8714509" cy="2308324"/>
          </a:xfrm>
          <a:prstGeom prst="rect">
            <a:avLst/>
          </a:prstGeom>
          <a:noFill/>
        </p:spPr>
        <p:txBody>
          <a:bodyPr wrap="square" rtlCol="0">
            <a:spAutoFit/>
          </a:bodyPr>
          <a:lstStyle/>
          <a:p>
            <a:pPr algn="ctr"/>
            <a:r>
              <a:rPr lang="pt-BR" sz="3600" b="1" dirty="0">
                <a:effectLst>
                  <a:glow rad="139700">
                    <a:schemeClr val="accent5">
                      <a:satMod val="175000"/>
                      <a:alpha val="40000"/>
                    </a:schemeClr>
                  </a:glow>
                </a:effectLst>
              </a:rPr>
              <a:t>Diga não ao preconceito também, á aquela pessoa que nasceu diferente, mas que tem alma, sentimento, e emoção, embora sendo deficientes e com muitos problemas.</a:t>
            </a:r>
          </a:p>
        </p:txBody>
      </p:sp>
    </p:spTree>
    <p:extLst>
      <p:ext uri="{BB962C8B-B14F-4D97-AF65-F5344CB8AC3E}">
        <p14:creationId xmlns:p14="http://schemas.microsoft.com/office/powerpoint/2010/main" val="42834071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5" name="CaixaDeTexto 4"/>
          <p:cNvSpPr txBox="1"/>
          <p:nvPr/>
        </p:nvSpPr>
        <p:spPr>
          <a:xfrm>
            <a:off x="207818" y="180109"/>
            <a:ext cx="8659091" cy="3046988"/>
          </a:xfrm>
          <a:prstGeom prst="rect">
            <a:avLst/>
          </a:prstGeom>
          <a:noFill/>
        </p:spPr>
        <p:txBody>
          <a:bodyPr wrap="square" rtlCol="0">
            <a:spAutoFit/>
          </a:bodyPr>
          <a:lstStyle/>
          <a:p>
            <a:pPr algn="ctr"/>
            <a:r>
              <a:rPr lang="pt-BR" sz="3200" b="1" dirty="0">
                <a:effectLst>
                  <a:glow rad="139700">
                    <a:schemeClr val="accent4">
                      <a:satMod val="175000"/>
                      <a:alpha val="40000"/>
                    </a:schemeClr>
                  </a:glow>
                </a:effectLst>
              </a:rPr>
              <a:t>Muitas escolas excluem, mas em casa também os pais devem ter uma didática diferente de acordo com o nível da criança. Muitos adoram música e tocam instrumentos, vivem suas vidas dentro da normalidade, que deve ser vivida, de acordo com suas necessidades e habilidades.</a:t>
            </a:r>
          </a:p>
        </p:txBody>
      </p:sp>
    </p:spTree>
    <p:extLst>
      <p:ext uri="{BB962C8B-B14F-4D97-AF65-F5344CB8AC3E}">
        <p14:creationId xmlns:p14="http://schemas.microsoft.com/office/powerpoint/2010/main" val="2698464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56" y="0"/>
            <a:ext cx="9143999" cy="6857999"/>
          </a:xfrm>
        </p:spPr>
      </p:pic>
      <p:sp>
        <p:nvSpPr>
          <p:cNvPr id="5" name="CaixaDeTexto 4"/>
          <p:cNvSpPr txBox="1"/>
          <p:nvPr/>
        </p:nvSpPr>
        <p:spPr>
          <a:xfrm>
            <a:off x="304800" y="152400"/>
            <a:ext cx="8534400" cy="3046988"/>
          </a:xfrm>
          <a:prstGeom prst="rect">
            <a:avLst/>
          </a:prstGeom>
          <a:noFill/>
        </p:spPr>
        <p:txBody>
          <a:bodyPr wrap="square" rtlCol="0">
            <a:spAutoFit/>
          </a:bodyPr>
          <a:lstStyle/>
          <a:p>
            <a:pPr algn="ctr"/>
            <a:r>
              <a:rPr lang="pt-BR" sz="3200" b="1" dirty="0">
                <a:effectLst>
                  <a:glow rad="228600">
                    <a:schemeClr val="accent4">
                      <a:satMod val="175000"/>
                      <a:alpha val="40000"/>
                    </a:schemeClr>
                  </a:glow>
                </a:effectLst>
              </a:rPr>
              <a:t>É saudável a interação com a natureza, animal de estimação, brincadeiras, sair de casa para a socialização, e nunca esconder do mundo uma criança nestas condições para que cresça um adulto interativo e menos dependente, podendo exercer sua vida normalmente</a:t>
            </a:r>
            <a:endParaRPr lang="pt-BR" sz="3200" dirty="0">
              <a:effectLst>
                <a:glow rad="228600">
                  <a:schemeClr val="accent4">
                    <a:satMod val="175000"/>
                    <a:alpha val="40000"/>
                  </a:schemeClr>
                </a:glow>
              </a:effectLst>
            </a:endParaRPr>
          </a:p>
        </p:txBody>
      </p:sp>
    </p:spTree>
    <p:extLst>
      <p:ext uri="{BB962C8B-B14F-4D97-AF65-F5344CB8AC3E}">
        <p14:creationId xmlns:p14="http://schemas.microsoft.com/office/powerpoint/2010/main" val="37242415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7999"/>
          </a:xfrm>
        </p:spPr>
      </p:pic>
      <p:sp>
        <p:nvSpPr>
          <p:cNvPr id="5" name="CaixaDeTexto 4"/>
          <p:cNvSpPr txBox="1"/>
          <p:nvPr/>
        </p:nvSpPr>
        <p:spPr>
          <a:xfrm>
            <a:off x="207818" y="152400"/>
            <a:ext cx="8672946" cy="2554545"/>
          </a:xfrm>
          <a:prstGeom prst="rect">
            <a:avLst/>
          </a:prstGeom>
          <a:noFill/>
        </p:spPr>
        <p:txBody>
          <a:bodyPr wrap="square" rtlCol="0">
            <a:spAutoFit/>
          </a:bodyPr>
          <a:lstStyle/>
          <a:p>
            <a:pPr algn="ctr"/>
            <a:r>
              <a:rPr lang="pt-BR" sz="3200" b="1" dirty="0">
                <a:effectLst>
                  <a:glow rad="139700">
                    <a:schemeClr val="accent5">
                      <a:satMod val="175000"/>
                      <a:alpha val="40000"/>
                    </a:schemeClr>
                  </a:glow>
                </a:effectLst>
              </a:rPr>
              <a:t>São amáveis pessoas, amorosas e ajudam até outras pessoas que precisam, inclusive os pais em casa. </a:t>
            </a:r>
            <a:br>
              <a:rPr lang="pt-BR" sz="3200" b="1" dirty="0">
                <a:effectLst>
                  <a:glow rad="139700">
                    <a:schemeClr val="accent5">
                      <a:satMod val="175000"/>
                      <a:alpha val="40000"/>
                    </a:schemeClr>
                  </a:glow>
                </a:effectLst>
              </a:rPr>
            </a:br>
            <a:r>
              <a:rPr lang="pt-BR" sz="3200" b="1" dirty="0">
                <a:effectLst>
                  <a:glow rad="139700">
                    <a:schemeClr val="accent5">
                      <a:satMod val="175000"/>
                      <a:alpha val="40000"/>
                    </a:schemeClr>
                  </a:glow>
                </a:effectLst>
              </a:rPr>
              <a:t>          Abra as portas da LIBERDADE DE EXISTIR, para quem tem </a:t>
            </a:r>
            <a:r>
              <a:rPr lang="pt-BR" sz="3200" b="1" dirty="0" smtClean="0">
                <a:effectLst>
                  <a:glow rad="139700">
                    <a:schemeClr val="accent5">
                      <a:satMod val="175000"/>
                      <a:alpha val="40000"/>
                    </a:schemeClr>
                  </a:glow>
                </a:effectLst>
              </a:rPr>
              <a:t>síndrome </a:t>
            </a:r>
            <a:r>
              <a:rPr lang="pt-BR" sz="3200" b="1" dirty="0">
                <a:effectLst>
                  <a:glow rad="139700">
                    <a:schemeClr val="accent5">
                      <a:satMod val="175000"/>
                      <a:alpha val="40000"/>
                    </a:schemeClr>
                  </a:glow>
                </a:effectLst>
              </a:rPr>
              <a:t>de DOWN</a:t>
            </a:r>
          </a:p>
        </p:txBody>
      </p:sp>
    </p:spTree>
    <p:extLst>
      <p:ext uri="{BB962C8B-B14F-4D97-AF65-F5344CB8AC3E}">
        <p14:creationId xmlns:p14="http://schemas.microsoft.com/office/powerpoint/2010/main" val="4188396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144000" cy="6857999"/>
          </a:xfrm>
        </p:spPr>
      </p:pic>
      <p:sp>
        <p:nvSpPr>
          <p:cNvPr id="5" name="CaixaDeTexto 4"/>
          <p:cNvSpPr txBox="1"/>
          <p:nvPr/>
        </p:nvSpPr>
        <p:spPr>
          <a:xfrm>
            <a:off x="96982" y="110836"/>
            <a:ext cx="9047018" cy="6186309"/>
          </a:xfrm>
          <a:prstGeom prst="rect">
            <a:avLst/>
          </a:prstGeom>
          <a:noFill/>
        </p:spPr>
        <p:txBody>
          <a:bodyPr wrap="square" rtlCol="0">
            <a:spAutoFit/>
          </a:bodyPr>
          <a:lstStyle/>
          <a:p>
            <a:pPr algn="ctr"/>
            <a:r>
              <a:rPr lang="pt-BR" sz="3200" b="1" dirty="0" smtClean="0">
                <a:solidFill>
                  <a:schemeClr val="bg1"/>
                </a:solidFill>
                <a:effectLst>
                  <a:glow rad="228600">
                    <a:schemeClr val="accent5">
                      <a:satMod val="175000"/>
                      <a:alpha val="40000"/>
                    </a:schemeClr>
                  </a:glow>
                </a:effectLst>
              </a:rPr>
              <a:t>SINDROME DE DOWN</a:t>
            </a:r>
          </a:p>
          <a:p>
            <a:pPr algn="ctr"/>
            <a:endParaRPr lang="pt-BR" sz="3200" b="1" dirty="0" smtClean="0">
              <a:solidFill>
                <a:schemeClr val="bg1"/>
              </a:solidFill>
              <a:effectLst>
                <a:glow rad="228600">
                  <a:schemeClr val="accent5">
                    <a:satMod val="175000"/>
                    <a:alpha val="40000"/>
                  </a:schemeClr>
                </a:glow>
              </a:effectLst>
            </a:endParaRPr>
          </a:p>
          <a:p>
            <a:pPr algn="ctr"/>
            <a:r>
              <a:rPr lang="pt-BR" sz="2800" b="1" dirty="0" smtClean="0">
                <a:solidFill>
                  <a:schemeClr val="bg1"/>
                </a:solidFill>
                <a:effectLst>
                  <a:glow rad="228600">
                    <a:schemeClr val="accent5">
                      <a:satMod val="175000"/>
                      <a:alpha val="40000"/>
                    </a:schemeClr>
                  </a:glow>
                </a:effectLst>
              </a:rPr>
              <a:t>TEXTO E FORMATAÇÃO</a:t>
            </a:r>
          </a:p>
          <a:p>
            <a:pPr algn="ctr"/>
            <a:endParaRPr lang="pt-BR" sz="2800" b="1" dirty="0" smtClean="0">
              <a:solidFill>
                <a:schemeClr val="bg1"/>
              </a:solidFill>
              <a:effectLst>
                <a:glow rad="228600">
                  <a:schemeClr val="accent5">
                    <a:satMod val="175000"/>
                    <a:alpha val="40000"/>
                  </a:schemeClr>
                </a:glow>
              </a:effectLst>
            </a:endParaRPr>
          </a:p>
          <a:p>
            <a:pPr algn="ctr"/>
            <a:r>
              <a:rPr lang="pt-BR" sz="2800" b="1" dirty="0" smtClean="0">
                <a:solidFill>
                  <a:schemeClr val="bg1"/>
                </a:solidFill>
                <a:effectLst>
                  <a:glow rad="228600">
                    <a:schemeClr val="accent5">
                      <a:satMod val="175000"/>
                      <a:alpha val="40000"/>
                    </a:schemeClr>
                  </a:glow>
                </a:effectLst>
              </a:rPr>
              <a:t>NORMA AP SILVEIRA DE MORAES</a:t>
            </a:r>
          </a:p>
          <a:p>
            <a:pPr algn="ctr"/>
            <a:r>
              <a:rPr lang="pt-BR" sz="2800" b="1" dirty="0" smtClean="0">
                <a:solidFill>
                  <a:schemeClr val="bg1"/>
                </a:solidFill>
                <a:effectLst>
                  <a:glow rad="228600">
                    <a:schemeClr val="accent5">
                      <a:satMod val="175000"/>
                      <a:alpha val="40000"/>
                    </a:schemeClr>
                  </a:glow>
                </a:effectLst>
              </a:rPr>
              <a:t>IMAGENS PESSOAIS E </a:t>
            </a:r>
            <a:r>
              <a:rPr lang="pt-BR" sz="2800" b="1" dirty="0" err="1" smtClean="0">
                <a:solidFill>
                  <a:schemeClr val="bg1"/>
                </a:solidFill>
                <a:effectLst>
                  <a:glow rad="228600">
                    <a:schemeClr val="accent5">
                      <a:satMod val="175000"/>
                      <a:alpha val="40000"/>
                    </a:schemeClr>
                  </a:glow>
                </a:effectLst>
              </a:rPr>
              <a:t>Luzieta</a:t>
            </a:r>
            <a:r>
              <a:rPr lang="pt-BR" sz="2800" b="1" dirty="0" smtClean="0">
                <a:solidFill>
                  <a:schemeClr val="bg1"/>
                </a:solidFill>
                <a:effectLst>
                  <a:glow rad="228600">
                    <a:schemeClr val="accent5">
                      <a:satMod val="175000"/>
                      <a:alpha val="40000"/>
                    </a:schemeClr>
                  </a:glow>
                </a:effectLst>
              </a:rPr>
              <a:t> Aires</a:t>
            </a:r>
          </a:p>
          <a:p>
            <a:pPr algn="ctr"/>
            <a:r>
              <a:rPr lang="pt-BR" sz="2800" b="1" dirty="0" smtClean="0">
                <a:solidFill>
                  <a:schemeClr val="bg1"/>
                </a:solidFill>
                <a:effectLst>
                  <a:glow rad="228600">
                    <a:schemeClr val="accent5">
                      <a:satMod val="175000"/>
                      <a:alpha val="40000"/>
                    </a:schemeClr>
                  </a:glow>
                </a:effectLst>
              </a:rPr>
              <a:t>Música : Ernesto </a:t>
            </a:r>
            <a:r>
              <a:rPr lang="pt-BR" sz="2800" b="1" dirty="0" err="1" smtClean="0">
                <a:solidFill>
                  <a:schemeClr val="bg1"/>
                </a:solidFill>
                <a:effectLst>
                  <a:glow rad="228600">
                    <a:schemeClr val="accent5">
                      <a:satMod val="175000"/>
                      <a:alpha val="40000"/>
                    </a:schemeClr>
                  </a:glow>
                </a:effectLst>
              </a:rPr>
              <a:t>Cortazar</a:t>
            </a:r>
            <a:r>
              <a:rPr lang="pt-BR" sz="2800" b="1" dirty="0" smtClean="0">
                <a:solidFill>
                  <a:schemeClr val="bg1"/>
                </a:solidFill>
                <a:effectLst>
                  <a:glow rad="228600">
                    <a:schemeClr val="accent5">
                      <a:satMod val="175000"/>
                      <a:alpha val="40000"/>
                    </a:schemeClr>
                  </a:glow>
                </a:effectLst>
              </a:rPr>
              <a:t>- </a:t>
            </a:r>
            <a:r>
              <a:rPr lang="pt-BR" sz="2800" b="1" smtClean="0">
                <a:solidFill>
                  <a:schemeClr val="bg1"/>
                </a:solidFill>
                <a:effectLst>
                  <a:glow rad="228600">
                    <a:schemeClr val="accent5">
                      <a:satMod val="175000"/>
                      <a:alpha val="40000"/>
                    </a:schemeClr>
                  </a:glow>
                </a:effectLst>
              </a:rPr>
              <a:t>Venus</a:t>
            </a:r>
            <a:endParaRPr lang="pt-BR" sz="2800" b="1" dirty="0" smtClean="0">
              <a:solidFill>
                <a:schemeClr val="bg1"/>
              </a:solidFill>
              <a:effectLst>
                <a:glow rad="228600">
                  <a:schemeClr val="accent5">
                    <a:satMod val="175000"/>
                    <a:alpha val="40000"/>
                  </a:schemeClr>
                </a:glow>
              </a:effectLst>
            </a:endParaRPr>
          </a:p>
          <a:p>
            <a:pPr algn="ctr"/>
            <a:r>
              <a:rPr lang="pt-BR" sz="2800" b="1" dirty="0" smtClean="0">
                <a:solidFill>
                  <a:schemeClr val="bg1"/>
                </a:solidFill>
                <a:effectLst>
                  <a:glow rad="228600">
                    <a:schemeClr val="accent5">
                      <a:satMod val="175000"/>
                      <a:alpha val="40000"/>
                    </a:schemeClr>
                  </a:glow>
                </a:effectLst>
              </a:rPr>
              <a:t>Data: 22 de março de 2016</a:t>
            </a:r>
            <a:endParaRPr lang="pt-BR" sz="2800" b="1" dirty="0" smtClean="0">
              <a:solidFill>
                <a:schemeClr val="bg1"/>
              </a:solidFill>
              <a:effectLst>
                <a:glow rad="228600">
                  <a:schemeClr val="accent5">
                    <a:satMod val="175000"/>
                    <a:alpha val="40000"/>
                  </a:schemeClr>
                </a:glow>
              </a:effectLst>
            </a:endParaRPr>
          </a:p>
          <a:p>
            <a:pPr algn="ctr"/>
            <a:endParaRPr lang="pt-BR" sz="2800" b="1" dirty="0" smtClean="0">
              <a:solidFill>
                <a:schemeClr val="bg1"/>
              </a:solidFill>
              <a:effectLst>
                <a:glow rad="228600">
                  <a:schemeClr val="accent5">
                    <a:satMod val="175000"/>
                    <a:alpha val="40000"/>
                  </a:schemeClr>
                </a:glow>
              </a:effectLst>
            </a:endParaRPr>
          </a:p>
          <a:p>
            <a:pPr algn="ctr"/>
            <a:r>
              <a:rPr lang="pt-BR" sz="2800" b="1" dirty="0" smtClean="0">
                <a:solidFill>
                  <a:schemeClr val="bg1"/>
                </a:solidFill>
                <a:effectLst>
                  <a:glow rad="228600">
                    <a:schemeClr val="accent5">
                      <a:satMod val="175000"/>
                      <a:alpha val="40000"/>
                    </a:schemeClr>
                  </a:glow>
                </a:effectLst>
              </a:rPr>
              <a:t>DIVULGAÇÃO</a:t>
            </a:r>
          </a:p>
          <a:p>
            <a:pPr algn="ctr"/>
            <a:r>
              <a:rPr lang="pt-BR" sz="2800" b="1" dirty="0" smtClean="0">
                <a:solidFill>
                  <a:schemeClr val="bg1"/>
                </a:solidFill>
                <a:effectLst>
                  <a:glow rad="228600">
                    <a:schemeClr val="accent5">
                      <a:satMod val="175000"/>
                      <a:alpha val="40000"/>
                    </a:schemeClr>
                  </a:glow>
                </a:effectLst>
              </a:rPr>
              <a:t>www.normasilveiramoraes.recantodasletras.com.br</a:t>
            </a:r>
            <a:endParaRPr lang="pt-BR" sz="2800" b="1" dirty="0" smtClean="0">
              <a:solidFill>
                <a:schemeClr val="bg1"/>
              </a:solidFill>
              <a:effectLst>
                <a:glow rad="228600">
                  <a:schemeClr val="accent5">
                    <a:satMod val="175000"/>
                    <a:alpha val="40000"/>
                  </a:schemeClr>
                </a:glow>
              </a:effectLst>
            </a:endParaRPr>
          </a:p>
          <a:p>
            <a:pPr algn="ctr"/>
            <a:r>
              <a:rPr lang="pt-BR" sz="4000" b="1" dirty="0" smtClean="0">
                <a:solidFill>
                  <a:schemeClr val="bg1"/>
                </a:solidFill>
                <a:effectLst>
                  <a:glow rad="228600">
                    <a:schemeClr val="accent5">
                      <a:satMod val="175000"/>
                      <a:alpha val="40000"/>
                    </a:schemeClr>
                  </a:glow>
                </a:effectLst>
                <a:hlinkClick r:id="rId3"/>
              </a:rPr>
              <a:t>WWW.SERGRASAN.COM</a:t>
            </a:r>
            <a:endParaRPr lang="pt-BR" sz="4000" b="1" dirty="0" smtClean="0">
              <a:solidFill>
                <a:schemeClr val="bg1"/>
              </a:solidFill>
              <a:effectLst>
                <a:glow rad="228600">
                  <a:schemeClr val="accent5">
                    <a:satMod val="175000"/>
                    <a:alpha val="40000"/>
                  </a:schemeClr>
                </a:glow>
              </a:effectLst>
            </a:endParaRPr>
          </a:p>
          <a:p>
            <a:pPr algn="ctr"/>
            <a:r>
              <a:rPr lang="pt-BR" sz="4000" b="1" dirty="0" smtClean="0">
                <a:solidFill>
                  <a:schemeClr val="bg1"/>
                </a:solidFill>
                <a:effectLst>
                  <a:glow rad="228600">
                    <a:schemeClr val="accent5">
                      <a:satMod val="175000"/>
                      <a:alpha val="40000"/>
                    </a:schemeClr>
                  </a:glow>
                </a:effectLst>
              </a:rPr>
              <a:t>NORMA SILVEIRA MORAES SLIDES</a:t>
            </a:r>
            <a:endParaRPr lang="pt-BR" sz="4000" dirty="0"/>
          </a:p>
        </p:txBody>
      </p:sp>
    </p:spTree>
    <p:extLst>
      <p:ext uri="{BB962C8B-B14F-4D97-AF65-F5344CB8AC3E}">
        <p14:creationId xmlns:p14="http://schemas.microsoft.com/office/powerpoint/2010/main" val="1114579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TotalTime>
  <Words>444</Words>
  <Application>Microsoft Office PowerPoint</Application>
  <PresentationFormat>Apresentação na tela (4:3)</PresentationFormat>
  <Paragraphs>33</Paragraphs>
  <Slides>13</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13</vt:i4>
      </vt:variant>
    </vt:vector>
  </HeadingPairs>
  <TitlesOfParts>
    <vt:vector size="17" baseType="lpstr">
      <vt:lpstr>Arial</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dc:creator>
  <cp:lastModifiedBy>Norma</cp:lastModifiedBy>
  <cp:revision>6</cp:revision>
  <dcterms:created xsi:type="dcterms:W3CDTF">2016-03-23T19:52:01Z</dcterms:created>
  <dcterms:modified xsi:type="dcterms:W3CDTF">2016-03-23T20:47:56Z</dcterms:modified>
</cp:coreProperties>
</file>