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20" r:id="rId1"/>
  </p:sldMasterIdLst>
  <p:sldIdLst>
    <p:sldId id="256" r:id="rId2"/>
    <p:sldId id="263" r:id="rId3"/>
    <p:sldId id="261" r:id="rId4"/>
    <p:sldId id="265" r:id="rId5"/>
    <p:sldId id="258" r:id="rId6"/>
    <p:sldId id="257" r:id="rId7"/>
    <p:sldId id="259" r:id="rId8"/>
    <p:sldId id="264" r:id="rId9"/>
    <p:sldId id="260" r:id="rId10"/>
    <p:sldId id="270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M3g1pm3ud1LDwqfs4hRcg==" hashData="R6fNUs/wdOgvj7SSZTMLJNcLB2TqNQsPBbZNiwOElc0lRmB9ekXFXo5Ip0L+ErLlKC2XWV4xWgkaD6fM7q8LV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88825" cy="6872226"/>
            <a:chOff x="0" y="0"/>
            <a:chExt cx="12188825" cy="6872226"/>
          </a:xfrm>
        </p:grpSpPr>
        <p:pic>
          <p:nvPicPr>
            <p:cNvPr id="9" name="Picture 8" descr="HD-PanelTitle-V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" r="47673"/>
            <a:stretch/>
          </p:blipFill>
          <p:spPr>
            <a:xfrm rot="5400000">
              <a:off x="5245268" y="530352"/>
              <a:ext cx="1673352" cy="612648"/>
            </a:xfrm>
            <a:prstGeom prst="rect">
              <a:avLst/>
            </a:prstGeom>
          </p:spPr>
        </p:pic>
        <p:pic>
          <p:nvPicPr>
            <p:cNvPr id="18" name="Picture 17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8819"/>
            <a:stretch/>
          </p:blipFill>
          <p:spPr>
            <a:xfrm rot="5400000">
              <a:off x="5263556" y="5747514"/>
              <a:ext cx="1636776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/>
              <a:t>Clique para editar o estilo de subtítulo do Modelo Global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smtClean="0"/>
              <a:pPr/>
              <a:t>2/24/2019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30050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2000">
        <p14:flythrough dir="out" hasBounce="1"/>
      </p:transition>
    </mc:Choice>
    <mc:Fallback xmlns=""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930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2000">
        <p14:flythrough dir="out" hasBounce="1"/>
      </p:transition>
    </mc:Choice>
    <mc:Fallback xmlns=""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59474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2000">
        <p14:flythrough dir="out" hasBounce="1"/>
      </p:transition>
    </mc:Choice>
    <mc:Fallback xmlns=""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3101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2000">
        <p14:flythrough dir="out" hasBounce="1"/>
      </p:transition>
    </mc:Choice>
    <mc:Fallback xmlns=""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2/24/2019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17096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2000">
        <p14:flythrough dir="out" hasBounce="1"/>
      </p:transition>
    </mc:Choice>
    <mc:Fallback xmlns=""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2/24/2019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06279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2000">
        <p14:flythrough dir="out" hasBounce="1"/>
      </p:transition>
    </mc:Choice>
    <mc:Fallback xmlns=""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2/24/2019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4966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2000">
        <p14:flythrough dir="out" hasBounce="1"/>
      </p:transition>
    </mc:Choice>
    <mc:Fallback xmlns=""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06406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2000">
        <p14:flythrough dir="out" hasBounce="1"/>
      </p:transition>
    </mc:Choice>
    <mc:Fallback xmlns=""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8896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2000">
        <p14:flythrough dir="out" hasBounce="1"/>
      </p:transition>
    </mc:Choice>
    <mc:Fallback xmlns=""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grafia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9389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2000">
        <p14:flythrough dir="out" hasBounce="1"/>
      </p:transition>
    </mc:Choice>
    <mc:Fallback xmlns=""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26518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2000">
        <p14:flythrough dir="out" hasBounce="1"/>
      </p:transition>
    </mc:Choice>
    <mc:Fallback xmlns="">
      <p:transition spd="slow" advTm="12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35120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2000">
        <p14:flythrough dir="out" hasBounce="1"/>
      </p:transition>
    </mc:Choice>
    <mc:Fallback xmlns="">
      <p:transition spd="slow" advTm="12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1856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2000">
        <p14:flythrough dir="out" hasBounce="1"/>
      </p:transition>
    </mc:Choice>
    <mc:Fallback xmlns="">
      <p:transition spd="slow" advTm="12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 com Cit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86165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2000">
        <p14:flythrough dir="out" hasBounce="1"/>
      </p:transition>
    </mc:Choice>
    <mc:Fallback xmlns="">
      <p:transition spd="slow" advTm="12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119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2000">
        <p14:flythrough dir="out" hasBounce="1"/>
      </p:transition>
    </mc:Choice>
    <mc:Fallback xmlns="">
      <p:transition spd="slow" advTm="12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12647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2000">
        <p14:flythrough dir="out" hasBounce="1"/>
      </p:transition>
    </mc:Choice>
    <mc:Fallback xmlns="">
      <p:transition spd="slow" advTm="12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27584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2000">
        <p14:flythrough dir="out" hasBounce="1"/>
      </p:transition>
    </mc:Choice>
    <mc:Fallback xmlns=""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5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gif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88825" cy="6856215"/>
            <a:chOff x="0" y="0"/>
            <a:chExt cx="12188825" cy="6856215"/>
          </a:xfrm>
        </p:grpSpPr>
        <p:pic>
          <p:nvPicPr>
            <p:cNvPr id="8" name="Picture 7" descr="HD-PanelContent-V.png"/>
            <p:cNvPicPr>
              <a:picLocks noChangeAspect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93"/>
            <a:stretch/>
          </p:blipFill>
          <p:spPr>
            <a:xfrm rot="5400000">
              <a:off x="5706471" y="76265"/>
              <a:ext cx="758952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93"/>
            <a:stretch/>
          </p:blipFill>
          <p:spPr>
            <a:xfrm rot="5400000">
              <a:off x="5706470" y="6173526"/>
              <a:ext cx="758952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smtClean="0"/>
              <a:pPr/>
              <a:t>2/24/2019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65199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  <p:sldLayoutId id="2147483732" r:id="rId12"/>
    <p:sldLayoutId id="2147483733" r:id="rId13"/>
    <p:sldLayoutId id="2147483734" r:id="rId14"/>
    <p:sldLayoutId id="2147483735" r:id="rId15"/>
    <p:sldLayoutId id="2147483736" r:id="rId16"/>
    <p:sldLayoutId id="2147483737" r:id="rId17"/>
  </p:sldLayoutIdLst>
  <mc:AlternateContent xmlns:mc="http://schemas.openxmlformats.org/markup-compatibility/2006" xmlns:p14="http://schemas.microsoft.com/office/powerpoint/2010/main">
    <mc:Choice Requires="p14">
      <p:transition spd="slow" p14:dur="7000" advTm="12000">
        <p14:flythrough dir="out" hasBounce="1"/>
      </p:transition>
    </mc:Choice>
    <mc:Fallback xmlns="">
      <p:transition spd="slow" advTm="12000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g"/><Relationship Id="rId3" Type="http://schemas.openxmlformats.org/officeDocument/2006/relationships/image" Target="../media/image18.jpg"/><Relationship Id="rId7" Type="http://schemas.openxmlformats.org/officeDocument/2006/relationships/hyperlink" Target="http://www.sergrasan.com/" TargetMode="Externa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youtube.com/c/olgalopes" TargetMode="External"/><Relationship Id="rId5" Type="http://schemas.openxmlformats.org/officeDocument/2006/relationships/hyperlink" Target="http://www.facebook.com/olga.lopes.16" TargetMode="External"/><Relationship Id="rId4" Type="http://schemas.openxmlformats.org/officeDocument/2006/relationships/hyperlink" Target="mailto:lopesolg@g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61876D7-E6B2-4D5A-997E-F9F997CD2F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1321" y="448574"/>
            <a:ext cx="11274724" cy="5917719"/>
          </a:xfrm>
          <a:prstGeom prst="rect">
            <a:avLst/>
          </a:prstGeom>
          <a:effectLst>
            <a:softEdge rad="292100"/>
          </a:effectLst>
        </p:spPr>
      </p:pic>
      <p:sp>
        <p:nvSpPr>
          <p:cNvPr id="16" name="Retângulo 15">
            <a:extLst>
              <a:ext uri="{FF2B5EF4-FFF2-40B4-BE49-F238E27FC236}">
                <a16:creationId xmlns:a16="http://schemas.microsoft.com/office/drawing/2014/main" id="{32DB9BAC-D609-4544-B14B-BE26E76620E9}"/>
              </a:ext>
            </a:extLst>
          </p:cNvPr>
          <p:cNvSpPr/>
          <p:nvPr/>
        </p:nvSpPr>
        <p:spPr>
          <a:xfrm>
            <a:off x="733425" y="2767310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Interiorização</a:t>
            </a:r>
          </a:p>
          <a:p>
            <a:pPr algn="ctr"/>
            <a:endParaRPr lang="pt-PT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  <a:p>
            <a:pPr algn="ctr"/>
            <a:r>
              <a:rPr lang="pt-PT" sz="3600" b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                  Por Eugénio 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de Sá</a:t>
            </a:r>
          </a:p>
        </p:txBody>
      </p:sp>
    </p:spTree>
    <p:extLst>
      <p:ext uri="{BB962C8B-B14F-4D97-AF65-F5344CB8AC3E}">
        <p14:creationId xmlns:p14="http://schemas.microsoft.com/office/powerpoint/2010/main" val="4021852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14:flythrough dir="out" hasBounce="1"/>
        <p:sndAc>
          <p:stSnd>
            <p:snd r:embed="rId2" name="MARIZA -Oração.wav"/>
          </p:stSnd>
        </p:sndAc>
      </p:transition>
    </mc:Choice>
    <mc:Fallback>
      <p:transition spd="slow" advTm="10000">
        <p:fade/>
        <p:sndAc>
          <p:stSnd>
            <p:snd r:embed="rId2" name="MARIZA -Oraçã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2F1CBC4-7F7A-4072-ADA5-05D5D7561F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199" y="466725"/>
            <a:ext cx="11249026" cy="5919787"/>
          </a:xfrm>
          <a:prstGeom prst="rect">
            <a:avLst/>
          </a:prstGeom>
          <a:effectLst>
            <a:softEdge rad="2159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14C1C4A9-7870-4592-A739-CAE1C6088BAF}"/>
              </a:ext>
            </a:extLst>
          </p:cNvPr>
          <p:cNvSpPr/>
          <p:nvPr/>
        </p:nvSpPr>
        <p:spPr>
          <a:xfrm>
            <a:off x="2638424" y="4753660"/>
            <a:ext cx="745807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No que restou de mim busco a verdade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das quimeras marcantes que plantei</a:t>
            </a:r>
          </a:p>
        </p:txBody>
      </p:sp>
    </p:spTree>
    <p:extLst>
      <p:ext uri="{BB962C8B-B14F-4D97-AF65-F5344CB8AC3E}">
        <p14:creationId xmlns:p14="http://schemas.microsoft.com/office/powerpoint/2010/main" val="3622181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2000">
        <p14:flythrough dir="out" hasBounce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731D8DB8-A6DC-4BDA-9217-97DCAA9643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5300" y="485774"/>
            <a:ext cx="11201400" cy="5915025"/>
          </a:xfrm>
          <a:prstGeom prst="rect">
            <a:avLst/>
          </a:prstGeom>
          <a:effectLst>
            <a:softEdge rad="2286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9A4B57AD-8B77-431B-B0C0-9A81D1E901AB}"/>
              </a:ext>
            </a:extLst>
          </p:cNvPr>
          <p:cNvSpPr/>
          <p:nvPr/>
        </p:nvSpPr>
        <p:spPr>
          <a:xfrm>
            <a:off x="2152650" y="4915585"/>
            <a:ext cx="760095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Do tudo o que mais quis sinto saudade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nesta ausente saudade a quem me dei</a:t>
            </a:r>
          </a:p>
        </p:txBody>
      </p:sp>
    </p:spTree>
    <p:extLst>
      <p:ext uri="{BB962C8B-B14F-4D97-AF65-F5344CB8AC3E}">
        <p14:creationId xmlns:p14="http://schemas.microsoft.com/office/powerpoint/2010/main" val="3901729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2000">
        <p14:flythrough dir="out" hasBounce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D779770-B42C-4476-81FB-04D5A9CF75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724" y="466726"/>
            <a:ext cx="11229975" cy="5910262"/>
          </a:xfrm>
          <a:prstGeom prst="rect">
            <a:avLst/>
          </a:prstGeom>
          <a:effectLst>
            <a:softEdge rad="2921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0472AB20-7188-4FAC-B96E-31438E6A7C59}"/>
              </a:ext>
            </a:extLst>
          </p:cNvPr>
          <p:cNvSpPr/>
          <p:nvPr/>
        </p:nvSpPr>
        <p:spPr>
          <a:xfrm>
            <a:off x="2895599" y="5010835"/>
            <a:ext cx="736282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Ah, esta frustração que hoje me prostra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numa interiorizada dor sentida</a:t>
            </a:r>
          </a:p>
        </p:txBody>
      </p:sp>
    </p:spTree>
    <p:extLst>
      <p:ext uri="{BB962C8B-B14F-4D97-AF65-F5344CB8AC3E}">
        <p14:creationId xmlns:p14="http://schemas.microsoft.com/office/powerpoint/2010/main" val="135209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2000">
        <p14:flythrough dir="out" hasBounce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EB843AB2-94D4-4226-B35B-D0CA945F26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5299" y="447675"/>
            <a:ext cx="11210926" cy="5934075"/>
          </a:xfrm>
          <a:prstGeom prst="rect">
            <a:avLst/>
          </a:prstGeom>
          <a:effectLst>
            <a:softEdge rad="1651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06D89CE8-1348-44EA-986C-948E55439518}"/>
              </a:ext>
            </a:extLst>
          </p:cNvPr>
          <p:cNvSpPr/>
          <p:nvPr/>
        </p:nvSpPr>
        <p:spPr>
          <a:xfrm>
            <a:off x="1828799" y="4839385"/>
            <a:ext cx="715327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que nenhuma alegria de mim mostra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e no meu rosto a traços marca a vida</a:t>
            </a:r>
          </a:p>
        </p:txBody>
      </p:sp>
    </p:spTree>
    <p:extLst>
      <p:ext uri="{BB962C8B-B14F-4D97-AF65-F5344CB8AC3E}">
        <p14:creationId xmlns:p14="http://schemas.microsoft.com/office/powerpoint/2010/main" val="3863831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2000">
        <p14:flythrough dir="out" hasBounce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0D97A0D5-C0B7-4890-9AFE-352114E79F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775" y="476250"/>
            <a:ext cx="11239500" cy="5915025"/>
          </a:xfrm>
          <a:prstGeom prst="rect">
            <a:avLst/>
          </a:prstGeom>
          <a:effectLst>
            <a:softEdge rad="2159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8A08CD92-9747-4EFE-A3A6-AD41967A4EED}"/>
              </a:ext>
            </a:extLst>
          </p:cNvPr>
          <p:cNvSpPr/>
          <p:nvPr/>
        </p:nvSpPr>
        <p:spPr>
          <a:xfrm>
            <a:off x="3385328" y="4700284"/>
            <a:ext cx="75819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Deambulo - em pedaços - neste mundo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de tropeço, em tropeço, sem mais jeito</a:t>
            </a:r>
          </a:p>
        </p:txBody>
      </p:sp>
    </p:spTree>
    <p:extLst>
      <p:ext uri="{BB962C8B-B14F-4D97-AF65-F5344CB8AC3E}">
        <p14:creationId xmlns:p14="http://schemas.microsoft.com/office/powerpoint/2010/main" val="2702993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14:flythrough dir="out"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28D707F3-E8CF-43BA-8517-71F7BB4C7E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725" y="476251"/>
            <a:ext cx="11258550" cy="5910262"/>
          </a:xfrm>
          <a:prstGeom prst="rect">
            <a:avLst/>
          </a:prstGeom>
          <a:effectLst>
            <a:softEdge rad="2286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409C12DA-24B9-487E-B046-AF18FBDBCEB2}"/>
              </a:ext>
            </a:extLst>
          </p:cNvPr>
          <p:cNvSpPr/>
          <p:nvPr/>
        </p:nvSpPr>
        <p:spPr>
          <a:xfrm>
            <a:off x="3333750" y="4944160"/>
            <a:ext cx="809625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porque todos os males calam bem fundo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e os bens não me merecem qualquer preito</a:t>
            </a:r>
          </a:p>
        </p:txBody>
      </p:sp>
    </p:spTree>
    <p:extLst>
      <p:ext uri="{BB962C8B-B14F-4D97-AF65-F5344CB8AC3E}">
        <p14:creationId xmlns:p14="http://schemas.microsoft.com/office/powerpoint/2010/main" val="1618335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2000">
        <p14:flythrough dir="out" hasBounce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F77F2D14-82AC-4E27-94C5-5AE2835397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724" y="476250"/>
            <a:ext cx="11249026" cy="5919787"/>
          </a:xfrm>
          <a:prstGeom prst="rect">
            <a:avLst/>
          </a:prstGeom>
          <a:effectLst>
            <a:softEdge rad="190500"/>
          </a:effectLst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1BF6CDF2-4768-4F11-902D-BD1111391A6F}"/>
              </a:ext>
            </a:extLst>
          </p:cNvPr>
          <p:cNvSpPr/>
          <p:nvPr/>
        </p:nvSpPr>
        <p:spPr>
          <a:xfrm>
            <a:off x="476250" y="4548485"/>
            <a:ext cx="810577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E assim, em consciência a culpa assumo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De tantas culpas minhas, e de tantos</a:t>
            </a:r>
          </a:p>
        </p:txBody>
      </p:sp>
    </p:spTree>
    <p:extLst>
      <p:ext uri="{BB962C8B-B14F-4D97-AF65-F5344CB8AC3E}">
        <p14:creationId xmlns:p14="http://schemas.microsoft.com/office/powerpoint/2010/main" val="2662739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2000">
        <p14:flythrough dir="out" hasBounce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BA280FE9-2C0E-492A-BEED-D2699A5728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249" y="476251"/>
            <a:ext cx="11239501" cy="5910262"/>
          </a:xfrm>
          <a:prstGeom prst="rect">
            <a:avLst/>
          </a:prstGeom>
          <a:effectLst>
            <a:softEdge rad="1651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973E9A56-7641-4CA0-9DAF-D530DDA14DEE}"/>
              </a:ext>
            </a:extLst>
          </p:cNvPr>
          <p:cNvSpPr/>
          <p:nvPr/>
        </p:nvSpPr>
        <p:spPr>
          <a:xfrm>
            <a:off x="1066800" y="4929485"/>
            <a:ext cx="805815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Pra quê ver dissipado todo o fumo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Se é entre fumos que oramos aos santos?</a:t>
            </a:r>
          </a:p>
        </p:txBody>
      </p:sp>
    </p:spTree>
    <p:extLst>
      <p:ext uri="{BB962C8B-B14F-4D97-AF65-F5344CB8AC3E}">
        <p14:creationId xmlns:p14="http://schemas.microsoft.com/office/powerpoint/2010/main" val="274532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2000">
        <p14:flythrough dir="out" hasBounce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979B6EB4-979C-4EF7-BA74-244EF43086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249" y="476250"/>
            <a:ext cx="11220451" cy="5919787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3C3CC672-97A7-4690-9927-209A9F9CB4E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6296" t="27639" r="11729" b="17778"/>
          <a:stretch/>
        </p:blipFill>
        <p:spPr>
          <a:xfrm>
            <a:off x="2195991" y="1012954"/>
            <a:ext cx="1419225" cy="2152649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ABADA1D9-170A-42B1-BE3E-6D7DEC90C4B7}"/>
              </a:ext>
            </a:extLst>
          </p:cNvPr>
          <p:cNvSpPr txBox="1"/>
          <p:nvPr/>
        </p:nvSpPr>
        <p:spPr>
          <a:xfrm>
            <a:off x="2943275" y="749557"/>
            <a:ext cx="705273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</a:rPr>
              <a:t>Imagens Internet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</a:rPr>
              <a:t>Autor do 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</a:rPr>
              <a:t>Texto:Eugénio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</a:rPr>
              <a:t> de Sá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</a:rPr>
              <a:t>Música: Mariza-Oração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</a:rPr>
              <a:t>Formatação: Olga Lopes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  <a:hlinkClick r:id="rId4"/>
              </a:rPr>
              <a:t>lopesolg@gmail.com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ndalus" panose="02020603050405020304" pitchFamily="18" charset="-78"/>
              <a:ea typeface="Cambria Math" panose="02040503050406030204" pitchFamily="18" charset="0"/>
              <a:cs typeface="Andalus" panose="02020603050405020304" pitchFamily="18" charset="-78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ndalus" panose="02020603050405020304" pitchFamily="18" charset="-78"/>
              <a:ea typeface="Cambria Math" panose="02040503050406030204" pitchFamily="18" charset="0"/>
              <a:cs typeface="Andalus" panose="02020603050405020304" pitchFamily="18" charset="-78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  <a:hlinkClick r:id="rId5"/>
              </a:rPr>
              <a:t>www.facebook.com/olga.lopes.16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ndalus" panose="02020603050405020304" pitchFamily="18" charset="-78"/>
              <a:ea typeface="Cambria Math" panose="02040503050406030204" pitchFamily="18" charset="0"/>
              <a:cs typeface="Andalus" panose="02020603050405020304" pitchFamily="18" charset="-78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ndalus" panose="02020603050405020304" pitchFamily="18" charset="-78"/>
              <a:ea typeface="Cambria Math" panose="02040503050406030204" pitchFamily="18" charset="0"/>
              <a:cs typeface="Andalus" panose="02020603050405020304" pitchFamily="18" charset="-78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  <a:hlinkClick r:id="rId6"/>
              </a:rPr>
              <a:t>www.youtube.com/c/olgalopes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ndalus" panose="02020603050405020304" pitchFamily="18" charset="-78"/>
              <a:ea typeface="Cambria Math" panose="02040503050406030204" pitchFamily="18" charset="0"/>
              <a:cs typeface="Andalus" panose="02020603050405020304" pitchFamily="18" charset="-78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ndalus" panose="02020603050405020304" pitchFamily="18" charset="-78"/>
              <a:ea typeface="Cambria Math" panose="02040503050406030204" pitchFamily="18" charset="0"/>
              <a:cs typeface="Andalus" panose="02020603050405020304" pitchFamily="18" charset="-78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  <a:hlinkClick r:id="rId7"/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2FC3787F-1FDD-496A-B051-004122316FA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H="1">
            <a:off x="9372119" y="816103"/>
            <a:ext cx="1419226" cy="23495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79836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40000">
        <p14:flythrough dir="out" hasBounce="1"/>
      </p:transition>
    </mc:Choice>
    <mc:Fallback xmlns=""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ânico">
  <a:themeElements>
    <a:clrScheme name="Orgânico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B15E28"/>
      </a:accent1>
      <a:accent2>
        <a:srgbClr val="B13228"/>
      </a:accent2>
      <a:accent3>
        <a:srgbClr val="8B7B56"/>
      </a:accent3>
      <a:accent4>
        <a:srgbClr val="E09C41"/>
      </a:accent4>
      <a:accent5>
        <a:srgbClr val="9EAE51"/>
      </a:accent5>
      <a:accent6>
        <a:srgbClr val="6E7355"/>
      </a:accent6>
      <a:hlink>
        <a:srgbClr val="D37A21"/>
      </a:hlink>
      <a:folHlink>
        <a:srgbClr val="CA8F55"/>
      </a:folHlink>
    </a:clrScheme>
    <a:fontScheme name="Orgânico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ânico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039A4B3-0617-4CFC-B614-27363ECC28A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67</TotalTime>
  <Words>170</Words>
  <Application>Microsoft Office PowerPoint</Application>
  <PresentationFormat>Ecrã Panorâmico</PresentationFormat>
  <Paragraphs>30</Paragraphs>
  <Slides>10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10</vt:i4>
      </vt:variant>
    </vt:vector>
  </HeadingPairs>
  <TitlesOfParts>
    <vt:vector size="14" baseType="lpstr">
      <vt:lpstr>Andalus</vt:lpstr>
      <vt:lpstr>Arial</vt:lpstr>
      <vt:lpstr>Garamond</vt:lpstr>
      <vt:lpstr>Orgânico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7</cp:revision>
  <dcterms:created xsi:type="dcterms:W3CDTF">2019-02-24T19:19:30Z</dcterms:created>
  <dcterms:modified xsi:type="dcterms:W3CDTF">2019-02-24T20:28:10Z</dcterms:modified>
</cp:coreProperties>
</file>