
<file path=[Content_Types].xml><?xml version="1.0" encoding="utf-8"?>
<Types xmlns="http://schemas.openxmlformats.org/package/2006/content-types">
  <Default Extension="png" ContentType="image/png"/>
  <Default Extension="jpe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76" r:id="rId4"/>
    <p:sldId id="281" r:id="rId5"/>
    <p:sldId id="278" r:id="rId6"/>
    <p:sldId id="285" r:id="rId7"/>
    <p:sldId id="286" r:id="rId8"/>
    <p:sldId id="284" r:id="rId9"/>
    <p:sldId id="283" r:id="rId10"/>
    <p:sldId id="282" r:id="rId11"/>
    <p:sldId id="279" r:id="rId12"/>
    <p:sldId id="288" r:id="rId13"/>
    <p:sldId id="277" r:id="rId14"/>
    <p:sldId id="287" r:id="rId15"/>
    <p:sldId id="280" r:id="rId16"/>
    <p:sldId id="289" r:id="rId17"/>
    <p:sldId id="293" r:id="rId18"/>
    <p:sldId id="291" r:id="rId19"/>
    <p:sldId id="297" r:id="rId20"/>
    <p:sldId id="295" r:id="rId21"/>
    <p:sldId id="298" r:id="rId22"/>
    <p:sldId id="292" r:id="rId23"/>
    <p:sldId id="290" r:id="rId24"/>
    <p:sldId id="294" r:id="rId25"/>
    <p:sldId id="296" r:id="rId2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0070"/>
    <a:srgbClr val="030018"/>
    <a:srgbClr val="4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7535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4015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93573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46037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5721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27155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3911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5632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517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5446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0410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34699-41CC-4817-ABA5-91C7E5F4A5B9}" type="datetimeFigureOut">
              <a:rPr lang="pt-PT" smtClean="0"/>
              <a:t>14/12/2015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29514-43D0-4C63-917C-91EEFBC451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15375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4.jpg"/><Relationship Id="rId7" Type="http://schemas.openxmlformats.org/officeDocument/2006/relationships/image" Target="../media/image1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27.gif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4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25" y="874755"/>
            <a:ext cx="6518318" cy="5130629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7803445" y="1308075"/>
            <a:ext cx="334577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O Natal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é o resumo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do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espírito da amizade que brilha todo o ano.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É a consideração              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a esperança renascida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na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paz, entendimento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benevolência entre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os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homens. </a:t>
            </a:r>
          </a:p>
          <a:p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O Natal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é o desejo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de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ter connosco todas essas pessoas que fazem parte das nossas vidas. </a:t>
            </a:r>
          </a:p>
        </p:txBody>
      </p:sp>
    </p:spTree>
    <p:extLst>
      <p:ext uri="{BB962C8B-B14F-4D97-AF65-F5344CB8AC3E}">
        <p14:creationId xmlns:p14="http://schemas.microsoft.com/office/powerpoint/2010/main" val="382188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  <p:sndAc>
          <p:stSnd>
            <p:snd r:embed="rId2" name="Natal 3.wav"/>
          </p:stSnd>
        </p:sndAc>
      </p:transition>
    </mc:Choice>
    <mc:Fallback xmlns="">
      <p:transition spd="slow" advTm="15000">
        <p:fade/>
        <p:sndAc>
          <p:stSnd>
            <p:snd r:embed="rId5" name="Natal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095461"/>
            <a:ext cx="3048000" cy="12192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5095461"/>
            <a:ext cx="3048000" cy="12192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5095461"/>
            <a:ext cx="3048000" cy="12192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5461"/>
            <a:ext cx="30480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49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">
        <p:circle/>
      </p:transition>
    </mc:Choice>
    <mc:Fallback xmlns=""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687" y="903329"/>
            <a:ext cx="5210175" cy="5048250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>
            <a:off x="1410029" y="2477006"/>
            <a:ext cx="4621779" cy="304698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Inflate">
              <a:avLst/>
            </a:prstTxWarp>
            <a:spAutoFit/>
          </a:bodyPr>
          <a:lstStyle/>
          <a:p>
            <a:pPr algn="ctr"/>
            <a:r>
              <a:rPr lang="pt-PT" sz="9600" b="1" i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Pensando </a:t>
            </a:r>
          </a:p>
          <a:p>
            <a:r>
              <a:rPr lang="pt-PT" sz="9600" b="1" i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o Natal</a:t>
            </a:r>
            <a:endParaRPr lang="pt-PT" sz="9600" b="1" i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0744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15" y="790832"/>
            <a:ext cx="7891136" cy="5263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8710031" y="1978612"/>
            <a:ext cx="277830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Não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 poderei fazer nada para alterar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estrutura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do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universo mas, talvez, ajudar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promover a maior de todas as causas: paz na terra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aos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homens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de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boa vontade.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	             </a:t>
            </a:r>
            <a:r>
              <a:rPr lang="pt-PT" sz="1400" b="1" dirty="0" err="1" smtClean="0">
                <a:solidFill>
                  <a:schemeClr val="bg1">
                    <a:lumMod val="85000"/>
                  </a:schemeClr>
                </a:solidFill>
              </a:rPr>
              <a:t>Albert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Einstein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99" y="3171569"/>
            <a:ext cx="1579245" cy="258675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325" y="3025602"/>
            <a:ext cx="285750" cy="2857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7081" y="693797"/>
            <a:ext cx="1022525" cy="1135002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124" y="1379580"/>
            <a:ext cx="2143125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9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427" y="726521"/>
            <a:ext cx="7910181" cy="5401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837912" y="2808176"/>
            <a:ext cx="2702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A Luz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que emana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da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humilde </a:t>
            </a:r>
            <a:endParaRPr lang="pt-PT" sz="2400" b="1" i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manjedoura                     é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bastante forte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para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iluminar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     o nosso caminho                   até ao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último dia.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		            </a:t>
            </a:r>
          </a:p>
          <a:p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                             </a:t>
            </a:r>
            <a:r>
              <a:rPr lang="pt-PT" sz="1400" b="1" dirty="0" err="1" smtClean="0">
                <a:solidFill>
                  <a:schemeClr val="bg1">
                    <a:lumMod val="85000"/>
                  </a:schemeClr>
                </a:solidFill>
              </a:rPr>
              <a:t>Vita-Rays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71" y="788876"/>
            <a:ext cx="2019300" cy="20193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711" y="2000250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2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624" y="713602"/>
            <a:ext cx="7875139" cy="5427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468" y="945508"/>
            <a:ext cx="1430505" cy="1816742"/>
          </a:xfrm>
          <a:prstGeom prst="rect">
            <a:avLst/>
          </a:prstGeom>
        </p:spPr>
      </p:pic>
      <p:sp>
        <p:nvSpPr>
          <p:cNvPr id="19" name="CaixaDeTexto 18"/>
          <p:cNvSpPr txBox="1"/>
          <p:nvPr/>
        </p:nvSpPr>
        <p:spPr>
          <a:xfrm>
            <a:off x="865325" y="3014724"/>
            <a:ext cx="262765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Não</a:t>
            </a:r>
            <a:r>
              <a:rPr lang="pt-PT" sz="3200" b="1" i="1" dirty="0">
                <a:solidFill>
                  <a:schemeClr val="bg1">
                    <a:lumMod val="85000"/>
                  </a:schemeClr>
                </a:solidFill>
                <a:latin typeface="Old English Text MT" panose="03040902040508030806" pitchFamily="66" charset="0"/>
              </a:rPr>
              <a:t>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existe Natal ideal, apenas o Natal no qual decidimos refletir nossos valores, desejos, afetos e tradições.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	          Bill </a:t>
            </a:r>
            <a:r>
              <a:rPr lang="pt-PT" sz="1400" b="1" dirty="0" err="1">
                <a:solidFill>
                  <a:schemeClr val="bg1">
                    <a:lumMod val="85000"/>
                  </a:schemeClr>
                </a:solidFill>
              </a:rPr>
              <a:t>McKibben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217" y="2641385"/>
            <a:ext cx="241729" cy="241729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024" y="2143125"/>
            <a:ext cx="285750" cy="28575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627" y="1490277"/>
            <a:ext cx="200540" cy="20054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031" y="1335300"/>
            <a:ext cx="185927" cy="185927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65" y="2004624"/>
            <a:ext cx="227059" cy="227059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188" y="1570852"/>
            <a:ext cx="175827" cy="175827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868" y="1633152"/>
            <a:ext cx="223450" cy="22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7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788201" y="745826"/>
            <a:ext cx="10593859" cy="528869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173" y="994720"/>
            <a:ext cx="6421238" cy="4283398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096" y="1966483"/>
            <a:ext cx="2750766" cy="4068034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83882">
            <a:off x="10068204" y="1320327"/>
            <a:ext cx="1428750" cy="8382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508" y="991628"/>
            <a:ext cx="142875" cy="1333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220" y="1220487"/>
            <a:ext cx="142875" cy="1333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198" y="1009650"/>
            <a:ext cx="142875" cy="13335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232" y="3136419"/>
            <a:ext cx="142875" cy="13335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45" y="5144768"/>
            <a:ext cx="142875" cy="13335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149" y="4964777"/>
            <a:ext cx="142875" cy="13335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056" y="1673796"/>
            <a:ext cx="511836" cy="511836"/>
          </a:xfrm>
          <a:prstGeom prst="rect">
            <a:avLst/>
          </a:prstGeom>
        </p:spPr>
      </p:pic>
      <p:sp>
        <p:nvSpPr>
          <p:cNvPr id="25" name="CaixaDeTexto 24"/>
          <p:cNvSpPr txBox="1"/>
          <p:nvPr/>
        </p:nvSpPr>
        <p:spPr>
          <a:xfrm>
            <a:off x="949861" y="3173790"/>
            <a:ext cx="2427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Vou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honrar           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Natal no meu coração e tentar mantê-lo firme ali o ano todo.</a:t>
            </a:r>
          </a:p>
          <a:p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         </a:t>
            </a:r>
          </a:p>
          <a:p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              Charles </a:t>
            </a:r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Dickens</a:t>
            </a:r>
          </a:p>
        </p:txBody>
      </p:sp>
      <p:pic>
        <p:nvPicPr>
          <p:cNvPr id="27" name="Imagem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573" y="1516045"/>
            <a:ext cx="1425882" cy="111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155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93" y="737971"/>
            <a:ext cx="7408578" cy="5373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8186532" y="2295358"/>
            <a:ext cx="328197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O Natal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é lembrar o passado com ternura, viver o presente com coragem e o futuro com esperança.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           É ter 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desejo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     de eternas bênçãos         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que todos os caminhos levem à paz.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	                      Agnes </a:t>
            </a:r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M. </a:t>
            </a:r>
            <a:r>
              <a:rPr lang="pt-PT" sz="1400" b="1" dirty="0" err="1">
                <a:solidFill>
                  <a:schemeClr val="bg1">
                    <a:lumMod val="85000"/>
                  </a:schemeClr>
                </a:solidFill>
              </a:rPr>
              <a:t>Pharo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092" y="1031708"/>
            <a:ext cx="1103540" cy="113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67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227" y="757881"/>
            <a:ext cx="8002501" cy="5338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889082" y="2946571"/>
            <a:ext cx="2619632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Comemorar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essência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do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Natal significa esquecermo-nos de nós mesmos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servirmos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os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outros.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                     Henry </a:t>
            </a:r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C. Link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739" y="1104643"/>
            <a:ext cx="1160188" cy="1554891"/>
          </a:xfrm>
          <a:prstGeom prst="ellipse">
            <a:avLst/>
          </a:prstGeom>
          <a:ln w="63500" cap="rnd">
            <a:solidFill>
              <a:schemeClr val="accent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532" y="760452"/>
            <a:ext cx="3248025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18" y="782595"/>
            <a:ext cx="8145151" cy="5272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8946248" y="2390516"/>
            <a:ext cx="254723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Natal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 só é Natal de verdade quando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       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comemoração envolve dar a luz do amor aos que mais precisam dela.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 </a:t>
            </a:r>
          </a:p>
          <a:p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 Ruth </a:t>
            </a:r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Carter </a:t>
            </a:r>
            <a:r>
              <a:rPr lang="pt-PT" sz="1400" b="1" dirty="0" err="1">
                <a:solidFill>
                  <a:schemeClr val="bg1">
                    <a:lumMod val="85000"/>
                  </a:schemeClr>
                </a:solidFill>
              </a:rPr>
              <a:t>Stapleton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020" y="1385500"/>
            <a:ext cx="2088391" cy="71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721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03" y="795465"/>
            <a:ext cx="8257220" cy="5263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9193427" y="3072714"/>
            <a:ext cx="2117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9418823" y="2423094"/>
            <a:ext cx="20417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De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um ponto  de vista puramente comercial,        se o natal      não existisse teria de ser inventado.</a:t>
            </a:r>
            <a:endParaRPr lang="pt-PT" sz="2400" b="1" i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166" y="1676752"/>
            <a:ext cx="1428750" cy="8382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836" y="4566852"/>
            <a:ext cx="1428750" cy="8382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71" y="795465"/>
            <a:ext cx="8534910" cy="5263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41401">
            <a:off x="1798166" y="3541249"/>
            <a:ext cx="1428750" cy="83820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795" y="5035380"/>
            <a:ext cx="1428750" cy="83820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515" y="1538352"/>
            <a:ext cx="1428750" cy="83820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96975">
            <a:off x="4964211" y="1724025"/>
            <a:ext cx="1428750" cy="83820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124" y="3131470"/>
            <a:ext cx="1428750" cy="838200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53" y="2363326"/>
            <a:ext cx="1428750" cy="838200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532" y="970723"/>
            <a:ext cx="1232617" cy="1441722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9597081" y="5561940"/>
            <a:ext cx="1782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err="1" smtClean="0">
                <a:solidFill>
                  <a:schemeClr val="bg1">
                    <a:lumMod val="85000"/>
                  </a:schemeClr>
                </a:solidFill>
              </a:rPr>
              <a:t>Katharine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 err="1" smtClean="0">
                <a:solidFill>
                  <a:schemeClr val="bg1">
                    <a:lumMod val="85000"/>
                  </a:schemeClr>
                </a:solidFill>
              </a:rPr>
              <a:t>Whitehorn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53" y="4626512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448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733168" y="708454"/>
            <a:ext cx="10733902" cy="545344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53" y="1143000"/>
            <a:ext cx="1598147" cy="1270528"/>
          </a:xfrm>
          <a:prstGeom prst="rect">
            <a:avLst/>
          </a:prstGeom>
        </p:spPr>
      </p:pic>
      <p:sp>
        <p:nvSpPr>
          <p:cNvPr id="15" name="CaixaDeTexto 14"/>
          <p:cNvSpPr txBox="1"/>
          <p:nvPr/>
        </p:nvSpPr>
        <p:spPr>
          <a:xfrm>
            <a:off x="793648" y="2682960"/>
            <a:ext cx="424378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 smtClean="0">
                <a:solidFill>
                  <a:srgbClr val="C00000"/>
                </a:solidFill>
                <a:latin typeface="Old English Text MT" panose="03040902040508030806" pitchFamily="66" charset="0"/>
              </a:rPr>
              <a:t>O Natal                                                                                              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é 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uma época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não 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só de festas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e 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alegria.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É 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muito mais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do 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que isso.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É 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uma ocasião para refletirmos nas </a:t>
            </a:r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</a:rPr>
              <a:t>coisas eternas</a:t>
            </a:r>
            <a:r>
              <a:rPr lang="pt-PT" sz="2400" b="1" i="1" dirty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  <a:p>
            <a:r>
              <a:rPr lang="pt-PT" sz="1400" b="1" dirty="0" smtClean="0">
                <a:solidFill>
                  <a:schemeClr val="accent2">
                    <a:lumMod val="50000"/>
                  </a:schemeClr>
                </a:solidFill>
              </a:rPr>
              <a:t>			     J</a:t>
            </a:r>
            <a:r>
              <a:rPr lang="pt-PT" sz="1400" b="1" dirty="0">
                <a:solidFill>
                  <a:schemeClr val="accent2">
                    <a:lumMod val="50000"/>
                  </a:schemeClr>
                </a:solidFill>
              </a:rPr>
              <a:t>. C. </a:t>
            </a:r>
            <a:r>
              <a:rPr lang="pt-PT" sz="1400" b="1" dirty="0" err="1">
                <a:solidFill>
                  <a:schemeClr val="accent2">
                    <a:lumMod val="50000"/>
                  </a:schemeClr>
                </a:solidFill>
              </a:rPr>
              <a:t>Penney</a:t>
            </a:r>
            <a:endParaRPr lang="pt-PT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239" y="837943"/>
            <a:ext cx="6826462" cy="417761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139" y="4000500"/>
            <a:ext cx="2653125" cy="183677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chemeClr val="accent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15" y="4141830"/>
            <a:ext cx="285750" cy="2857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979" y="4232856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80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8548501" y="2486776"/>
            <a:ext cx="294193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Devemos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aproveitar o Natal não só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para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presentear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com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coisas, mas para dar algo de muito mais valor,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como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por exemplo, dar de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nós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mesmo.</a:t>
            </a:r>
          </a:p>
          <a:p>
            <a:r>
              <a:rPr lang="pt-PT" sz="1600" b="1" dirty="0" smtClean="0">
                <a:solidFill>
                  <a:schemeClr val="bg1">
                    <a:lumMod val="85000"/>
                  </a:schemeClr>
                </a:solidFill>
              </a:rPr>
              <a:t>	               </a:t>
            </a:r>
          </a:p>
          <a:p>
            <a:r>
              <a:rPr lang="pt-PT" sz="16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600" b="1" dirty="0" smtClean="0">
                <a:solidFill>
                  <a:schemeClr val="bg1">
                    <a:lumMod val="85000"/>
                  </a:schemeClr>
                </a:solidFill>
              </a:rPr>
              <a:t>                                 J</a:t>
            </a:r>
            <a:r>
              <a:rPr lang="pt-PT" sz="1600" b="1" dirty="0">
                <a:solidFill>
                  <a:schemeClr val="bg1">
                    <a:lumMod val="85000"/>
                  </a:schemeClr>
                </a:solidFill>
              </a:rPr>
              <a:t>. C. </a:t>
            </a:r>
            <a:r>
              <a:rPr lang="pt-PT" sz="1600" b="1" dirty="0" err="1">
                <a:solidFill>
                  <a:schemeClr val="bg1">
                    <a:lumMod val="85000"/>
                  </a:schemeClr>
                </a:solidFill>
              </a:rPr>
              <a:t>Penney</a:t>
            </a:r>
            <a:endParaRPr lang="pt-PT" sz="16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229" y="916135"/>
            <a:ext cx="1524000" cy="13525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60" y="733161"/>
            <a:ext cx="7704461" cy="5354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0178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774357" y="743525"/>
            <a:ext cx="10659762" cy="5393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Retângulo 13"/>
          <p:cNvSpPr/>
          <p:nvPr/>
        </p:nvSpPr>
        <p:spPr>
          <a:xfrm>
            <a:off x="774357" y="743525"/>
            <a:ext cx="10659762" cy="539366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40" y="143581"/>
            <a:ext cx="7165761" cy="599360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5" name="CaixaDeTexto 14"/>
          <p:cNvSpPr txBox="1"/>
          <p:nvPr/>
        </p:nvSpPr>
        <p:spPr>
          <a:xfrm>
            <a:off x="774357" y="885616"/>
            <a:ext cx="322236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A melhor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de todas  as prendas à volta       da árvore de Natal:       a presença                     de uma família          toda embrulhada       uns nos outros.</a:t>
            </a:r>
            <a:endParaRPr lang="pt-PT" sz="24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1095632" y="3682314"/>
            <a:ext cx="1771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smtClean="0">
                <a:solidFill>
                  <a:schemeClr val="bg1">
                    <a:lumMod val="75000"/>
                  </a:schemeClr>
                </a:solidFill>
              </a:rPr>
              <a:t>                  Bill </a:t>
            </a:r>
            <a:r>
              <a:rPr lang="pt-PT" sz="1400" b="1" dirty="0" err="1" smtClean="0">
                <a:solidFill>
                  <a:schemeClr val="bg1">
                    <a:lumMod val="75000"/>
                  </a:schemeClr>
                </a:solidFill>
              </a:rPr>
              <a:t>Vauhan</a:t>
            </a:r>
            <a:endParaRPr lang="pt-PT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17" y="4449550"/>
            <a:ext cx="1742947" cy="116067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90" y="1712698"/>
            <a:ext cx="285750" cy="2857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6898" y="1998448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9030176" y="2731815"/>
            <a:ext cx="240034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2400" b="1" i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		       </a:t>
            </a:r>
            <a:r>
              <a:rPr lang="pt-PT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O </a:t>
            </a:r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Natal </a:t>
            </a:r>
            <a:endParaRPr lang="pt-PT" sz="3200" b="1" i="1" dirty="0" smtClean="0">
              <a:solidFill>
                <a:schemeClr val="accent4">
                  <a:lumMod val="60000"/>
                  <a:lumOff val="40000"/>
                </a:schemeClr>
              </a:solidFill>
              <a:latin typeface="Old English Text MT" panose="03040902040508030806" pitchFamily="66" charset="0"/>
            </a:endParaRPr>
          </a:p>
          <a:p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é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muito mais </a:t>
            </a:r>
            <a:endParaRPr lang="pt-PT" sz="2400" b="1" i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do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que abrir presentes, </a:t>
            </a:r>
            <a:endParaRPr lang="pt-PT" sz="2400" b="1" i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é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abrir o coração.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		                                              	Janice </a:t>
            </a:r>
            <a:r>
              <a:rPr lang="pt-PT" sz="1400" b="1" dirty="0" err="1">
                <a:solidFill>
                  <a:schemeClr val="bg1">
                    <a:lumMod val="85000"/>
                  </a:schemeClr>
                </a:solidFill>
              </a:rPr>
              <a:t>Maeditere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819" y="1116917"/>
            <a:ext cx="1540476" cy="1420127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86" y="731728"/>
            <a:ext cx="8072757" cy="529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7415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612" y="757880"/>
            <a:ext cx="8360802" cy="5329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aixaDeTexto 19"/>
          <p:cNvSpPr txBox="1"/>
          <p:nvPr/>
        </p:nvSpPr>
        <p:spPr>
          <a:xfrm>
            <a:off x="820472" y="3243205"/>
            <a:ext cx="243016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Porque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é          que o Natal chega sempre quando as lojas estão abarrotadas?</a:t>
            </a:r>
            <a:endParaRPr lang="pt-PT" sz="24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1611873" y="5455804"/>
            <a:ext cx="1449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pt-PT" sz="1400" b="1" dirty="0" smtClean="0">
                <a:solidFill>
                  <a:schemeClr val="bg1">
                    <a:lumMod val="75000"/>
                  </a:schemeClr>
                </a:solidFill>
              </a:rPr>
              <a:t>Paulo </a:t>
            </a:r>
            <a:r>
              <a:rPr lang="pt-PT" sz="1400" b="1" dirty="0" err="1" smtClean="0">
                <a:solidFill>
                  <a:schemeClr val="bg1">
                    <a:lumMod val="75000"/>
                  </a:schemeClr>
                </a:solidFill>
              </a:rPr>
              <a:t>Vincente</a:t>
            </a:r>
            <a:endParaRPr lang="pt-PT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5" y="1457800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1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2273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91" y="710636"/>
            <a:ext cx="8435547" cy="5435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CaixaDeTexto 14"/>
          <p:cNvSpPr txBox="1"/>
          <p:nvPr/>
        </p:nvSpPr>
        <p:spPr>
          <a:xfrm>
            <a:off x="9217983" y="1990834"/>
            <a:ext cx="216655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Faz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parte        do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Natal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tudo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aquilo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     que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de um jeito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    ou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de outro, manifesta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   a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nossa alegria pelo nascimento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de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Jesus. </a:t>
            </a:r>
          </a:p>
          <a:p>
            <a:r>
              <a:rPr lang="pt-PT" sz="1400" b="1" dirty="0" smtClean="0">
                <a:solidFill>
                  <a:schemeClr val="bg1">
                    <a:lumMod val="75000"/>
                  </a:schemeClr>
                </a:solidFill>
              </a:rPr>
              <a:t>	    Ave</a:t>
            </a:r>
            <a:r>
              <a:rPr lang="pt-PT" sz="1400" b="1" dirty="0">
                <a:solidFill>
                  <a:schemeClr val="bg1">
                    <a:lumMod val="75000"/>
                  </a:schemeClr>
                </a:solidFill>
              </a:rPr>
              <a:t>. Maria</a:t>
            </a: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490" y="1103871"/>
            <a:ext cx="1956003" cy="527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230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875" y="799068"/>
            <a:ext cx="8234837" cy="531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761348" y="2609315"/>
            <a:ext cx="24344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Uma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 das coisas agradáveis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sobre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o Natal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é que podemos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fazer as pessoas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esquecerem-se       do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passado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    com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um presente. 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1260389" y="5659395"/>
            <a:ext cx="17793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smtClean="0">
                <a:solidFill>
                  <a:schemeClr val="bg1">
                    <a:lumMod val="75000"/>
                  </a:schemeClr>
                </a:solidFill>
              </a:rPr>
              <a:t>   Autor desconhecido</a:t>
            </a:r>
            <a:endParaRPr lang="pt-PT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365" y="1143000"/>
            <a:ext cx="1051846" cy="99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4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64" y="797537"/>
            <a:ext cx="8355861" cy="5256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CaixaDeTexto 17"/>
          <p:cNvSpPr txBox="1"/>
          <p:nvPr/>
        </p:nvSpPr>
        <p:spPr>
          <a:xfrm>
            <a:off x="9303358" y="2382142"/>
            <a:ext cx="214183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Lembre-se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se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o Natal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não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estiver presente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no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seu coração, você não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encontrará debaixo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de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uma árvore.</a:t>
            </a:r>
          </a:p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Charlotte </a:t>
            </a:r>
            <a:r>
              <a:rPr lang="pt-PT" sz="1400" b="1" dirty="0" err="1">
                <a:solidFill>
                  <a:schemeClr val="bg1">
                    <a:lumMod val="85000"/>
                  </a:schemeClr>
                </a:solidFill>
              </a:rPr>
              <a:t>Carpenter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421" y="1057546"/>
            <a:ext cx="817009" cy="103884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341" y="1576969"/>
            <a:ext cx="1428750" cy="83820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782" y="2773882"/>
            <a:ext cx="1428750" cy="83820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083" y="3306811"/>
            <a:ext cx="1428750" cy="83820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278" y="4315026"/>
            <a:ext cx="1428750" cy="83820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98572">
            <a:off x="7548988" y="1222528"/>
            <a:ext cx="1428750" cy="838200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137" y="4198453"/>
            <a:ext cx="1428750" cy="838200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560" y="5019876"/>
            <a:ext cx="14287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2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2273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989" y="779588"/>
            <a:ext cx="8001000" cy="5259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976899" y="2484778"/>
            <a:ext cx="239721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O Natal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agita uma varinha mágica sobre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     todo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o mundo,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observe, tudo é mais suave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        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mais bonito.</a:t>
            </a:r>
          </a:p>
          <a:p>
            <a:endParaRPr lang="pt-PT" sz="14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          Norman </a:t>
            </a:r>
            <a:r>
              <a:rPr lang="pt-PT" sz="1400" b="1" dirty="0">
                <a:solidFill>
                  <a:schemeClr val="bg1">
                    <a:lumMod val="85000"/>
                  </a:schemeClr>
                </a:solidFill>
              </a:rPr>
              <a:t>Vincent Peale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540" y="700732"/>
            <a:ext cx="1393659" cy="185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8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85" y="716691"/>
            <a:ext cx="10717426" cy="4679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CaixaDeTexto 17"/>
          <p:cNvSpPr txBox="1"/>
          <p:nvPr/>
        </p:nvSpPr>
        <p:spPr>
          <a:xfrm>
            <a:off x="825831" y="5296061"/>
            <a:ext cx="10520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Ainda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 que </a:t>
            </a:r>
            <a:r>
              <a:rPr lang="pt-PT" sz="2400" b="1" i="1" dirty="0">
                <a:solidFill>
                  <a:schemeClr val="bg1">
                    <a:lumMod val="85000"/>
                  </a:schemeClr>
                </a:solidFill>
              </a:rPr>
              <a:t>se percam outras coisas ao longo dos anos, mantenhamos o Natal como algo brilhante e regressemos à nossa fé infantil.</a:t>
            </a:r>
          </a:p>
        </p:txBody>
      </p:sp>
    </p:spTree>
    <p:extLst>
      <p:ext uri="{BB962C8B-B14F-4D97-AF65-F5344CB8AC3E}">
        <p14:creationId xmlns:p14="http://schemas.microsoft.com/office/powerpoint/2010/main" val="54273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96" y="733168"/>
            <a:ext cx="8143281" cy="5370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813" y="3864362"/>
            <a:ext cx="2019458" cy="2401399"/>
          </a:xfrm>
          <a:prstGeom prst="rect">
            <a:avLst/>
          </a:prstGeom>
        </p:spPr>
      </p:pic>
      <p:sp>
        <p:nvSpPr>
          <p:cNvPr id="15" name="CaixaDeTexto 14"/>
          <p:cNvSpPr txBox="1"/>
          <p:nvPr/>
        </p:nvSpPr>
        <p:spPr>
          <a:xfrm>
            <a:off x="8941456" y="2564664"/>
            <a:ext cx="25884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Que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 a mensagem de fé e esperança do Natal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 renove                   as nossas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forças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para continuarmos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lutando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                no 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Novo </a:t>
            </a:r>
            <a:r>
              <a:rPr lang="pt-PT" sz="2400" b="1" i="1" dirty="0" smtClean="0">
                <a:solidFill>
                  <a:schemeClr val="bg1">
                    <a:lumMod val="75000"/>
                  </a:schemeClr>
                </a:solidFill>
              </a:rPr>
              <a:t>Ano      que se anuncia</a:t>
            </a:r>
            <a:r>
              <a:rPr lang="pt-PT" sz="2400" b="1" i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282" y="1192941"/>
            <a:ext cx="1041572" cy="1041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1380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1500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52" y="808209"/>
            <a:ext cx="7942822" cy="5203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8907688" y="3187087"/>
            <a:ext cx="2584957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ld English Text MT" panose="03040902040508030806" pitchFamily="66" charset="0"/>
              </a:rPr>
              <a:t>Sobe </a:t>
            </a:r>
            <a:r>
              <a:rPr lang="pt-PT" sz="2400" b="1" i="1" dirty="0" smtClean="0">
                <a:solidFill>
                  <a:schemeClr val="bg1">
                    <a:lumMod val="85000"/>
                  </a:schemeClr>
                </a:solidFill>
              </a:rPr>
              <a:t>o primeiro degrau na fé.   Não tens de ver toda a escadaria,      sobe apenas                    o primeiro degrau.</a:t>
            </a:r>
            <a:endParaRPr lang="pt-PT" sz="2400" b="1" i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9771798" y="5621614"/>
            <a:ext cx="1647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Martin </a:t>
            </a:r>
            <a:r>
              <a:rPr lang="pt-PT" sz="1400" b="1" dirty="0" err="1" smtClean="0">
                <a:solidFill>
                  <a:schemeClr val="bg1">
                    <a:lumMod val="85000"/>
                  </a:schemeClr>
                </a:solidFill>
              </a:rPr>
              <a:t>Luther</a:t>
            </a:r>
            <a:r>
              <a:rPr lang="pt-PT" sz="1400" b="1" dirty="0" smtClean="0">
                <a:solidFill>
                  <a:schemeClr val="bg1">
                    <a:lumMod val="85000"/>
                  </a:schemeClr>
                </a:solidFill>
              </a:rPr>
              <a:t> King</a:t>
            </a:r>
            <a:endParaRPr lang="pt-PT" sz="1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911" y="1500855"/>
            <a:ext cx="11430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90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2273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702" y="2453331"/>
            <a:ext cx="50673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aixaDeTexto 13"/>
          <p:cNvSpPr txBox="1"/>
          <p:nvPr/>
        </p:nvSpPr>
        <p:spPr>
          <a:xfrm>
            <a:off x="1222086" y="2486300"/>
            <a:ext cx="523214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Música: Noel, Noel</a:t>
            </a:r>
          </a:p>
          <a:p>
            <a:r>
              <a:rPr lang="pt-PT" sz="3200" dirty="0" err="1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Gifs</a:t>
            </a:r>
            <a:r>
              <a:rPr lang="pt-PT" sz="32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 da Net</a:t>
            </a:r>
          </a:p>
          <a:p>
            <a:r>
              <a:rPr lang="pt-PT" sz="32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Texto de diversos pensadores</a:t>
            </a:r>
          </a:p>
          <a:p>
            <a:r>
              <a:rPr lang="pt-PT" sz="32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Fotos e formatação</a:t>
            </a:r>
          </a:p>
          <a:p>
            <a:r>
              <a:rPr lang="pt-PT" sz="32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	    	</a:t>
            </a:r>
            <a:r>
              <a:rPr lang="pt-PT" sz="3200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 </a:t>
            </a:r>
            <a:r>
              <a:rPr lang="pt-PT" sz="32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   de </a:t>
            </a:r>
            <a:r>
              <a:rPr lang="pt-PT" sz="3600" dirty="0" smtClean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João Vieira</a:t>
            </a:r>
            <a:endParaRPr lang="pt-PT" sz="3600" dirty="0">
              <a:solidFill>
                <a:schemeClr val="bg1">
                  <a:lumMod val="75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35" y="572273"/>
            <a:ext cx="3810000" cy="19812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597629"/>
            <a:ext cx="3810000" cy="19812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968" y="597629"/>
            <a:ext cx="3810000" cy="1981200"/>
          </a:xfrm>
          <a:prstGeom prst="rect">
            <a:avLst/>
          </a:prstGeom>
        </p:spPr>
      </p:pic>
      <p:sp>
        <p:nvSpPr>
          <p:cNvPr id="18" name="CaixaDeTexto 17"/>
          <p:cNvSpPr txBox="1"/>
          <p:nvPr/>
        </p:nvSpPr>
        <p:spPr>
          <a:xfrm>
            <a:off x="996778" y="5750011"/>
            <a:ext cx="2471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smtClean="0"/>
              <a:t>Dezembro / 2015</a:t>
            </a:r>
            <a:endParaRPr lang="pt-PT" sz="1400" b="1" dirty="0"/>
          </a:p>
        </p:txBody>
      </p:sp>
      <p:sp>
        <p:nvSpPr>
          <p:cNvPr id="19" name="CaixaDeTexto 18"/>
          <p:cNvSpPr txBox="1"/>
          <p:nvPr/>
        </p:nvSpPr>
        <p:spPr>
          <a:xfrm rot="21024879">
            <a:off x="2599499" y="5248262"/>
            <a:ext cx="2597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0D0070"/>
                </a:solidFill>
                <a:latin typeface="Modern No. 20" panose="02070704070505020303" pitchFamily="18" charset="0"/>
              </a:rPr>
              <a:t>www.sergrasan.com</a:t>
            </a:r>
            <a:endParaRPr lang="pt-PT" sz="2400" b="1" dirty="0">
              <a:solidFill>
                <a:srgbClr val="0D0070"/>
              </a:solidFill>
              <a:latin typeface="Modern No. 20" panose="02070704070505020303" pitchFamily="18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3374138" y="5616987"/>
            <a:ext cx="2464479" cy="369332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r>
              <a:rPr lang="pt-PT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João Vieira slides</a:t>
            </a:r>
            <a:endParaRPr lang="pt-PT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77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0"/>
            <a:ext cx="3750096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532" y="0"/>
            <a:ext cx="365948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687" y="0"/>
            <a:ext cx="463163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5750" y="6284955"/>
            <a:ext cx="382629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77586" y="6284955"/>
            <a:ext cx="408167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1108" y="6286501"/>
            <a:ext cx="4442791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7162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81565" y="442912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48875" y="1857375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0" descr="x43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8934" y="4427580"/>
            <a:ext cx="3714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1439" y="572273"/>
            <a:ext cx="11029120" cy="5711909"/>
          </a:xfrm>
          <a:prstGeom prst="rect">
            <a:avLst/>
          </a:prstGeom>
          <a:noFill/>
          <a:ln w="127000" cmpd="tri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160058" y="4201379"/>
            <a:ext cx="33363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9600" dirty="0" smtClean="0">
                <a:solidFill>
                  <a:srgbClr val="4C0000"/>
                </a:solidFill>
                <a:latin typeface="AR DARLING" panose="02000000000000000000" pitchFamily="2" charset="0"/>
              </a:rPr>
              <a:t>FIM</a:t>
            </a:r>
            <a:endParaRPr lang="pt-PT" sz="9600" dirty="0">
              <a:solidFill>
                <a:srgbClr val="4C0000"/>
              </a:solidFill>
              <a:latin typeface="AR DARLING" panose="02000000000000000000" pitchFamily="2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6" y="770886"/>
            <a:ext cx="5059577" cy="531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00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5000">
        <p14:vortex dir="r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538</Words>
  <Application>Microsoft Office PowerPoint</Application>
  <PresentationFormat>Ecrã Panorâmico</PresentationFormat>
  <Paragraphs>62</Paragraphs>
  <Slides>25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34" baseType="lpstr">
      <vt:lpstr>AR BLANCA</vt:lpstr>
      <vt:lpstr>AR DARLING</vt:lpstr>
      <vt:lpstr>Arial</vt:lpstr>
      <vt:lpstr>Calibri</vt:lpstr>
      <vt:lpstr>Calibri Light</vt:lpstr>
      <vt:lpstr>Modern No. 20</vt:lpstr>
      <vt:lpstr>Monotype Corsiva</vt:lpstr>
      <vt:lpstr>Old English Text MT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91</cp:revision>
  <dcterms:created xsi:type="dcterms:W3CDTF">2015-12-08T16:09:57Z</dcterms:created>
  <dcterms:modified xsi:type="dcterms:W3CDTF">2015-12-14T14:00:02Z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