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708" r:id="rId5"/>
  </p:sldMasterIdLst>
  <p:notesMasterIdLst>
    <p:notesMasterId r:id="rId65"/>
  </p:notesMasterIdLst>
  <p:sldIdLst>
    <p:sldId id="280" r:id="rId6"/>
    <p:sldId id="361" r:id="rId7"/>
    <p:sldId id="380" r:id="rId8"/>
    <p:sldId id="332" r:id="rId9"/>
    <p:sldId id="356" r:id="rId10"/>
    <p:sldId id="325" r:id="rId11"/>
    <p:sldId id="274" r:id="rId12"/>
    <p:sldId id="304" r:id="rId13"/>
    <p:sldId id="353" r:id="rId14"/>
    <p:sldId id="279" r:id="rId15"/>
    <p:sldId id="267" r:id="rId16"/>
    <p:sldId id="320" r:id="rId17"/>
    <p:sldId id="269" r:id="rId18"/>
    <p:sldId id="287" r:id="rId19"/>
    <p:sldId id="291" r:id="rId20"/>
    <p:sldId id="289" r:id="rId21"/>
    <p:sldId id="319" r:id="rId22"/>
    <p:sldId id="321" r:id="rId23"/>
    <p:sldId id="300" r:id="rId24"/>
    <p:sldId id="264" r:id="rId25"/>
    <p:sldId id="294" r:id="rId26"/>
    <p:sldId id="372" r:id="rId27"/>
    <p:sldId id="326" r:id="rId28"/>
    <p:sldId id="374" r:id="rId29"/>
    <p:sldId id="324" r:id="rId30"/>
    <p:sldId id="378" r:id="rId31"/>
    <p:sldId id="312" r:id="rId32"/>
    <p:sldId id="290" r:id="rId33"/>
    <p:sldId id="369" r:id="rId34"/>
    <p:sldId id="370" r:id="rId35"/>
    <p:sldId id="382" r:id="rId36"/>
    <p:sldId id="351" r:id="rId37"/>
    <p:sldId id="379" r:id="rId38"/>
    <p:sldId id="371" r:id="rId39"/>
    <p:sldId id="305" r:id="rId40"/>
    <p:sldId id="357" r:id="rId41"/>
    <p:sldId id="286" r:id="rId42"/>
    <p:sldId id="284" r:id="rId43"/>
    <p:sldId id="266" r:id="rId44"/>
    <p:sldId id="310" r:id="rId45"/>
    <p:sldId id="313" r:id="rId46"/>
    <p:sldId id="390" r:id="rId47"/>
    <p:sldId id="392" r:id="rId48"/>
    <p:sldId id="389" r:id="rId49"/>
    <p:sldId id="265" r:id="rId50"/>
    <p:sldId id="298" r:id="rId51"/>
    <p:sldId id="338" r:id="rId52"/>
    <p:sldId id="337" r:id="rId53"/>
    <p:sldId id="377" r:id="rId54"/>
    <p:sldId id="308" r:id="rId55"/>
    <p:sldId id="318" r:id="rId56"/>
    <p:sldId id="282" r:id="rId57"/>
    <p:sldId id="270" r:id="rId58"/>
    <p:sldId id="276" r:id="rId59"/>
    <p:sldId id="296" r:id="rId60"/>
    <p:sldId id="367" r:id="rId61"/>
    <p:sldId id="391" r:id="rId62"/>
    <p:sldId id="262" r:id="rId63"/>
    <p:sldId id="395" r:id="rId6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36001B"/>
    <a:srgbClr val="660033"/>
    <a:srgbClr val="660066"/>
    <a:srgbClr val="800000"/>
    <a:srgbClr val="1E000F"/>
    <a:srgbClr val="003300"/>
    <a:srgbClr val="008000"/>
    <a:srgbClr val="006600"/>
    <a:srgbClr val="A5002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30" autoAdjust="0"/>
    <p:restoredTop sz="94660"/>
  </p:normalViewPr>
  <p:slideViewPr>
    <p:cSldViewPr>
      <p:cViewPr varScale="1">
        <p:scale>
          <a:sx n="96" d="100"/>
          <a:sy n="96" d="100"/>
        </p:scale>
        <p:origin x="-162" y="-90"/>
      </p:cViewPr>
      <p:guideLst>
        <p:guide orient="horz" pos="2160"/>
        <p:guide pos="2880"/>
      </p:guideLst>
    </p:cSldViewPr>
  </p:slideViewPr>
  <p:notesTextViewPr>
    <p:cViewPr>
      <p:scale>
        <a:sx n="100" d="100"/>
        <a:sy n="100" d="100"/>
      </p:scale>
      <p:origin x="0" y="0"/>
    </p:cViewPr>
  </p:notesTextViewPr>
  <p:sorterViewPr>
    <p:cViewPr>
      <p:scale>
        <a:sx n="40" d="100"/>
        <a:sy n="4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4F454A-21D0-479B-BEFB-7B9D388063B9}" type="datetimeFigureOut">
              <a:rPr lang="es-ES" smtClean="0"/>
              <a:pPr/>
              <a:t>10/09/2014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6A9FC5-02B5-4D19-B262-654E0950867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E6A9FC5-02B5-4D19-B262-654E09508679}" type="slidenum">
              <a:rPr lang="es-ES" smtClean="0"/>
              <a:pPr/>
              <a:t>35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E6A9FC5-02B5-4D19-B262-654E09508679}" type="slidenum">
              <a:rPr lang="es-ES" smtClean="0"/>
              <a:pPr/>
              <a:t>42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E6A9FC5-02B5-4D19-B262-654E09508679}" type="slidenum">
              <a:rPr lang="es-ES" smtClean="0"/>
              <a:pPr/>
              <a:t>47</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E6A9FC5-02B5-4D19-B262-654E09508679}" type="slidenum">
              <a:rPr lang="es-ES" smtClean="0"/>
              <a:pPr/>
              <a:t>51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AC1ACB-BE58-43CE-BE2E-6BB6D74C8DE3}" type="datetimeFigureOut">
              <a:rPr lang="es-ES" smtClean="0"/>
              <a:pPr/>
              <a:t>10/09/2014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84CFA9-D889-4C4A-9024-DCAB922B3AD6}"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A479B12D-8737-4C56-B39D-7CD3ACF622E5}"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B2E1F960-5341-4C5F-B0DC-AB76523AA21C}"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1EA625B4-1D2D-44A8-A2F3-A93C1B239E62}"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13B7BBA-D1EF-4FA7-A8A9-6F2A67640DDE}"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AB010E49-EBCB-40B1-9F32-64C84140E08E}"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674885E7-9D65-44F4-A89F-6D4033FF121C}"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603B0470-BDF6-4E01-B429-EF246E5804CD}"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D56B68DA-67F4-4A7D-9D39-814CCF560F13}"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7909880-0A1D-4C79-8517-D365FC22BEC4}"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1FBAD49-F1E1-4349-99A1-F12C1BE2121C}"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5941A1D5-69AF-4B9B-8711-82D1A55BEC8A}" type="slidenum">
              <a:rPr lang="es-ES">
                <a:solidFill>
                  <a:srgbClr val="000000"/>
                </a:solidFill>
              </a:rPr>
              <a:pPr>
                <a:defRPr/>
              </a:pPr>
              <a:t>‹Nº›</a:t>
            </a:fld>
            <a:endParaRPr lang="es-ES">
              <a:solidFill>
                <a:srgbClr val="000000"/>
              </a:solidFill>
            </a:endParaRPr>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AC1ACB-BE58-43CE-BE2E-6BB6D74C8DE3}" type="datetimeFigureOut">
              <a:rPr lang="es-ES" smtClean="0"/>
              <a:pPr/>
              <a:t>10/09/2014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84CFA9-D889-4C4A-9024-DCAB922B3AD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s-E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s-E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CEB5E6F7-EDB3-48BA-A489-40EF254A7BAB}" type="slidenum">
              <a:rPr lang="es-ES">
                <a:solidFill>
                  <a:srgbClr val="000000"/>
                </a:solidFill>
              </a:rPr>
              <a:pPr fontAlgn="base">
                <a:spcBef>
                  <a:spcPct val="0"/>
                </a:spcBef>
                <a:spcAft>
                  <a:spcPct val="0"/>
                </a:spcAft>
                <a:defRPr/>
              </a:pPr>
              <a:t>‹Nº›</a:t>
            </a:fld>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449EE9-21B5-4E8C-88BF-F2C397779594}"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52E50-79A2-490E-A440-EF42962FF4F9}"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15889D-ABFC-4857-A033-DCED3669CB58}" type="datetimeFigureOut">
              <a:rPr lang="es-ES" smtClean="0">
                <a:solidFill>
                  <a:prstClr val="black">
                    <a:tint val="75000"/>
                  </a:prstClr>
                </a:solidFill>
              </a:rPr>
              <a:pPr/>
              <a:t>10/09/2014</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249959-AD0C-466D-B01E-047E902DD464}"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43.jpeg"/><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png"/></Relationships>
</file>

<file path=ppt/slides/_rels/slide2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9.xml"/><Relationship Id="rId4" Type="http://schemas.openxmlformats.org/officeDocument/2006/relationships/image" Target="../media/image60.jpeg"/></Relationships>
</file>

<file path=ppt/slides/_rels/slide3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40.xml"/></Relationships>
</file>

<file path=ppt/slides/_rels/slide3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3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4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51.xml"/></Relationships>
</file>

<file path=ppt/slides/_rels/slide50.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6.jpeg"/></Relationships>
</file>

<file path=ppt/slides/_rels/slide52.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blip>
          <a:srcRect/>
          <a:stretch>
            <a:fillRect l="-6000" r="-6000"/>
          </a:stretch>
        </a:blipFill>
        <a:effectLst/>
      </p:bgPr>
    </p:bg>
    <p:spTree>
      <p:nvGrpSpPr>
        <p:cNvPr id="1" name=""/>
        <p:cNvGrpSpPr/>
        <p:nvPr/>
      </p:nvGrpSpPr>
      <p:grpSpPr>
        <a:xfrm>
          <a:off x="0" y="0"/>
          <a:ext cx="0" cy="0"/>
          <a:chOff x="0" y="0"/>
          <a:chExt cx="0" cy="0"/>
        </a:xfrm>
      </p:grpSpPr>
      <p:sp>
        <p:nvSpPr>
          <p:cNvPr id="4" name="3 Rectángulo"/>
          <p:cNvSpPr/>
          <p:nvPr/>
        </p:nvSpPr>
        <p:spPr>
          <a:xfrm>
            <a:off x="0" y="1700808"/>
            <a:ext cx="9144000" cy="504056"/>
          </a:xfrm>
          <a:prstGeom prst="rect">
            <a:avLst/>
          </a:prstGeom>
          <a:gradFill flip="none" rotWithShape="1">
            <a:gsLst>
              <a:gs pos="0">
                <a:schemeClr val="accent3">
                  <a:lumMod val="65000"/>
                  <a:tint val="66000"/>
                  <a:satMod val="160000"/>
                </a:schemeClr>
              </a:gs>
              <a:gs pos="50000">
                <a:schemeClr val="accent3">
                  <a:lumMod val="65000"/>
                  <a:tint val="44500"/>
                  <a:satMod val="160000"/>
                </a:schemeClr>
              </a:gs>
              <a:gs pos="100000">
                <a:schemeClr val="accent3">
                  <a:lumMod val="65000"/>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 name="4 CuadroTexto"/>
          <p:cNvSpPr txBox="1"/>
          <p:nvPr/>
        </p:nvSpPr>
        <p:spPr>
          <a:xfrm>
            <a:off x="3275856" y="524050"/>
            <a:ext cx="5580112" cy="707886"/>
          </a:xfrm>
          <a:prstGeom prst="rect">
            <a:avLst/>
          </a:prstGeom>
          <a:noFill/>
        </p:spPr>
        <p:txBody>
          <a:bodyPr wrap="square" rtlCol="0">
            <a:spAutoFit/>
          </a:bodyPr>
          <a:lstStyle/>
          <a:p>
            <a:r>
              <a:rPr lang="es-ES" sz="4000" dirty="0" smtClean="0">
                <a:solidFill>
                  <a:srgbClr val="FFFF00"/>
                </a:solidFill>
                <a:latin typeface="Old English Text MT" pitchFamily="66" charset="0"/>
              </a:rPr>
              <a:t>La Imaginería en España</a:t>
            </a:r>
            <a:endParaRPr lang="es-ES" sz="4000" dirty="0">
              <a:solidFill>
                <a:srgbClr val="FFFF00"/>
              </a:solidFill>
              <a:latin typeface="Old English Text MT" pitchFamily="66" charset="0"/>
            </a:endParaRPr>
          </a:p>
        </p:txBody>
      </p:sp>
      <p:cxnSp>
        <p:nvCxnSpPr>
          <p:cNvPr id="6" name="5 Conector recto"/>
          <p:cNvCxnSpPr/>
          <p:nvPr/>
        </p:nvCxnSpPr>
        <p:spPr>
          <a:xfrm>
            <a:off x="0" y="234888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9459" y="227687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15246" y="2458748"/>
            <a:ext cx="9144000" cy="0"/>
          </a:xfrm>
          <a:prstGeom prst="line">
            <a:avLst/>
          </a:prstGeom>
        </p:spPr>
        <p:style>
          <a:lnRef idx="2">
            <a:schemeClr val="accent2"/>
          </a:lnRef>
          <a:fillRef idx="0">
            <a:schemeClr val="accent2"/>
          </a:fillRef>
          <a:effectRef idx="1">
            <a:schemeClr val="accent2"/>
          </a:effectRef>
          <a:fontRef idx="minor">
            <a:schemeClr val="tx1"/>
          </a:fontRef>
        </p:style>
      </p:cxnSp>
      <p:sp>
        <p:nvSpPr>
          <p:cNvPr id="11" name="10 CuadroTexto"/>
          <p:cNvSpPr txBox="1"/>
          <p:nvPr/>
        </p:nvSpPr>
        <p:spPr>
          <a:xfrm>
            <a:off x="179512" y="2712825"/>
            <a:ext cx="8856984" cy="1015663"/>
          </a:xfrm>
          <a:prstGeom prst="rect">
            <a:avLst/>
          </a:prstGeom>
          <a:noFill/>
        </p:spPr>
        <p:txBody>
          <a:bodyPr wrap="square" rtlCol="0">
            <a:spAutoFit/>
          </a:bodyPr>
          <a:lstStyle/>
          <a:p>
            <a:r>
              <a:rPr lang="es-ES" sz="2000" dirty="0" smtClean="0">
                <a:solidFill>
                  <a:srgbClr val="FFC000"/>
                </a:solidFill>
                <a:latin typeface="Monotype Corsiva" pitchFamily="66" charset="0"/>
              </a:rPr>
              <a:t>Con esta presentación se hace un recorrido por parte de nuestro rico patrimonio cultural, desde el final del gótico hasta nuestros días, en un campo que en España, satisfactoriamente a lo largo de su historia ,ha alcanzado cotas de máxima altura, siempre al servicio del arte y la devoción.</a:t>
            </a:r>
            <a:endParaRPr lang="es-ES" sz="2000" dirty="0">
              <a:solidFill>
                <a:srgbClr val="FFC000"/>
              </a:solidFill>
              <a:latin typeface="Monotype Corsiva" pitchFamily="66" charset="0"/>
            </a:endParaRPr>
          </a:p>
        </p:txBody>
      </p:sp>
      <p:sp>
        <p:nvSpPr>
          <p:cNvPr id="12" name="11 CuadroTexto"/>
          <p:cNvSpPr txBox="1"/>
          <p:nvPr/>
        </p:nvSpPr>
        <p:spPr>
          <a:xfrm>
            <a:off x="467544" y="5696511"/>
            <a:ext cx="6336704" cy="646331"/>
          </a:xfrm>
          <a:prstGeom prst="rect">
            <a:avLst/>
          </a:prstGeom>
          <a:noFill/>
        </p:spPr>
        <p:txBody>
          <a:bodyPr wrap="square" rtlCol="0">
            <a:spAutoFit/>
          </a:bodyPr>
          <a:lstStyle/>
          <a:p>
            <a:r>
              <a:rPr lang="es-ES" dirty="0" smtClean="0">
                <a:solidFill>
                  <a:srgbClr val="00B0F0"/>
                </a:solidFill>
                <a:latin typeface="Andalus" pitchFamily="18" charset="-78"/>
                <a:cs typeface="Andalus" pitchFamily="18" charset="-78"/>
              </a:rPr>
              <a:t>Trabajo montado con imágenes propias y otras de la red, al objeto de mostrar su belleza a los amantes del arte y el buen gusto. </a:t>
            </a:r>
            <a:endParaRPr lang="es-ES" dirty="0">
              <a:solidFill>
                <a:srgbClr val="00B0F0"/>
              </a:solidFill>
              <a:latin typeface="Andalus" pitchFamily="18" charset="-78"/>
              <a:cs typeface="Andalus" pitchFamily="18" charset="-78"/>
            </a:endParaRPr>
          </a:p>
        </p:txBody>
      </p:sp>
      <p:pic>
        <p:nvPicPr>
          <p:cNvPr id="13" name="12 Imagen" descr="PPSxr.png"/>
          <p:cNvPicPr>
            <a:picLocks noChangeAspect="1"/>
          </p:cNvPicPr>
          <p:nvPr/>
        </p:nvPicPr>
        <p:blipFill>
          <a:blip r:embed="rId4" cstate="email"/>
          <a:stretch>
            <a:fillRect/>
          </a:stretch>
        </p:blipFill>
        <p:spPr>
          <a:xfrm>
            <a:off x="7676554" y="5589240"/>
            <a:ext cx="1187624" cy="910925"/>
          </a:xfrm>
          <a:prstGeom prst="rect">
            <a:avLst/>
          </a:prstGeom>
        </p:spPr>
      </p:pic>
      <p:sp>
        <p:nvSpPr>
          <p:cNvPr id="14" name="13 CuadroTexto"/>
          <p:cNvSpPr txBox="1"/>
          <p:nvPr/>
        </p:nvSpPr>
        <p:spPr>
          <a:xfrm>
            <a:off x="7442381" y="6453336"/>
            <a:ext cx="1691680" cy="307777"/>
          </a:xfrm>
          <a:prstGeom prst="rect">
            <a:avLst/>
          </a:prstGeom>
          <a:noFill/>
        </p:spPr>
        <p:txBody>
          <a:bodyPr wrap="square" rtlCol="0">
            <a:spAutoFit/>
          </a:bodyPr>
          <a:lstStyle/>
          <a:p>
            <a:r>
              <a:rPr lang="es-ES" sz="1400" dirty="0" smtClean="0">
                <a:solidFill>
                  <a:srgbClr val="00B0F0"/>
                </a:solidFill>
              </a:rPr>
              <a:t>Transición manual</a:t>
            </a:r>
            <a:endParaRPr lang="es-ES" sz="1400" dirty="0">
              <a:solidFill>
                <a:srgbClr val="00B0F0"/>
              </a:solidFill>
            </a:endParaRPr>
          </a:p>
        </p:txBody>
      </p:sp>
    </p:spTree>
  </p:cSld>
  <p:clrMapOvr>
    <a:masterClrMapping/>
  </p:clrMapOvr>
  <p:transition spd="slow">
    <p:sndAc>
      <p:stSnd loop="1">
        <p:snd r:embed="rId2" name="Kitaro - Dawn-Rising Sun__CamilleSkaff(bibliotec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blip>
          <a:srcRect/>
          <a:stretch>
            <a:fillRect l="-6000" r="-6000"/>
          </a:stretch>
        </a:blipFill>
        <a:effectLst/>
      </p:bgPr>
    </p:bg>
    <p:spTree>
      <p:nvGrpSpPr>
        <p:cNvPr id="1" name=""/>
        <p:cNvGrpSpPr/>
        <p:nvPr/>
      </p:nvGrpSpPr>
      <p:grpSpPr>
        <a:xfrm>
          <a:off x="0" y="0"/>
          <a:ext cx="0" cy="0"/>
          <a:chOff x="0" y="0"/>
          <a:chExt cx="0" cy="0"/>
        </a:xfrm>
      </p:grpSpPr>
      <p:sp>
        <p:nvSpPr>
          <p:cNvPr id="7" name="6 Rectángulo"/>
          <p:cNvSpPr/>
          <p:nvPr/>
        </p:nvSpPr>
        <p:spPr>
          <a:xfrm>
            <a:off x="0" y="1700808"/>
            <a:ext cx="9144000" cy="504056"/>
          </a:xfrm>
          <a:prstGeom prst="rect">
            <a:avLst/>
          </a:prstGeom>
          <a:gradFill flip="none" rotWithShape="1">
            <a:gsLst>
              <a:gs pos="0">
                <a:schemeClr val="accent3">
                  <a:lumMod val="65000"/>
                  <a:tint val="66000"/>
                  <a:satMod val="160000"/>
                </a:schemeClr>
              </a:gs>
              <a:gs pos="50000">
                <a:schemeClr val="accent3">
                  <a:lumMod val="65000"/>
                  <a:tint val="44500"/>
                  <a:satMod val="160000"/>
                </a:schemeClr>
              </a:gs>
              <a:gs pos="100000">
                <a:schemeClr val="accent3">
                  <a:lumMod val="65000"/>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 name="7 CuadroTexto"/>
          <p:cNvSpPr txBox="1"/>
          <p:nvPr/>
        </p:nvSpPr>
        <p:spPr>
          <a:xfrm>
            <a:off x="3275856" y="524050"/>
            <a:ext cx="5580112" cy="707886"/>
          </a:xfrm>
          <a:prstGeom prst="rect">
            <a:avLst/>
          </a:prstGeom>
          <a:noFill/>
        </p:spPr>
        <p:txBody>
          <a:bodyPr wrap="square" rtlCol="0">
            <a:spAutoFit/>
          </a:bodyPr>
          <a:lstStyle/>
          <a:p>
            <a:r>
              <a:rPr lang="es-ES" sz="4000" dirty="0" smtClean="0">
                <a:solidFill>
                  <a:srgbClr val="FFFF00"/>
                </a:solidFill>
                <a:latin typeface="Old English Text MT" pitchFamily="66" charset="0"/>
              </a:rPr>
              <a:t>La Imaginería en España</a:t>
            </a:r>
            <a:endParaRPr lang="es-ES" sz="4000" dirty="0">
              <a:solidFill>
                <a:srgbClr val="FFFF00"/>
              </a:solidFill>
              <a:latin typeface="Old English Text MT" pitchFamily="66" charset="0"/>
            </a:endParaRPr>
          </a:p>
        </p:txBody>
      </p:sp>
      <p:cxnSp>
        <p:nvCxnSpPr>
          <p:cNvPr id="16" name="15 Conector recto"/>
          <p:cNvCxnSpPr/>
          <p:nvPr/>
        </p:nvCxnSpPr>
        <p:spPr>
          <a:xfrm>
            <a:off x="0" y="234888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9459" y="227687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15246" y="2458748"/>
            <a:ext cx="9144000" cy="0"/>
          </a:xfrm>
          <a:prstGeom prst="line">
            <a:avLst/>
          </a:prstGeom>
        </p:spPr>
        <p:style>
          <a:lnRef idx="2">
            <a:schemeClr val="accent2"/>
          </a:lnRef>
          <a:fillRef idx="0">
            <a:schemeClr val="accent2"/>
          </a:fillRef>
          <a:effectRef idx="1">
            <a:schemeClr val="accent2"/>
          </a:effectRef>
          <a:fontRef idx="minor">
            <a:schemeClr val="tx1"/>
          </a:fontRef>
        </p:style>
      </p:cxnSp>
      <p:sp>
        <p:nvSpPr>
          <p:cNvPr id="9" name="8 CuadroTexto"/>
          <p:cNvSpPr txBox="1"/>
          <p:nvPr/>
        </p:nvSpPr>
        <p:spPr>
          <a:xfrm>
            <a:off x="395536" y="2924944"/>
            <a:ext cx="8424936" cy="2893100"/>
          </a:xfrm>
          <a:prstGeom prst="rect">
            <a:avLst/>
          </a:prstGeom>
          <a:noFill/>
        </p:spPr>
        <p:txBody>
          <a:bodyPr wrap="square" rtlCol="0">
            <a:spAutoFit/>
          </a:bodyPr>
          <a:lstStyle/>
          <a:p>
            <a:pPr algn="r"/>
            <a:r>
              <a:rPr lang="es-ES" sz="1600" dirty="0" smtClean="0">
                <a:solidFill>
                  <a:srgbClr val="FFFF00"/>
                </a:solidFill>
                <a:latin typeface="Andalus" pitchFamily="18" charset="-78"/>
                <a:cs typeface="Andalus" pitchFamily="18" charset="-78"/>
              </a:rPr>
              <a:t>El arte del </a:t>
            </a:r>
            <a:r>
              <a:rPr lang="es-ES" sz="1600" dirty="0" err="1" smtClean="0">
                <a:solidFill>
                  <a:srgbClr val="FFFF00"/>
                </a:solidFill>
                <a:latin typeface="Andalus" pitchFamily="18" charset="-78"/>
                <a:cs typeface="Andalus" pitchFamily="18" charset="-78"/>
              </a:rPr>
              <a:t>modeado</a:t>
            </a:r>
            <a:r>
              <a:rPr lang="es-ES" sz="1600" dirty="0" smtClean="0">
                <a:solidFill>
                  <a:srgbClr val="FFFF00"/>
                </a:solidFill>
                <a:latin typeface="Andalus" pitchFamily="18" charset="-78"/>
                <a:cs typeface="Andalus" pitchFamily="18" charset="-78"/>
              </a:rPr>
              <a:t> y policromía de imágenes de tema religioso con carácter catequístico </a:t>
            </a:r>
          </a:p>
          <a:p>
            <a:pPr algn="r"/>
            <a:r>
              <a:rPr lang="es-ES" sz="1600" dirty="0" smtClean="0">
                <a:solidFill>
                  <a:srgbClr val="FFFF00"/>
                </a:solidFill>
                <a:latin typeface="Andalus" pitchFamily="18" charset="-78"/>
                <a:cs typeface="Andalus" pitchFamily="18" charset="-78"/>
              </a:rPr>
              <a:t>se ha articulado en tres Escuelas principalmente:</a:t>
            </a:r>
          </a:p>
          <a:p>
            <a:pPr algn="r"/>
            <a:endParaRPr lang="es-ES" sz="1600" dirty="0" smtClean="0">
              <a:solidFill>
                <a:srgbClr val="FFFF00"/>
              </a:solidFill>
              <a:latin typeface="Andalus" pitchFamily="18" charset="-78"/>
              <a:cs typeface="Andalus" pitchFamily="18" charset="-78"/>
            </a:endParaRPr>
          </a:p>
          <a:p>
            <a:pPr algn="r"/>
            <a:r>
              <a:rPr lang="es-ES" i="1" dirty="0" smtClean="0">
                <a:solidFill>
                  <a:srgbClr val="00B0F0"/>
                </a:solidFill>
                <a:latin typeface="Andalus" pitchFamily="18" charset="-78"/>
                <a:cs typeface="Andalus" pitchFamily="18" charset="-78"/>
              </a:rPr>
              <a:t>Escuela Castellana  </a:t>
            </a:r>
            <a:r>
              <a:rPr lang="es-ES" sz="1600" dirty="0" smtClean="0">
                <a:solidFill>
                  <a:srgbClr val="FFFF00"/>
                </a:solidFill>
                <a:latin typeface="Andalus" pitchFamily="18" charset="-78"/>
                <a:cs typeface="Andalus" pitchFamily="18" charset="-78"/>
              </a:rPr>
              <a:t>con centro en Valladolid de estilo tremendamente realista</a:t>
            </a:r>
          </a:p>
          <a:p>
            <a:pPr algn="r"/>
            <a:r>
              <a:rPr lang="es-ES" sz="1600" dirty="0" smtClean="0">
                <a:solidFill>
                  <a:srgbClr val="FFFF00"/>
                </a:solidFill>
                <a:latin typeface="Andalus" pitchFamily="18" charset="-78"/>
                <a:cs typeface="Andalus" pitchFamily="18" charset="-78"/>
              </a:rPr>
              <a:t>(</a:t>
            </a:r>
            <a:r>
              <a:rPr lang="es-ES" sz="1600" dirty="0" err="1" smtClean="0">
                <a:solidFill>
                  <a:srgbClr val="FFFF00"/>
                </a:solidFill>
                <a:latin typeface="Andalus" pitchFamily="18" charset="-78"/>
                <a:cs typeface="Andalus" pitchFamily="18" charset="-78"/>
              </a:rPr>
              <a:t>Berruguete</a:t>
            </a:r>
            <a:r>
              <a:rPr lang="es-ES" sz="1600" dirty="0" smtClean="0">
                <a:solidFill>
                  <a:srgbClr val="FFFF00"/>
                </a:solidFill>
                <a:latin typeface="Andalus" pitchFamily="18" charset="-78"/>
                <a:cs typeface="Andalus" pitchFamily="18" charset="-78"/>
              </a:rPr>
              <a:t>, </a:t>
            </a:r>
            <a:r>
              <a:rPr lang="es-ES" sz="1600" dirty="0" err="1" smtClean="0">
                <a:solidFill>
                  <a:srgbClr val="FFFF00"/>
                </a:solidFill>
                <a:latin typeface="Andalus" pitchFamily="18" charset="-78"/>
                <a:cs typeface="Andalus" pitchFamily="18" charset="-78"/>
              </a:rPr>
              <a:t>Juán</a:t>
            </a:r>
            <a:r>
              <a:rPr lang="es-ES" sz="1600" dirty="0" smtClean="0">
                <a:solidFill>
                  <a:srgbClr val="FFFF00"/>
                </a:solidFill>
                <a:latin typeface="Andalus" pitchFamily="18" charset="-78"/>
                <a:cs typeface="Andalus" pitchFamily="18" charset="-78"/>
              </a:rPr>
              <a:t> de </a:t>
            </a:r>
            <a:r>
              <a:rPr lang="es-ES" sz="1600" dirty="0" err="1" smtClean="0">
                <a:solidFill>
                  <a:srgbClr val="FFFF00"/>
                </a:solidFill>
                <a:latin typeface="Andalus" pitchFamily="18" charset="-78"/>
                <a:cs typeface="Andalus" pitchFamily="18" charset="-78"/>
              </a:rPr>
              <a:t>Juni</a:t>
            </a:r>
            <a:r>
              <a:rPr lang="es-ES" sz="1600" dirty="0" smtClean="0">
                <a:solidFill>
                  <a:srgbClr val="FFFF00"/>
                </a:solidFill>
                <a:latin typeface="Andalus" pitchFamily="18" charset="-78"/>
                <a:cs typeface="Andalus" pitchFamily="18" charset="-78"/>
              </a:rPr>
              <a:t>, Gregorio Fernández, …)</a:t>
            </a:r>
          </a:p>
          <a:p>
            <a:pPr algn="r"/>
            <a:endParaRPr lang="es-ES" sz="1600" dirty="0" smtClean="0">
              <a:solidFill>
                <a:srgbClr val="FFFF00"/>
              </a:solidFill>
              <a:latin typeface="Andalus" pitchFamily="18" charset="-78"/>
              <a:cs typeface="Andalus" pitchFamily="18" charset="-78"/>
            </a:endParaRPr>
          </a:p>
          <a:p>
            <a:pPr algn="r"/>
            <a:r>
              <a:rPr lang="es-ES" sz="1600" dirty="0" smtClean="0">
                <a:solidFill>
                  <a:srgbClr val="FFFF00"/>
                </a:solidFill>
                <a:latin typeface="Andalus" pitchFamily="18" charset="-78"/>
                <a:cs typeface="Andalus" pitchFamily="18" charset="-78"/>
              </a:rPr>
              <a:t>                  </a:t>
            </a:r>
            <a:r>
              <a:rPr lang="es-ES" i="1" dirty="0" smtClean="0">
                <a:solidFill>
                  <a:srgbClr val="00B0F0"/>
                </a:solidFill>
                <a:latin typeface="Andalus" pitchFamily="18" charset="-78"/>
                <a:cs typeface="Andalus" pitchFamily="18" charset="-78"/>
              </a:rPr>
              <a:t>Escuela Andaluza  </a:t>
            </a:r>
            <a:r>
              <a:rPr lang="es-ES" sz="1600" dirty="0" smtClean="0">
                <a:solidFill>
                  <a:srgbClr val="FFFF00"/>
                </a:solidFill>
                <a:latin typeface="Andalus" pitchFamily="18" charset="-78"/>
                <a:cs typeface="Andalus" pitchFamily="18" charset="-78"/>
              </a:rPr>
              <a:t>con dos principales sedes en Sevilla y Granada </a:t>
            </a:r>
          </a:p>
          <a:p>
            <a:pPr algn="r"/>
            <a:r>
              <a:rPr lang="es-ES" sz="1600" dirty="0" smtClean="0">
                <a:solidFill>
                  <a:srgbClr val="FFFF00"/>
                </a:solidFill>
                <a:latin typeface="Andalus" pitchFamily="18" charset="-78"/>
                <a:cs typeface="Andalus" pitchFamily="18" charset="-78"/>
              </a:rPr>
              <a:t>                  (Alonso Cano, Martínez Montañés, Pedro de Mena, …)</a:t>
            </a:r>
          </a:p>
          <a:p>
            <a:pPr algn="r"/>
            <a:endParaRPr lang="es-ES" sz="1600" dirty="0" smtClean="0">
              <a:solidFill>
                <a:srgbClr val="FFFF00"/>
              </a:solidFill>
              <a:latin typeface="Andalus" pitchFamily="18" charset="-78"/>
              <a:cs typeface="Andalus" pitchFamily="18" charset="-78"/>
            </a:endParaRPr>
          </a:p>
          <a:p>
            <a:pPr algn="r"/>
            <a:r>
              <a:rPr lang="es-ES" sz="1600" dirty="0" smtClean="0">
                <a:solidFill>
                  <a:srgbClr val="FFFF00"/>
                </a:solidFill>
                <a:latin typeface="Andalus" pitchFamily="18" charset="-78"/>
                <a:cs typeface="Andalus" pitchFamily="18" charset="-78"/>
              </a:rPr>
              <a:t>                                </a:t>
            </a:r>
            <a:r>
              <a:rPr lang="es-ES" i="1" dirty="0" smtClean="0">
                <a:solidFill>
                  <a:srgbClr val="00B0F0"/>
                </a:solidFill>
                <a:latin typeface="Andalus" pitchFamily="18" charset="-78"/>
                <a:cs typeface="Andalus" pitchFamily="18" charset="-78"/>
              </a:rPr>
              <a:t>Escuela Murciana  </a:t>
            </a:r>
            <a:r>
              <a:rPr lang="es-ES" sz="1600" dirty="0" smtClean="0">
                <a:solidFill>
                  <a:srgbClr val="FFFF00"/>
                </a:solidFill>
                <a:latin typeface="Andalus" pitchFamily="18" charset="-78"/>
                <a:cs typeface="Andalus" pitchFamily="18" charset="-78"/>
              </a:rPr>
              <a:t>con su máximo exponente </a:t>
            </a:r>
          </a:p>
          <a:p>
            <a:pPr algn="r"/>
            <a:r>
              <a:rPr lang="es-ES" sz="1600" dirty="0" smtClean="0">
                <a:solidFill>
                  <a:srgbClr val="FFFF00"/>
                </a:solidFill>
                <a:latin typeface="Andalus" pitchFamily="18" charset="-78"/>
                <a:cs typeface="Andalus" pitchFamily="18" charset="-78"/>
              </a:rPr>
              <a:t>en Francisco </a:t>
            </a:r>
            <a:r>
              <a:rPr lang="es-ES" sz="1600" dirty="0" err="1" smtClean="0">
                <a:solidFill>
                  <a:srgbClr val="FFFF00"/>
                </a:solidFill>
                <a:latin typeface="Andalus" pitchFamily="18" charset="-78"/>
                <a:cs typeface="Andalus" pitchFamily="18" charset="-78"/>
              </a:rPr>
              <a:t>Salzillo</a:t>
            </a:r>
            <a:endParaRPr lang="es-ES" sz="1600" dirty="0">
              <a:solidFill>
                <a:srgbClr val="FFFF00"/>
              </a:solidFill>
              <a:latin typeface="Andalus" pitchFamily="18" charset="-78"/>
              <a:cs typeface="Andalus" pitchFamily="18" charset="-78"/>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iptico de la Adoración de los Magos.jpg"/>
          <p:cNvPicPr>
            <a:picLocks noChangeAspect="1"/>
          </p:cNvPicPr>
          <p:nvPr/>
        </p:nvPicPr>
        <p:blipFill>
          <a:blip r:embed="rId2" cstate="print"/>
          <a:srcRect l="12484" t="2310" r="1836"/>
          <a:stretch>
            <a:fillRect/>
          </a:stretch>
        </p:blipFill>
        <p:spPr>
          <a:xfrm>
            <a:off x="0" y="0"/>
            <a:ext cx="5405600" cy="6858000"/>
          </a:xfrm>
          <a:prstGeom prst="rect">
            <a:avLst/>
          </a:prstGeom>
        </p:spPr>
      </p:pic>
      <p:sp>
        <p:nvSpPr>
          <p:cNvPr id="3" name="2 Rectángulo"/>
          <p:cNvSpPr/>
          <p:nvPr/>
        </p:nvSpPr>
        <p:spPr>
          <a:xfrm>
            <a:off x="5379334" y="4221088"/>
            <a:ext cx="3743400" cy="2062103"/>
          </a:xfrm>
          <a:prstGeom prst="rect">
            <a:avLst/>
          </a:prstGeom>
        </p:spPr>
        <p:txBody>
          <a:bodyPr wrap="square">
            <a:spAutoFit/>
          </a:bodyPr>
          <a:lstStyle/>
          <a:p>
            <a:pPr algn="ctr"/>
            <a:r>
              <a:rPr lang="es-ES" sz="2000" dirty="0" smtClean="0">
                <a:solidFill>
                  <a:srgbClr val="FFC000"/>
                </a:solidFill>
                <a:latin typeface="Times New Roman" pitchFamily="18" charset="0"/>
                <a:cs typeface="Times New Roman" pitchFamily="18" charset="0"/>
              </a:rPr>
              <a:t>Adoración de los Reyes Magos</a:t>
            </a:r>
          </a:p>
          <a:p>
            <a:pPr algn="ctr"/>
            <a:r>
              <a:rPr lang="es-ES" dirty="0" smtClean="0">
                <a:solidFill>
                  <a:srgbClr val="FFC000"/>
                </a:solidFill>
                <a:latin typeface="Times New Roman" pitchFamily="18" charset="0"/>
                <a:cs typeface="Times New Roman" pitchFamily="18" charset="0"/>
              </a:rPr>
              <a:t> </a:t>
            </a:r>
          </a:p>
          <a:p>
            <a:pPr algn="ctr"/>
            <a:endParaRPr lang="es-ES" dirty="0" smtClean="0">
              <a:solidFill>
                <a:srgbClr val="FFC000"/>
              </a:solidFill>
              <a:latin typeface="Times New Roman" pitchFamily="18" charset="0"/>
              <a:cs typeface="Times New Roman" pitchFamily="18" charset="0"/>
            </a:endParaRPr>
          </a:p>
          <a:p>
            <a:pPr algn="ctr"/>
            <a:r>
              <a:rPr lang="es-ES" dirty="0" smtClean="0">
                <a:solidFill>
                  <a:srgbClr val="FFC000"/>
                </a:solidFill>
                <a:latin typeface="Times New Roman" pitchFamily="18" charset="0"/>
                <a:cs typeface="Times New Roman" pitchFamily="18" charset="0"/>
              </a:rPr>
              <a:t>Pieza única de final del gótico, del tríptico de Covarrubias, atribuido al "Maestro de Covarrubias" Gil de </a:t>
            </a:r>
            <a:r>
              <a:rPr lang="es-ES" dirty="0" err="1" smtClean="0">
                <a:solidFill>
                  <a:srgbClr val="FFC000"/>
                </a:solidFill>
                <a:latin typeface="Times New Roman" pitchFamily="18" charset="0"/>
                <a:cs typeface="Times New Roman" pitchFamily="18" charset="0"/>
              </a:rPr>
              <a:t>Siloé</a:t>
            </a:r>
            <a:r>
              <a:rPr lang="es-ES" dirty="0" smtClean="0">
                <a:solidFill>
                  <a:srgbClr val="FFC000"/>
                </a:solidFill>
                <a:latin typeface="Times New Roman" pitchFamily="18" charset="0"/>
                <a:cs typeface="Times New Roman" pitchFamily="18" charset="0"/>
              </a:rPr>
              <a:t> o a su hijo</a:t>
            </a:r>
            <a:endParaRPr lang="es-ES" dirty="0">
              <a:solidFill>
                <a:srgbClr val="FFC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irgen con el Niño, de Felipe Bigarny"/>
          <p:cNvPicPr>
            <a:picLocks noChangeAspect="1" noChangeArrowheads="1"/>
          </p:cNvPicPr>
          <p:nvPr/>
        </p:nvPicPr>
        <p:blipFill>
          <a:blip r:embed="rId2" cstate="email"/>
          <a:srcRect b="-1225"/>
          <a:stretch>
            <a:fillRect/>
          </a:stretch>
        </p:blipFill>
        <p:spPr bwMode="auto">
          <a:xfrm>
            <a:off x="179512" y="583333"/>
            <a:ext cx="5078426" cy="5544000"/>
          </a:xfrm>
          <a:prstGeom prst="rect">
            <a:avLst/>
          </a:prstGeom>
          <a:noFill/>
        </p:spPr>
      </p:pic>
      <p:sp>
        <p:nvSpPr>
          <p:cNvPr id="3" name="2 Rectángulo"/>
          <p:cNvSpPr/>
          <p:nvPr/>
        </p:nvSpPr>
        <p:spPr>
          <a:xfrm>
            <a:off x="950334" y="6237312"/>
            <a:ext cx="3528392" cy="646331"/>
          </a:xfrm>
          <a:prstGeom prst="rect">
            <a:avLst/>
          </a:prstGeom>
        </p:spPr>
        <p:txBody>
          <a:bodyPr wrap="square">
            <a:spAutoFit/>
          </a:bodyPr>
          <a:lstStyle/>
          <a:p>
            <a:pPr algn="ctr"/>
            <a:r>
              <a:rPr lang="es-ES" sz="2000" dirty="0" smtClean="0">
                <a:solidFill>
                  <a:schemeClr val="bg1"/>
                </a:solidFill>
                <a:latin typeface="Aparajita" pitchFamily="34" charset="0"/>
                <a:cs typeface="Aparajita" pitchFamily="34" charset="0"/>
              </a:rPr>
              <a:t>Virgen con el Niño</a:t>
            </a:r>
          </a:p>
          <a:p>
            <a:pPr algn="ctr"/>
            <a:r>
              <a:rPr lang="es-ES" sz="1600" dirty="0" smtClean="0">
                <a:solidFill>
                  <a:schemeClr val="bg1"/>
                </a:solidFill>
                <a:latin typeface="Aparajita" pitchFamily="34" charset="0"/>
                <a:cs typeface="Aparajita" pitchFamily="34" charset="0"/>
              </a:rPr>
              <a:t>Museo de Escultura de Valladolid</a:t>
            </a:r>
            <a:endParaRPr lang="es-ES" sz="1600" dirty="0">
              <a:solidFill>
                <a:schemeClr val="bg1"/>
              </a:solidFill>
              <a:latin typeface="Aparajita" pitchFamily="34" charset="0"/>
              <a:cs typeface="Aparajita" pitchFamily="34" charset="0"/>
            </a:endParaRPr>
          </a:p>
        </p:txBody>
      </p:sp>
      <p:grpSp>
        <p:nvGrpSpPr>
          <p:cNvPr id="8" name="7 Grupo"/>
          <p:cNvGrpSpPr/>
          <p:nvPr/>
        </p:nvGrpSpPr>
        <p:grpSpPr>
          <a:xfrm>
            <a:off x="5701476" y="230831"/>
            <a:ext cx="3109819" cy="3198169"/>
            <a:chOff x="3523623" y="1319377"/>
            <a:chExt cx="3249900" cy="3671952"/>
          </a:xfrm>
        </p:grpSpPr>
        <p:pic>
          <p:nvPicPr>
            <p:cNvPr id="9" name="8 Imagen" descr="Pergamino - copia.jpg"/>
            <p:cNvPicPr>
              <a:picLocks noChangeAspect="1"/>
            </p:cNvPicPr>
            <p:nvPr/>
          </p:nvPicPr>
          <p:blipFill>
            <a:blip r:embed="rId3" cstate="email"/>
            <a:srcRect/>
            <a:stretch>
              <a:fillRect/>
            </a:stretch>
          </p:blipFill>
          <p:spPr>
            <a:xfrm>
              <a:off x="3523623" y="1319377"/>
              <a:ext cx="3249900" cy="3671952"/>
            </a:xfrm>
            <a:prstGeom prst="rect">
              <a:avLst/>
            </a:prstGeom>
          </p:spPr>
        </p:pic>
        <p:sp>
          <p:nvSpPr>
            <p:cNvPr id="10" name="9 CuadroTexto"/>
            <p:cNvSpPr txBox="1"/>
            <p:nvPr/>
          </p:nvSpPr>
          <p:spPr>
            <a:xfrm>
              <a:off x="3868978" y="3444567"/>
              <a:ext cx="2854361" cy="744121"/>
            </a:xfrm>
            <a:prstGeom prst="rect">
              <a:avLst/>
            </a:prstGeom>
            <a:noFill/>
          </p:spPr>
          <p:txBody>
            <a:bodyPr wrap="square" rtlCol="0">
              <a:spAutoFit/>
            </a:bodyPr>
            <a:lstStyle/>
            <a:p>
              <a:endParaRPr lang="es-ES" sz="1400" dirty="0" smtClean="0"/>
            </a:p>
            <a:p>
              <a:r>
                <a:rPr lang="es-ES" sz="1400" dirty="0" smtClean="0">
                  <a:latin typeface="Monotype Corsiva" pitchFamily="66" charset="0"/>
                </a:rPr>
                <a:t>Se cree que nace en 1475 en Borgoña (Francia) y Muere en 1543 en Toledo</a:t>
              </a:r>
            </a:p>
          </p:txBody>
        </p:sp>
        <p:sp>
          <p:nvSpPr>
            <p:cNvPr id="11" name="10 Rectángulo"/>
            <p:cNvSpPr/>
            <p:nvPr/>
          </p:nvSpPr>
          <p:spPr>
            <a:xfrm>
              <a:off x="3945188" y="1959364"/>
              <a:ext cx="2573443" cy="1660845"/>
            </a:xfrm>
            <a:prstGeom prst="rect">
              <a:avLst/>
            </a:prstGeom>
          </p:spPr>
          <p:txBody>
            <a:bodyPr wrap="square">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Felipe </a:t>
              </a:r>
            </a:p>
            <a:p>
              <a:r>
                <a:rPr lang="es-ES" sz="2400" b="1" dirty="0" smtClean="0">
                  <a:solidFill>
                    <a:srgbClr val="FFFF00"/>
                  </a:solidFill>
                  <a:effectLst>
                    <a:outerShdw blurRad="38100" dist="38100" dir="2700000" algn="tl">
                      <a:srgbClr val="000000">
                        <a:alpha val="43137"/>
                      </a:srgbClr>
                    </a:outerShdw>
                  </a:effectLst>
                  <a:latin typeface="Harrington" pitchFamily="82" charset="0"/>
                </a:rPr>
                <a:t>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Bigarny</a:t>
              </a:r>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r>
                <a:rPr lang="es-ES" sz="1600" b="1" dirty="0" smtClean="0">
                  <a:solidFill>
                    <a:srgbClr val="FFFF00"/>
                  </a:solidFill>
                  <a:effectLst>
                    <a:outerShdw blurRad="38100" dist="38100" dir="2700000" algn="tl">
                      <a:srgbClr val="000000">
                        <a:alpha val="43137"/>
                      </a:srgbClr>
                    </a:outerShdw>
                  </a:effectLst>
                  <a:latin typeface="Harrington" pitchFamily="82" charset="0"/>
                </a:rPr>
                <a:t>  Apodado el Borgoñón</a:t>
              </a:r>
            </a:p>
          </p:txBody>
        </p:sp>
      </p:grpSp>
      <p:sp>
        <p:nvSpPr>
          <p:cNvPr id="13" name="12 CuadroTexto"/>
          <p:cNvSpPr txBox="1"/>
          <p:nvPr/>
        </p:nvSpPr>
        <p:spPr>
          <a:xfrm>
            <a:off x="5828035" y="4437112"/>
            <a:ext cx="3024336" cy="1754326"/>
          </a:xfrm>
          <a:prstGeom prst="rect">
            <a:avLst/>
          </a:prstGeom>
          <a:noFill/>
        </p:spPr>
        <p:txBody>
          <a:bodyPr wrap="square" rtlCol="0">
            <a:spAutoFit/>
          </a:bodyPr>
          <a:lstStyle/>
          <a:p>
            <a:pPr algn="just"/>
            <a:r>
              <a:rPr lang="es-ES" dirty="0" smtClean="0">
                <a:solidFill>
                  <a:schemeClr val="bg1"/>
                </a:solidFill>
                <a:latin typeface="Aparajita" pitchFamily="34" charset="0"/>
                <a:cs typeface="Aparajita" pitchFamily="34" charset="0"/>
              </a:rPr>
              <a:t>Gran escultor renacentista  que en colaboración con </a:t>
            </a:r>
            <a:r>
              <a:rPr lang="es-ES" dirty="0" err="1" smtClean="0">
                <a:solidFill>
                  <a:schemeClr val="bg1"/>
                </a:solidFill>
                <a:latin typeface="Aparajita" pitchFamily="34" charset="0"/>
                <a:cs typeface="Aparajita" pitchFamily="34" charset="0"/>
              </a:rPr>
              <a:t>Berruguete</a:t>
            </a:r>
            <a:r>
              <a:rPr lang="es-ES" dirty="0" smtClean="0">
                <a:solidFill>
                  <a:schemeClr val="bg1"/>
                </a:solidFill>
                <a:latin typeface="Aparajita" pitchFamily="34" charset="0"/>
                <a:cs typeface="Aparajita" pitchFamily="34" charset="0"/>
              </a:rPr>
              <a:t> y Diego de </a:t>
            </a:r>
            <a:r>
              <a:rPr lang="es-ES" dirty="0" err="1" smtClean="0">
                <a:solidFill>
                  <a:schemeClr val="bg1"/>
                </a:solidFill>
                <a:latin typeface="Aparajita" pitchFamily="34" charset="0"/>
                <a:cs typeface="Aparajita" pitchFamily="34" charset="0"/>
              </a:rPr>
              <a:t>Siloé</a:t>
            </a:r>
            <a:r>
              <a:rPr lang="es-ES" dirty="0" smtClean="0">
                <a:solidFill>
                  <a:schemeClr val="bg1"/>
                </a:solidFill>
                <a:latin typeface="Aparajita" pitchFamily="34" charset="0"/>
                <a:cs typeface="Aparajita" pitchFamily="34" charset="0"/>
              </a:rPr>
              <a:t> trabajo en retablos tan importantes como los de las catedrales de Burgos, Toledo, Palencia y la Capilla Real de Granada. </a:t>
            </a:r>
            <a:endParaRPr lang="es-ES" dirty="0">
              <a:solidFill>
                <a:schemeClr val="bg1"/>
              </a:solidFill>
              <a:latin typeface="Aparajita" pitchFamily="34" charset="0"/>
              <a:cs typeface="Aparajit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out)">
                                      <p:cBhvr>
                                        <p:cTn id="7" dur="3000"/>
                                        <p:tgtEl>
                                          <p:spTgt spid="10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pic>
        <p:nvPicPr>
          <p:cNvPr id="3" name="2 Imagen" descr="Felipe Birarny Retablo Capilla real de Granada.jpg"/>
          <p:cNvPicPr>
            <a:picLocks noChangeAspect="1"/>
          </p:cNvPicPr>
          <p:nvPr/>
        </p:nvPicPr>
        <p:blipFill>
          <a:blip r:embed="rId2" cstate="email"/>
          <a:srcRect/>
          <a:stretch>
            <a:fillRect/>
          </a:stretch>
        </p:blipFill>
        <p:spPr>
          <a:xfrm>
            <a:off x="1384805" y="0"/>
            <a:ext cx="6334744" cy="6444000"/>
          </a:xfrm>
          <a:prstGeom prst="rect">
            <a:avLst/>
          </a:prstGeom>
        </p:spPr>
      </p:pic>
      <p:sp>
        <p:nvSpPr>
          <p:cNvPr id="4" name="3 CuadroTexto"/>
          <p:cNvSpPr txBox="1"/>
          <p:nvPr/>
        </p:nvSpPr>
        <p:spPr>
          <a:xfrm>
            <a:off x="2456715" y="6477025"/>
            <a:ext cx="4248472" cy="369332"/>
          </a:xfrm>
          <a:prstGeom prst="rect">
            <a:avLst/>
          </a:prstGeom>
          <a:noFill/>
        </p:spPr>
        <p:txBody>
          <a:bodyPr wrap="square" rtlCol="0">
            <a:spAutoFit/>
          </a:bodyPr>
          <a:lstStyle/>
          <a:p>
            <a:pPr algn="ctr"/>
            <a:r>
              <a:rPr lang="es-ES" dirty="0" smtClean="0">
                <a:solidFill>
                  <a:srgbClr val="FFC000"/>
                </a:solidFill>
              </a:rPr>
              <a:t>Retablo de la Capilla Real de Granada</a:t>
            </a:r>
            <a:endParaRPr lang="es-ES" dirty="0">
              <a:solidFill>
                <a:srgbClr val="FFC000"/>
              </a:solidFill>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5814229" y="45455"/>
            <a:ext cx="3565321" cy="3527561"/>
            <a:chOff x="3491880" y="1340768"/>
            <a:chExt cx="3565321" cy="3671952"/>
          </a:xfrm>
        </p:grpSpPr>
        <p:pic>
          <p:nvPicPr>
            <p:cNvPr id="4" name="3 Imagen" descr="Pergamino - copia.jpg"/>
            <p:cNvPicPr>
              <a:picLocks noChangeAspect="1"/>
            </p:cNvPicPr>
            <p:nvPr/>
          </p:nvPicPr>
          <p:blipFill>
            <a:blip r:embed="rId2" cstate="email"/>
            <a:srcRect/>
            <a:stretch>
              <a:fillRect/>
            </a:stretch>
          </p:blipFill>
          <p:spPr>
            <a:xfrm>
              <a:off x="3491880" y="1340768"/>
              <a:ext cx="3249900" cy="3671952"/>
            </a:xfrm>
            <a:prstGeom prst="rect">
              <a:avLst/>
            </a:prstGeom>
          </p:spPr>
        </p:pic>
        <p:sp>
          <p:nvSpPr>
            <p:cNvPr id="5" name="4 CuadroTexto"/>
            <p:cNvSpPr txBox="1"/>
            <p:nvPr/>
          </p:nvSpPr>
          <p:spPr>
            <a:xfrm>
              <a:off x="4023325" y="2770092"/>
              <a:ext cx="3033876" cy="1569660"/>
            </a:xfrm>
            <a:prstGeom prst="rect">
              <a:avLst/>
            </a:prstGeom>
            <a:noFill/>
          </p:spPr>
          <p:txBody>
            <a:bodyPr wrap="square" rtlCol="0">
              <a:spAutoFit/>
            </a:bodyPr>
            <a:lstStyle/>
            <a:p>
              <a:endParaRPr lang="es-ES" sz="1600" dirty="0" smtClean="0"/>
            </a:p>
            <a:p>
              <a:r>
                <a:rPr lang="es-ES" sz="1600" dirty="0" smtClean="0">
                  <a:latin typeface="Monotype Corsiva" pitchFamily="66" charset="0"/>
                </a:rPr>
                <a:t> Paredes de Nava 1490</a:t>
              </a:r>
            </a:p>
            <a:p>
              <a:r>
                <a:rPr lang="es-ES" sz="1600" dirty="0" smtClean="0">
                  <a:latin typeface="Monotype Corsiva" pitchFamily="66" charset="0"/>
                </a:rPr>
                <a:t>                 Toledo 1561</a:t>
              </a:r>
            </a:p>
            <a:p>
              <a:r>
                <a:rPr lang="es-ES" sz="1600" dirty="0" smtClean="0">
                  <a:latin typeface="Monotype Corsiva" pitchFamily="66" charset="0"/>
                </a:rPr>
                <a:t>Hijo del gran pintor Pedro </a:t>
              </a:r>
            </a:p>
            <a:p>
              <a:r>
                <a:rPr lang="es-ES" sz="1600" dirty="0" err="1" smtClean="0">
                  <a:latin typeface="Monotype Corsiva" pitchFamily="66" charset="0"/>
                </a:rPr>
                <a:t>Berruguete</a:t>
              </a:r>
              <a:r>
                <a:rPr lang="es-ES" sz="1600" dirty="0" smtClean="0">
                  <a:latin typeface="Monotype Corsiva" pitchFamily="66" charset="0"/>
                </a:rPr>
                <a:t>, se formó en Italia </a:t>
              </a:r>
            </a:p>
            <a:p>
              <a:r>
                <a:rPr lang="es-ES" sz="1600" dirty="0" smtClean="0">
                  <a:latin typeface="Monotype Corsiva" pitchFamily="66" charset="0"/>
                </a:rPr>
                <a:t>en el manierismo renacentista</a:t>
              </a:r>
              <a:endParaRPr lang="es-ES" sz="1600" dirty="0">
                <a:latin typeface="Monotype Corsiva" pitchFamily="66" charset="0"/>
              </a:endParaRPr>
            </a:p>
          </p:txBody>
        </p:sp>
        <p:sp>
          <p:nvSpPr>
            <p:cNvPr id="6" name="5 Rectángulo"/>
            <p:cNvSpPr/>
            <p:nvPr/>
          </p:nvSpPr>
          <p:spPr>
            <a:xfrm>
              <a:off x="3760784" y="1959364"/>
              <a:ext cx="2573445" cy="830997"/>
            </a:xfrm>
            <a:prstGeom prst="rect">
              <a:avLst/>
            </a:prstGeom>
          </p:spPr>
          <p:txBody>
            <a:bodyPr wrap="square">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Alonso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Berruguete</a:t>
              </a:r>
              <a:r>
                <a:rPr lang="es-ES" sz="2400" b="1" dirty="0" smtClean="0">
                  <a:solidFill>
                    <a:srgbClr val="FFFF00"/>
                  </a:solidFill>
                  <a:effectLst>
                    <a:outerShdw blurRad="38100" dist="38100" dir="2700000" algn="tl">
                      <a:srgbClr val="000000">
                        <a:alpha val="43137"/>
                      </a:srgbClr>
                    </a:outerShdw>
                  </a:effectLst>
                  <a:latin typeface="Harrington" pitchFamily="82" charset="0"/>
                </a:rPr>
                <a:t>                                  </a:t>
              </a:r>
            </a:p>
          </p:txBody>
        </p:sp>
      </p:grpSp>
      <p:pic>
        <p:nvPicPr>
          <p:cNvPr id="7" name="6 Imagen" descr="A. Berruguete Adoracion de los Magos M. de Valladolid.jpg"/>
          <p:cNvPicPr>
            <a:picLocks noChangeAspect="1"/>
          </p:cNvPicPr>
          <p:nvPr/>
        </p:nvPicPr>
        <p:blipFill>
          <a:blip r:embed="rId3" cstate="email"/>
          <a:stretch>
            <a:fillRect/>
          </a:stretch>
        </p:blipFill>
        <p:spPr>
          <a:xfrm>
            <a:off x="456911" y="173305"/>
            <a:ext cx="4835169" cy="5850554"/>
          </a:xfrm>
          <a:prstGeom prst="rect">
            <a:avLst/>
          </a:prstGeom>
        </p:spPr>
      </p:pic>
      <p:sp>
        <p:nvSpPr>
          <p:cNvPr id="8" name="7 CuadroTexto"/>
          <p:cNvSpPr txBox="1"/>
          <p:nvPr/>
        </p:nvSpPr>
        <p:spPr>
          <a:xfrm>
            <a:off x="1079704" y="6073440"/>
            <a:ext cx="4104456" cy="584775"/>
          </a:xfrm>
          <a:prstGeom prst="rect">
            <a:avLst/>
          </a:prstGeom>
          <a:noFill/>
        </p:spPr>
        <p:txBody>
          <a:bodyPr wrap="square" rtlCol="0">
            <a:spAutoFit/>
          </a:bodyPr>
          <a:lstStyle/>
          <a:p>
            <a:r>
              <a:rPr lang="es-ES" sz="1600" dirty="0" smtClean="0">
                <a:solidFill>
                  <a:srgbClr val="FFC000"/>
                </a:solidFill>
                <a:latin typeface="Georgia" pitchFamily="18" charset="0"/>
              </a:rPr>
              <a:t>Retablo de la adoración de los Magos </a:t>
            </a:r>
          </a:p>
          <a:p>
            <a:r>
              <a:rPr lang="es-ES" sz="1600" dirty="0" smtClean="0">
                <a:solidFill>
                  <a:srgbClr val="FFC000"/>
                </a:solidFill>
                <a:latin typeface="Georgia" pitchFamily="18" charset="0"/>
              </a:rPr>
              <a:t>del Museo de Escultura de Valladolid</a:t>
            </a:r>
            <a:endParaRPr lang="es-ES" sz="1600" dirty="0">
              <a:solidFill>
                <a:srgbClr val="FFC000"/>
              </a:solidFill>
              <a:latin typeface="Georgia" pitchFamily="18" charset="0"/>
            </a:endParaRPr>
          </a:p>
        </p:txBody>
      </p:sp>
      <p:pic>
        <p:nvPicPr>
          <p:cNvPr id="9" name="8 Imagen" descr="A. Berruguete,_Ecce_Homo,_1525[1].jpg"/>
          <p:cNvPicPr>
            <a:picLocks noChangeAspect="1"/>
          </p:cNvPicPr>
          <p:nvPr/>
        </p:nvPicPr>
        <p:blipFill>
          <a:blip r:embed="rId4" cstate="email"/>
          <a:srcRect/>
          <a:stretch>
            <a:fillRect/>
          </a:stretch>
        </p:blipFill>
        <p:spPr>
          <a:xfrm>
            <a:off x="3193394" y="318944"/>
            <a:ext cx="2412003" cy="5904000"/>
          </a:xfrm>
          <a:prstGeom prst="rect">
            <a:avLst/>
          </a:prstGeom>
        </p:spPr>
      </p:pic>
      <p:sp>
        <p:nvSpPr>
          <p:cNvPr id="10" name="9 CuadroTexto"/>
          <p:cNvSpPr txBox="1"/>
          <p:nvPr/>
        </p:nvSpPr>
        <p:spPr>
          <a:xfrm>
            <a:off x="3339654" y="6171632"/>
            <a:ext cx="2528490" cy="523220"/>
          </a:xfrm>
          <a:prstGeom prst="rect">
            <a:avLst/>
          </a:prstGeom>
          <a:noFill/>
        </p:spPr>
        <p:txBody>
          <a:bodyPr wrap="square" rtlCol="0">
            <a:spAutoFit/>
          </a:bodyPr>
          <a:lstStyle/>
          <a:p>
            <a:pPr algn="ctr"/>
            <a:r>
              <a:rPr lang="es-ES" sz="1400" dirty="0" err="1" smtClean="0">
                <a:solidFill>
                  <a:srgbClr val="FFC000"/>
                </a:solidFill>
                <a:latin typeface="Times New Roman" pitchFamily="18" charset="0"/>
                <a:cs typeface="Times New Roman" pitchFamily="18" charset="0"/>
              </a:rPr>
              <a:t>Ecce</a:t>
            </a:r>
            <a:r>
              <a:rPr lang="es-ES" sz="1400" dirty="0" smtClean="0">
                <a:solidFill>
                  <a:srgbClr val="FFC000"/>
                </a:solidFill>
                <a:latin typeface="Times New Roman" pitchFamily="18" charset="0"/>
                <a:cs typeface="Times New Roman" pitchFamily="18" charset="0"/>
              </a:rPr>
              <a:t> Homo</a:t>
            </a:r>
          </a:p>
          <a:p>
            <a:pPr algn="ctr"/>
            <a:r>
              <a:rPr lang="es-ES" sz="1400" dirty="0" smtClean="0">
                <a:solidFill>
                  <a:srgbClr val="FFC000"/>
                </a:solidFill>
                <a:latin typeface="Times New Roman" pitchFamily="18" charset="0"/>
                <a:cs typeface="Times New Roman" pitchFamily="18" charset="0"/>
              </a:rPr>
              <a:t>Museo de Esc. de Valladolid</a:t>
            </a:r>
            <a:endParaRPr lang="es-ES" sz="1400" dirty="0">
              <a:solidFill>
                <a:srgbClr val="FFC000"/>
              </a:solidFill>
              <a:latin typeface="Times New Roman" pitchFamily="18" charset="0"/>
              <a:cs typeface="Times New Roman" pitchFamily="18" charset="0"/>
            </a:endParaRPr>
          </a:p>
        </p:txBody>
      </p:sp>
      <p:pic>
        <p:nvPicPr>
          <p:cNvPr id="11" name="10 Imagen" descr="A. Berruguete la Virgen guapa de Paredes de Nava.jpg"/>
          <p:cNvPicPr>
            <a:picLocks noChangeAspect="1"/>
          </p:cNvPicPr>
          <p:nvPr/>
        </p:nvPicPr>
        <p:blipFill>
          <a:blip r:embed="rId5" cstate="email"/>
          <a:srcRect/>
          <a:stretch>
            <a:fillRect/>
          </a:stretch>
        </p:blipFill>
        <p:spPr>
          <a:xfrm>
            <a:off x="319975" y="201040"/>
            <a:ext cx="2621607" cy="5940000"/>
          </a:xfrm>
          <a:prstGeom prst="rect">
            <a:avLst/>
          </a:prstGeom>
        </p:spPr>
      </p:pic>
      <p:sp>
        <p:nvSpPr>
          <p:cNvPr id="12" name="11 CuadroTexto"/>
          <p:cNvSpPr txBox="1"/>
          <p:nvPr/>
        </p:nvSpPr>
        <p:spPr>
          <a:xfrm>
            <a:off x="907802" y="6165304"/>
            <a:ext cx="1487538" cy="523220"/>
          </a:xfrm>
          <a:prstGeom prst="rect">
            <a:avLst/>
          </a:prstGeom>
          <a:noFill/>
        </p:spPr>
        <p:txBody>
          <a:bodyPr wrap="square" rtlCol="0">
            <a:spAutoFit/>
          </a:bodyPr>
          <a:lstStyle/>
          <a:p>
            <a:r>
              <a:rPr lang="es-ES" sz="1400" dirty="0" smtClean="0">
                <a:solidFill>
                  <a:srgbClr val="FFC000"/>
                </a:solidFill>
                <a:latin typeface="Times New Roman" pitchFamily="18" charset="0"/>
                <a:cs typeface="Times New Roman" pitchFamily="18" charset="0"/>
              </a:rPr>
              <a:t>La Virgen Guapa </a:t>
            </a:r>
          </a:p>
          <a:p>
            <a:r>
              <a:rPr lang="es-ES" sz="1400" dirty="0" smtClean="0">
                <a:solidFill>
                  <a:srgbClr val="FFC000"/>
                </a:solidFill>
                <a:latin typeface="Times New Roman" pitchFamily="18" charset="0"/>
                <a:cs typeface="Times New Roman" pitchFamily="18" charset="0"/>
              </a:rPr>
              <a:t>Paredes de Nava</a:t>
            </a:r>
            <a:endParaRPr lang="es-ES" sz="1400" dirty="0">
              <a:solidFill>
                <a:srgbClr val="FFC000"/>
              </a:solidFill>
              <a:latin typeface="Times New Roman" pitchFamily="18" charset="0"/>
              <a:cs typeface="Times New Roman" pitchFamily="18" charset="0"/>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2000"/>
                                        <p:tgtEl>
                                          <p:spTgt spid="8"/>
                                        </p:tgtEl>
                                      </p:cBhvr>
                                    </p:animEffect>
                                    <p:set>
                                      <p:cBhvr>
                                        <p:cTn id="15" dur="1" fill="hold">
                                          <p:stCondLst>
                                            <p:cond delay="1999"/>
                                          </p:stCondLst>
                                        </p:cTn>
                                        <p:tgtEl>
                                          <p:spTgt spid="8"/>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2000"/>
                                        <p:tgtEl>
                                          <p:spTgt spid="7"/>
                                        </p:tgtEl>
                                      </p:cBhvr>
                                    </p:animEffect>
                                    <p:set>
                                      <p:cBhvr>
                                        <p:cTn id="18" dur="1" fill="hold">
                                          <p:stCondLst>
                                            <p:cond delay="1999"/>
                                          </p:stCondLst>
                                        </p:cTn>
                                        <p:tgtEl>
                                          <p:spTgt spid="7"/>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20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ego de Siloé Adoración de los Reyes.jpg"/>
          <p:cNvPicPr>
            <a:picLocks noChangeAspect="1"/>
          </p:cNvPicPr>
          <p:nvPr/>
        </p:nvPicPr>
        <p:blipFill>
          <a:blip r:embed="rId2" cstate="email"/>
          <a:srcRect/>
          <a:stretch>
            <a:fillRect/>
          </a:stretch>
        </p:blipFill>
        <p:spPr>
          <a:xfrm>
            <a:off x="81276" y="167374"/>
            <a:ext cx="6013143" cy="6045150"/>
          </a:xfrm>
          <a:prstGeom prst="rect">
            <a:avLst/>
          </a:prstGeom>
        </p:spPr>
      </p:pic>
      <p:sp>
        <p:nvSpPr>
          <p:cNvPr id="3" name="2 CuadroTexto"/>
          <p:cNvSpPr txBox="1"/>
          <p:nvPr/>
        </p:nvSpPr>
        <p:spPr>
          <a:xfrm>
            <a:off x="1115616" y="6179770"/>
            <a:ext cx="3418698" cy="677108"/>
          </a:xfrm>
          <a:prstGeom prst="rect">
            <a:avLst/>
          </a:prstGeom>
          <a:noFill/>
        </p:spPr>
        <p:txBody>
          <a:bodyPr wrap="square" rtlCol="0">
            <a:spAutoFit/>
          </a:bodyPr>
          <a:lstStyle/>
          <a:p>
            <a:pPr algn="ctr"/>
            <a:r>
              <a:rPr lang="es-ES" sz="2000" dirty="0" smtClean="0">
                <a:solidFill>
                  <a:srgbClr val="FFC000"/>
                </a:solidFill>
                <a:latin typeface="Times New Roman" pitchFamily="18" charset="0"/>
                <a:cs typeface="Times New Roman" pitchFamily="18" charset="0"/>
              </a:rPr>
              <a:t>La Adoración de los Reyes</a:t>
            </a:r>
          </a:p>
          <a:p>
            <a:pPr algn="ctr"/>
            <a:r>
              <a:rPr lang="es-ES" dirty="0" smtClean="0">
                <a:solidFill>
                  <a:srgbClr val="FFC000"/>
                </a:solidFill>
                <a:latin typeface="Times New Roman" pitchFamily="18" charset="0"/>
                <a:cs typeface="Times New Roman" pitchFamily="18" charset="0"/>
              </a:rPr>
              <a:t>Museo de Esc. de Valladolid</a:t>
            </a:r>
            <a:endParaRPr lang="es-ES" dirty="0">
              <a:solidFill>
                <a:srgbClr val="FFC000"/>
              </a:solidFill>
              <a:latin typeface="Times New Roman" pitchFamily="18" charset="0"/>
              <a:cs typeface="Times New Roman" pitchFamily="18" charset="0"/>
            </a:endParaRPr>
          </a:p>
        </p:txBody>
      </p:sp>
      <p:pic>
        <p:nvPicPr>
          <p:cNvPr id="4" name="3 Imagen" descr="Pergamino - copia.jpg"/>
          <p:cNvPicPr>
            <a:picLocks noChangeAspect="1"/>
          </p:cNvPicPr>
          <p:nvPr/>
        </p:nvPicPr>
        <p:blipFill>
          <a:blip r:embed="rId3" cstate="email"/>
          <a:srcRect/>
          <a:stretch>
            <a:fillRect/>
          </a:stretch>
        </p:blipFill>
        <p:spPr>
          <a:xfrm>
            <a:off x="6424752" y="44337"/>
            <a:ext cx="2640430" cy="2839535"/>
          </a:xfrm>
          <a:prstGeom prst="rect">
            <a:avLst/>
          </a:prstGeom>
        </p:spPr>
      </p:pic>
      <p:sp>
        <p:nvSpPr>
          <p:cNvPr id="5" name="4 CuadroTexto"/>
          <p:cNvSpPr txBox="1"/>
          <p:nvPr/>
        </p:nvSpPr>
        <p:spPr>
          <a:xfrm>
            <a:off x="6325318" y="550858"/>
            <a:ext cx="2880320" cy="1938992"/>
          </a:xfrm>
          <a:prstGeom prst="rect">
            <a:avLst/>
          </a:prstGeom>
          <a:noFill/>
        </p:spPr>
        <p:txBody>
          <a:bodyPr wrap="square" rtlCol="0">
            <a:spAutoFit/>
          </a:bodyPr>
          <a:lstStyle/>
          <a:p>
            <a:r>
              <a:rPr lang="es-ES" sz="2200" b="1" dirty="0" smtClean="0">
                <a:solidFill>
                  <a:srgbClr val="FFC000"/>
                </a:solidFill>
                <a:effectLst>
                  <a:outerShdw blurRad="38100" dist="38100" dir="2700000" algn="tl">
                    <a:srgbClr val="000000">
                      <a:alpha val="43137"/>
                    </a:srgbClr>
                  </a:outerShdw>
                </a:effectLst>
                <a:latin typeface="Harrington" pitchFamily="82" charset="0"/>
              </a:rPr>
              <a:t>    </a:t>
            </a:r>
            <a:r>
              <a:rPr lang="es-ES" sz="2400" b="1" dirty="0" smtClean="0">
                <a:solidFill>
                  <a:srgbClr val="FFC000"/>
                </a:solidFill>
                <a:effectLst>
                  <a:outerShdw blurRad="38100" dist="38100" dir="2700000" algn="tl">
                    <a:srgbClr val="000000">
                      <a:alpha val="43137"/>
                    </a:srgbClr>
                  </a:outerShdw>
                </a:effectLst>
                <a:latin typeface="Harrington" pitchFamily="82" charset="0"/>
              </a:rPr>
              <a:t>Diego de </a:t>
            </a:r>
            <a:r>
              <a:rPr lang="es-ES" sz="2400" b="1" dirty="0" err="1" smtClean="0">
                <a:solidFill>
                  <a:srgbClr val="FFC000"/>
                </a:solidFill>
                <a:effectLst>
                  <a:outerShdw blurRad="38100" dist="38100" dir="2700000" algn="tl">
                    <a:srgbClr val="000000">
                      <a:alpha val="43137"/>
                    </a:srgbClr>
                  </a:outerShdw>
                </a:effectLst>
                <a:latin typeface="Harrington" pitchFamily="82" charset="0"/>
              </a:rPr>
              <a:t>Siloé</a:t>
            </a:r>
            <a:endParaRPr lang="es-ES" sz="2400" b="1" dirty="0" smtClean="0">
              <a:solidFill>
                <a:srgbClr val="FFC000"/>
              </a:solidFill>
              <a:effectLst>
                <a:outerShdw blurRad="38100" dist="38100" dir="2700000" algn="tl">
                  <a:srgbClr val="000000">
                    <a:alpha val="43137"/>
                  </a:srgbClr>
                </a:outerShdw>
              </a:effectLst>
              <a:latin typeface="Harrington" pitchFamily="82" charset="0"/>
            </a:endParaRPr>
          </a:p>
          <a:p>
            <a:endParaRPr lang="es-ES" sz="1600" dirty="0" smtClean="0"/>
          </a:p>
          <a:p>
            <a:endParaRPr lang="es-ES" sz="1600" dirty="0" smtClean="0"/>
          </a:p>
          <a:p>
            <a:r>
              <a:rPr lang="es-ES" sz="1600" dirty="0" smtClean="0">
                <a:latin typeface="French Script MT" pitchFamily="66" charset="0"/>
              </a:rPr>
              <a:t>         </a:t>
            </a:r>
            <a:r>
              <a:rPr lang="es-ES" sz="1600" dirty="0" smtClean="0">
                <a:latin typeface="Monotype Corsiva" pitchFamily="66" charset="0"/>
              </a:rPr>
              <a:t>Burgos 1495</a:t>
            </a:r>
          </a:p>
          <a:p>
            <a:r>
              <a:rPr lang="es-ES" sz="1600" dirty="0" smtClean="0">
                <a:latin typeface="Monotype Corsiva" pitchFamily="66" charset="0"/>
              </a:rPr>
              <a:t>          Burgos 1563</a:t>
            </a:r>
          </a:p>
          <a:p>
            <a:endParaRPr lang="es-ES" sz="1600" dirty="0" smtClean="0">
              <a:latin typeface="Monotype Corsiva" pitchFamily="66" charset="0"/>
            </a:endParaRPr>
          </a:p>
          <a:p>
            <a:pPr algn="ctr"/>
            <a:r>
              <a:rPr lang="es-ES" sz="1600" dirty="0" smtClean="0">
                <a:latin typeface="Monotype Corsiva" pitchFamily="66" charset="0"/>
              </a:rPr>
              <a:t>        Hijo de Gil de </a:t>
            </a:r>
            <a:r>
              <a:rPr lang="es-ES" sz="1600" dirty="0" err="1" smtClean="0">
                <a:latin typeface="Monotype Corsiva" pitchFamily="66" charset="0"/>
              </a:rPr>
              <a:t>Siloé</a:t>
            </a:r>
            <a:endParaRPr lang="es-ES" sz="1600" dirty="0" smtClean="0">
              <a:latin typeface="Monotype Corsiva" pitchFamily="66" charset="0"/>
            </a:endParaRPr>
          </a:p>
        </p:txBody>
      </p:sp>
      <p:pic>
        <p:nvPicPr>
          <p:cNvPr id="7" name="6 Imagen" descr="Diego de Siloe Sagrada Familia M. de Valladolid.jpg"/>
          <p:cNvPicPr>
            <a:picLocks noChangeAspect="1"/>
          </p:cNvPicPr>
          <p:nvPr/>
        </p:nvPicPr>
        <p:blipFill>
          <a:blip r:embed="rId4" cstate="email"/>
          <a:srcRect/>
          <a:stretch>
            <a:fillRect/>
          </a:stretch>
        </p:blipFill>
        <p:spPr>
          <a:xfrm>
            <a:off x="251520" y="85064"/>
            <a:ext cx="5508104" cy="6553474"/>
          </a:xfrm>
          <a:prstGeom prst="rect">
            <a:avLst/>
          </a:prstGeom>
        </p:spPr>
      </p:pic>
      <p:sp>
        <p:nvSpPr>
          <p:cNvPr id="8" name="7 CuadroTexto"/>
          <p:cNvSpPr txBox="1"/>
          <p:nvPr/>
        </p:nvSpPr>
        <p:spPr>
          <a:xfrm>
            <a:off x="5940152" y="5661248"/>
            <a:ext cx="3096344" cy="954107"/>
          </a:xfrm>
          <a:prstGeom prst="rect">
            <a:avLst/>
          </a:prstGeom>
          <a:noFill/>
        </p:spPr>
        <p:txBody>
          <a:bodyPr wrap="square" rtlCol="0">
            <a:spAutoFit/>
          </a:bodyPr>
          <a:lstStyle/>
          <a:p>
            <a:pPr algn="ctr"/>
            <a:r>
              <a:rPr lang="es-ES" sz="2000" dirty="0" smtClean="0">
                <a:solidFill>
                  <a:srgbClr val="FFC000"/>
                </a:solidFill>
                <a:latin typeface="Times New Roman" pitchFamily="18" charset="0"/>
                <a:cs typeface="Times New Roman" pitchFamily="18" charset="0"/>
              </a:rPr>
              <a:t>La Sagrada Familia</a:t>
            </a:r>
          </a:p>
          <a:p>
            <a:pPr algn="ctr"/>
            <a:r>
              <a:rPr lang="es-ES" dirty="0" smtClean="0">
                <a:solidFill>
                  <a:srgbClr val="FFC000"/>
                </a:solidFill>
                <a:latin typeface="Times New Roman" pitchFamily="18" charset="0"/>
                <a:cs typeface="Times New Roman" pitchFamily="18" charset="0"/>
              </a:rPr>
              <a:t>Museo de Esc. de Valladolid</a:t>
            </a:r>
          </a:p>
          <a:p>
            <a:pPr algn="ctr"/>
            <a:r>
              <a:rPr lang="es-ES" dirty="0" smtClean="0">
                <a:solidFill>
                  <a:srgbClr val="FFC000"/>
                </a:solidFill>
                <a:latin typeface="Times New Roman" pitchFamily="18" charset="0"/>
                <a:cs typeface="Times New Roman" pitchFamily="18" charset="0"/>
              </a:rPr>
              <a:t>Tallada en madera al natural</a:t>
            </a:r>
            <a:endParaRPr lang="es-ES" dirty="0">
              <a:solidFill>
                <a:srgbClr val="FFC000"/>
              </a:solidFill>
              <a:latin typeface="Times New Roman" pitchFamily="18" charset="0"/>
              <a:cs typeface="Times New Roman" pitchFamily="18" charset="0"/>
            </a:endParaRPr>
          </a:p>
        </p:txBody>
      </p:sp>
      <p:pic>
        <p:nvPicPr>
          <p:cNvPr id="9" name="8 Imagen" descr="Diego de Siloé Ecce Homo  Ig. Stª. Mª. Dueñas 1525 - copia.jpg"/>
          <p:cNvPicPr>
            <a:picLocks noChangeAspect="1"/>
          </p:cNvPicPr>
          <p:nvPr/>
        </p:nvPicPr>
        <p:blipFill>
          <a:blip r:embed="rId5" cstate="email"/>
          <a:srcRect/>
          <a:stretch>
            <a:fillRect/>
          </a:stretch>
        </p:blipFill>
        <p:spPr>
          <a:xfrm>
            <a:off x="1979712" y="0"/>
            <a:ext cx="3166719" cy="6876000"/>
          </a:xfrm>
          <a:prstGeom prst="rect">
            <a:avLst/>
          </a:prstGeom>
        </p:spPr>
      </p:pic>
      <p:sp>
        <p:nvSpPr>
          <p:cNvPr id="10" name="9 CuadroTexto"/>
          <p:cNvSpPr txBox="1"/>
          <p:nvPr/>
        </p:nvSpPr>
        <p:spPr>
          <a:xfrm>
            <a:off x="5724128" y="5877272"/>
            <a:ext cx="3024336" cy="646331"/>
          </a:xfrm>
          <a:prstGeom prst="rect">
            <a:avLst/>
          </a:prstGeom>
          <a:noFill/>
        </p:spPr>
        <p:txBody>
          <a:bodyPr wrap="square" rtlCol="0">
            <a:spAutoFit/>
          </a:bodyPr>
          <a:lstStyle/>
          <a:p>
            <a:pPr algn="ctr"/>
            <a:r>
              <a:rPr lang="es-ES" dirty="0" err="1" smtClean="0">
                <a:solidFill>
                  <a:srgbClr val="FF0000"/>
                </a:solidFill>
                <a:latin typeface="Times New Roman" pitchFamily="18" charset="0"/>
                <a:cs typeface="Times New Roman" pitchFamily="18" charset="0"/>
              </a:rPr>
              <a:t>Ecce</a:t>
            </a:r>
            <a:r>
              <a:rPr lang="es-ES" dirty="0" smtClean="0">
                <a:solidFill>
                  <a:srgbClr val="FF0000"/>
                </a:solidFill>
                <a:latin typeface="Times New Roman" pitchFamily="18" charset="0"/>
                <a:cs typeface="Times New Roman" pitchFamily="18" charset="0"/>
              </a:rPr>
              <a:t> Homo de la </a:t>
            </a:r>
            <a:r>
              <a:rPr lang="es-ES" dirty="0" err="1" smtClean="0">
                <a:solidFill>
                  <a:srgbClr val="FF0000"/>
                </a:solidFill>
                <a:latin typeface="Times New Roman" pitchFamily="18" charset="0"/>
                <a:cs typeface="Times New Roman" pitchFamily="18" charset="0"/>
              </a:rPr>
              <a:t>Igl</a:t>
            </a:r>
            <a:r>
              <a:rPr lang="es-ES" dirty="0" smtClean="0">
                <a:solidFill>
                  <a:srgbClr val="FF0000"/>
                </a:solidFill>
                <a:latin typeface="Times New Roman" pitchFamily="18" charset="0"/>
                <a:cs typeface="Times New Roman" pitchFamily="18" charset="0"/>
              </a:rPr>
              <a:t>. de </a:t>
            </a:r>
            <a:r>
              <a:rPr lang="es-ES" dirty="0" err="1" smtClean="0">
                <a:solidFill>
                  <a:srgbClr val="FF0000"/>
                </a:solidFill>
                <a:latin typeface="Times New Roman" pitchFamily="18" charset="0"/>
                <a:cs typeface="Times New Roman" pitchFamily="18" charset="0"/>
              </a:rPr>
              <a:t>Stª</a:t>
            </a:r>
            <a:r>
              <a:rPr lang="es-ES" dirty="0" smtClean="0">
                <a:solidFill>
                  <a:srgbClr val="FF0000"/>
                </a:solidFill>
                <a:latin typeface="Times New Roman" pitchFamily="18" charset="0"/>
                <a:cs typeface="Times New Roman" pitchFamily="18" charset="0"/>
              </a:rPr>
              <a:t>. Mª. de las Dueñas de Palencia</a:t>
            </a:r>
            <a:endParaRPr lang="es-ES" dirty="0">
              <a:solidFill>
                <a:srgbClr val="FF0000"/>
              </a:solidFill>
              <a:latin typeface="Times New Roman" pitchFamily="18" charset="0"/>
              <a:cs typeface="Times New Roman" pitchFamily="18" charset="0"/>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2"/>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3"/>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6"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out)">
                                      <p:cBhvr>
                                        <p:cTn id="22" dur="5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7"/>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8"/>
                                        </p:tgtEl>
                                        <p:attrNameLst>
                                          <p:attrName>style.visibility</p:attrName>
                                        </p:attrNameLst>
                                      </p:cBhvr>
                                      <p:to>
                                        <p:strVal val="hidden"/>
                                      </p:to>
                                    </p:set>
                                  </p:childTnLst>
                                </p:cTn>
                              </p:par>
                            </p:childTnLst>
                          </p:cTn>
                        </p:par>
                        <p:par>
                          <p:cTn id="29" fill="hold">
                            <p:stCondLst>
                              <p:cond delay="0"/>
                            </p:stCondLst>
                            <p:childTnLst>
                              <p:par>
                                <p:cTn id="30" presetID="10"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8" grpId="0"/>
      <p:bldP spid="8" grpId="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Juan de Juni Resucitado del Burgo de Osma.JPG" hidden="1"/>
          <p:cNvPicPr>
            <a:picLocks noChangeAspect="1"/>
          </p:cNvPicPr>
          <p:nvPr/>
        </p:nvPicPr>
        <p:blipFill>
          <a:blip r:embed="rId2" cstate="email"/>
          <a:srcRect/>
          <a:stretch>
            <a:fillRect/>
          </a:stretch>
        </p:blipFill>
        <p:spPr>
          <a:xfrm>
            <a:off x="5436096" y="760129"/>
            <a:ext cx="3602555" cy="5479606"/>
          </a:xfrm>
          <a:prstGeom prst="rect">
            <a:avLst/>
          </a:prstGeom>
        </p:spPr>
      </p:pic>
      <p:grpSp>
        <p:nvGrpSpPr>
          <p:cNvPr id="8" name="7 Grupo"/>
          <p:cNvGrpSpPr/>
          <p:nvPr/>
        </p:nvGrpSpPr>
        <p:grpSpPr>
          <a:xfrm>
            <a:off x="3263306" y="1965472"/>
            <a:ext cx="2592000" cy="2592000"/>
            <a:chOff x="3448668" y="2009355"/>
            <a:chExt cx="2664296" cy="2800273"/>
          </a:xfrm>
        </p:grpSpPr>
        <p:pic>
          <p:nvPicPr>
            <p:cNvPr id="2" name="1 Imagen" descr="Pergamino - copia.jpg"/>
            <p:cNvPicPr>
              <a:picLocks noChangeAspect="1"/>
            </p:cNvPicPr>
            <p:nvPr/>
          </p:nvPicPr>
          <p:blipFill>
            <a:blip r:embed="rId3" cstate="email"/>
            <a:srcRect/>
            <a:stretch>
              <a:fillRect/>
            </a:stretch>
          </p:blipFill>
          <p:spPr>
            <a:xfrm>
              <a:off x="3448668" y="2009355"/>
              <a:ext cx="2664296" cy="2800273"/>
            </a:xfrm>
            <a:prstGeom prst="rect">
              <a:avLst/>
            </a:prstGeom>
          </p:spPr>
        </p:pic>
        <p:sp>
          <p:nvSpPr>
            <p:cNvPr id="3" name="2 CuadroTexto"/>
            <p:cNvSpPr txBox="1"/>
            <p:nvPr/>
          </p:nvSpPr>
          <p:spPr>
            <a:xfrm>
              <a:off x="3794930" y="2731095"/>
              <a:ext cx="1999935" cy="398965"/>
            </a:xfrm>
            <a:prstGeom prst="rect">
              <a:avLst/>
            </a:prstGeom>
            <a:noFill/>
          </p:spPr>
          <p:txBody>
            <a:bodyPr wrap="square" rtlCol="0">
              <a:spAutoFit/>
            </a:bodyPr>
            <a:lstStyle/>
            <a:p>
              <a:r>
                <a:rPr lang="es-ES" sz="2000" dirty="0" smtClean="0">
                  <a:solidFill>
                    <a:srgbClr val="FFFF00"/>
                  </a:solidFill>
                  <a:latin typeface="Lucida Calligraphy" pitchFamily="66" charset="0"/>
                </a:rPr>
                <a:t>Juan de </a:t>
              </a:r>
              <a:r>
                <a:rPr lang="es-ES" sz="2000" dirty="0" err="1" smtClean="0">
                  <a:solidFill>
                    <a:srgbClr val="FFFF00"/>
                  </a:solidFill>
                  <a:latin typeface="Lucida Calligraphy" pitchFamily="66" charset="0"/>
                </a:rPr>
                <a:t>Juni</a:t>
              </a:r>
              <a:endParaRPr lang="es-ES" sz="2000" dirty="0">
                <a:solidFill>
                  <a:srgbClr val="FFFF00"/>
                </a:solidFill>
                <a:latin typeface="Lucida Calligraphy" pitchFamily="66" charset="0"/>
              </a:endParaRPr>
            </a:p>
          </p:txBody>
        </p:sp>
        <p:sp>
          <p:nvSpPr>
            <p:cNvPr id="4" name="3 Rectángulo"/>
            <p:cNvSpPr/>
            <p:nvPr/>
          </p:nvSpPr>
          <p:spPr>
            <a:xfrm>
              <a:off x="4023000" y="3540550"/>
              <a:ext cx="1499128" cy="646332"/>
            </a:xfrm>
            <a:prstGeom prst="rect">
              <a:avLst/>
            </a:prstGeom>
          </p:spPr>
          <p:txBody>
            <a:bodyPr wrap="none">
              <a:spAutoFit/>
            </a:bodyPr>
            <a:lstStyle/>
            <a:p>
              <a:r>
                <a:rPr lang="es-ES" dirty="0" smtClean="0">
                  <a:latin typeface="Monotype Corsiva" pitchFamily="66" charset="0"/>
                </a:rPr>
                <a:t>Borgoña 1506 </a:t>
              </a:r>
            </a:p>
            <a:p>
              <a:r>
                <a:rPr lang="es-ES" dirty="0" smtClean="0">
                  <a:latin typeface="Monotype Corsiva" pitchFamily="66" charset="0"/>
                </a:rPr>
                <a:t>Valladolid 1577</a:t>
              </a:r>
              <a:endParaRPr lang="es-ES" dirty="0">
                <a:latin typeface="Monotype Corsiva" pitchFamily="66" charset="0"/>
              </a:endParaRPr>
            </a:p>
          </p:txBody>
        </p:sp>
      </p:grpSp>
      <p:pic>
        <p:nvPicPr>
          <p:cNvPr id="6" name="5 Imagen" descr="Alonso Berruguete[1].jpg" hidden="1"/>
          <p:cNvPicPr>
            <a:picLocks noChangeAspect="1"/>
          </p:cNvPicPr>
          <p:nvPr/>
        </p:nvPicPr>
        <p:blipFill>
          <a:blip r:embed="rId4" cstate="email"/>
          <a:srcRect/>
          <a:stretch>
            <a:fillRect/>
          </a:stretch>
        </p:blipFill>
        <p:spPr>
          <a:xfrm>
            <a:off x="279009" y="476673"/>
            <a:ext cx="3085633" cy="5768792"/>
          </a:xfrm>
          <a:prstGeom prst="rect">
            <a:avLst/>
          </a:prstGeom>
        </p:spPr>
      </p:pic>
      <p:sp>
        <p:nvSpPr>
          <p:cNvPr id="7" name="6 CuadroTexto"/>
          <p:cNvSpPr txBox="1"/>
          <p:nvPr/>
        </p:nvSpPr>
        <p:spPr>
          <a:xfrm>
            <a:off x="2891661" y="4785037"/>
            <a:ext cx="3312368" cy="646331"/>
          </a:xfrm>
          <a:prstGeom prst="rect">
            <a:avLst/>
          </a:prstGeom>
          <a:noFill/>
        </p:spPr>
        <p:txBody>
          <a:bodyPr wrap="square" rtlCol="0">
            <a:spAutoFit/>
          </a:bodyPr>
          <a:lstStyle/>
          <a:p>
            <a:pPr algn="ctr"/>
            <a:r>
              <a:rPr lang="es-ES" dirty="0" smtClean="0">
                <a:solidFill>
                  <a:srgbClr val="FFC000"/>
                </a:solidFill>
                <a:latin typeface="Monotype Corsiva" pitchFamily="66" charset="0"/>
                <a:cs typeface="Times New Roman" pitchFamily="18" charset="0"/>
              </a:rPr>
              <a:t>Otro de los grandes de la Escuela Castellana  aunque nacido en Francia</a:t>
            </a:r>
            <a:endParaRPr lang="es-ES" dirty="0">
              <a:solidFill>
                <a:srgbClr val="FFC000"/>
              </a:solidFill>
              <a:latin typeface="Monotype Corsiva" pitchFamily="66" charset="0"/>
              <a:cs typeface="Times New Roman" pitchFamily="18" charset="0"/>
            </a:endParaRPr>
          </a:p>
        </p:txBody>
      </p:sp>
      <p:sp>
        <p:nvSpPr>
          <p:cNvPr id="9" name="8 CuadroTexto" hidden="1"/>
          <p:cNvSpPr txBox="1"/>
          <p:nvPr/>
        </p:nvSpPr>
        <p:spPr>
          <a:xfrm>
            <a:off x="531085" y="6290156"/>
            <a:ext cx="2746937" cy="523220"/>
          </a:xfrm>
          <a:prstGeom prst="rect">
            <a:avLst/>
          </a:prstGeom>
          <a:noFill/>
        </p:spPr>
        <p:txBody>
          <a:bodyPr wrap="square" rtlCol="0">
            <a:spAutoFit/>
          </a:bodyPr>
          <a:lstStyle/>
          <a:p>
            <a:pPr algn="ctr"/>
            <a:r>
              <a:rPr lang="es-ES" sz="1400" dirty="0" smtClean="0">
                <a:solidFill>
                  <a:srgbClr val="FF0000"/>
                </a:solidFill>
                <a:latin typeface="Times New Roman" pitchFamily="18" charset="0"/>
                <a:cs typeface="Times New Roman" pitchFamily="18" charset="0"/>
              </a:rPr>
              <a:t>S. Juan Bautista </a:t>
            </a:r>
          </a:p>
          <a:p>
            <a:pPr algn="ctr"/>
            <a:r>
              <a:rPr lang="es-ES" sz="1400" dirty="0" smtClean="0">
                <a:solidFill>
                  <a:srgbClr val="FF0000"/>
                </a:solidFill>
                <a:latin typeface="Times New Roman" pitchFamily="18" charset="0"/>
                <a:cs typeface="Times New Roman" pitchFamily="18" charset="0"/>
              </a:rPr>
              <a:t>Museo de Escultura  de Valladolid</a:t>
            </a:r>
            <a:endParaRPr lang="es-ES" sz="1400" dirty="0">
              <a:solidFill>
                <a:srgbClr val="FF0000"/>
              </a:solidFill>
              <a:latin typeface="Times New Roman" pitchFamily="18" charset="0"/>
              <a:cs typeface="Times New Roman" pitchFamily="18" charset="0"/>
            </a:endParaRPr>
          </a:p>
        </p:txBody>
      </p:sp>
      <p:sp>
        <p:nvSpPr>
          <p:cNvPr id="10" name="9 CuadroTexto" hidden="1"/>
          <p:cNvSpPr txBox="1"/>
          <p:nvPr/>
        </p:nvSpPr>
        <p:spPr>
          <a:xfrm>
            <a:off x="6563634" y="6281946"/>
            <a:ext cx="1728192" cy="523220"/>
          </a:xfrm>
          <a:prstGeom prst="rect">
            <a:avLst/>
          </a:prstGeom>
          <a:noFill/>
        </p:spPr>
        <p:txBody>
          <a:bodyPr wrap="square" rtlCol="0">
            <a:spAutoFit/>
          </a:bodyPr>
          <a:lstStyle/>
          <a:p>
            <a:r>
              <a:rPr lang="es-ES" sz="1400" dirty="0" smtClean="0">
                <a:solidFill>
                  <a:srgbClr val="FF0000"/>
                </a:solidFill>
                <a:latin typeface="Times New Roman" pitchFamily="18" charset="0"/>
                <a:cs typeface="Times New Roman" pitchFamily="18" charset="0"/>
              </a:rPr>
              <a:t>Cristo resucitado</a:t>
            </a:r>
          </a:p>
          <a:p>
            <a:r>
              <a:rPr lang="es-ES" sz="1400" dirty="0" smtClean="0">
                <a:solidFill>
                  <a:srgbClr val="FF0000"/>
                </a:solidFill>
                <a:latin typeface="Times New Roman" pitchFamily="18" charset="0"/>
                <a:cs typeface="Times New Roman" pitchFamily="18" charset="0"/>
              </a:rPr>
              <a:t>El Burgo de </a:t>
            </a:r>
            <a:r>
              <a:rPr lang="es-ES" sz="1400" dirty="0" err="1" smtClean="0">
                <a:solidFill>
                  <a:srgbClr val="FF0000"/>
                </a:solidFill>
                <a:latin typeface="Times New Roman" pitchFamily="18" charset="0"/>
                <a:cs typeface="Times New Roman" pitchFamily="18" charset="0"/>
              </a:rPr>
              <a:t>Osma</a:t>
            </a:r>
            <a:endParaRPr lang="es-ES" sz="1400" dirty="0">
              <a:solidFill>
                <a:srgbClr val="FF0000"/>
              </a:solidFill>
              <a:latin typeface="Times New Roman" pitchFamily="18" charset="0"/>
              <a:cs typeface="Times New Roman" pitchFamily="18" charset="0"/>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742520" y="6165304"/>
            <a:ext cx="2987824" cy="707886"/>
          </a:xfrm>
          <a:prstGeom prst="rect">
            <a:avLst/>
          </a:prstGeom>
          <a:noFill/>
        </p:spPr>
        <p:txBody>
          <a:bodyPr wrap="square" rtlCol="0">
            <a:spAutoFit/>
          </a:bodyPr>
          <a:lstStyle/>
          <a:p>
            <a:pPr algn="ctr"/>
            <a:r>
              <a:rPr lang="es-ES" sz="2400" dirty="0" smtClean="0">
                <a:solidFill>
                  <a:srgbClr val="FFFF00"/>
                </a:solidFill>
                <a:latin typeface="Aparajita" pitchFamily="34" charset="0"/>
                <a:cs typeface="Aparajita" pitchFamily="34" charset="0"/>
              </a:rPr>
              <a:t>San Antonio Abad</a:t>
            </a:r>
          </a:p>
          <a:p>
            <a:pPr algn="ctr"/>
            <a:r>
              <a:rPr lang="es-ES" sz="1600" dirty="0" smtClean="0">
                <a:solidFill>
                  <a:srgbClr val="FFFF00"/>
                </a:solidFill>
              </a:rPr>
              <a:t>Museo de Escultura de Valladolid</a:t>
            </a:r>
            <a:endParaRPr lang="es-ES" sz="1600" dirty="0">
              <a:solidFill>
                <a:srgbClr val="FFFF00"/>
              </a:solidFill>
            </a:endParaRPr>
          </a:p>
        </p:txBody>
      </p:sp>
      <p:pic>
        <p:nvPicPr>
          <p:cNvPr id="5" name="4 Imagen" descr="Juán de Juny San Antonio Abad (M. Valladolid).jpg"/>
          <p:cNvPicPr>
            <a:picLocks noChangeAspect="1"/>
          </p:cNvPicPr>
          <p:nvPr/>
        </p:nvPicPr>
        <p:blipFill>
          <a:blip r:embed="rId2" cstate="email"/>
          <a:srcRect/>
          <a:stretch>
            <a:fillRect/>
          </a:stretch>
        </p:blipFill>
        <p:spPr>
          <a:xfrm>
            <a:off x="380057" y="1"/>
            <a:ext cx="3312000" cy="6248965"/>
          </a:xfrm>
          <a:prstGeom prst="rect">
            <a:avLst/>
          </a:prstGeom>
        </p:spPr>
      </p:pic>
      <p:pic>
        <p:nvPicPr>
          <p:cNvPr id="7" name="6 Imagen" descr="Juan de Juni Nuesta Sª. de Las Angustias Valladolid .jpg"/>
          <p:cNvPicPr>
            <a:picLocks noChangeAspect="1"/>
          </p:cNvPicPr>
          <p:nvPr/>
        </p:nvPicPr>
        <p:blipFill>
          <a:blip r:embed="rId3" cstate="email"/>
          <a:srcRect/>
          <a:stretch>
            <a:fillRect/>
          </a:stretch>
        </p:blipFill>
        <p:spPr>
          <a:xfrm>
            <a:off x="5095103" y="0"/>
            <a:ext cx="4107773" cy="6192000"/>
          </a:xfrm>
          <a:prstGeom prst="rect">
            <a:avLst/>
          </a:prstGeom>
        </p:spPr>
      </p:pic>
      <p:sp>
        <p:nvSpPr>
          <p:cNvPr id="8" name="7 CuadroTexto"/>
          <p:cNvSpPr txBox="1"/>
          <p:nvPr/>
        </p:nvSpPr>
        <p:spPr>
          <a:xfrm>
            <a:off x="5084266" y="6186570"/>
            <a:ext cx="4104000" cy="648000"/>
          </a:xfrm>
          <a:prstGeom prst="rect">
            <a:avLst/>
          </a:prstGeom>
          <a:solidFill>
            <a:srgbClr val="003300"/>
          </a:solidFill>
          <a:ln>
            <a:noFill/>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s-ES" sz="2000" dirty="0" smtClean="0">
                <a:solidFill>
                  <a:schemeClr val="bg1"/>
                </a:solidFill>
                <a:latin typeface="Aparajita" pitchFamily="34" charset="0"/>
                <a:cs typeface="Aparajita" pitchFamily="34" charset="0"/>
              </a:rPr>
              <a:t>Nuestra Sª. De Las Angustias (Valladolid)</a:t>
            </a:r>
          </a:p>
          <a:p>
            <a:pPr algn="ctr"/>
            <a:r>
              <a:rPr lang="es-ES" dirty="0" smtClean="0">
                <a:solidFill>
                  <a:schemeClr val="bg1"/>
                </a:solidFill>
              </a:rPr>
              <a:t>DETALLE</a:t>
            </a:r>
            <a:endParaRPr lang="es-ES" dirty="0">
              <a:solidFill>
                <a:schemeClr val="bg1"/>
              </a:solidFill>
            </a:endParaRPr>
          </a:p>
        </p:txBody>
      </p:sp>
    </p:spTree>
  </p:cSld>
  <p:clrMapOvr>
    <a:masterClrMapping/>
  </p:clrMapOvr>
  <p:transition spd="slow">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uan de Juni Santo entierro M. de escl. de Vallad..jpg"/>
          <p:cNvPicPr>
            <a:picLocks noChangeAspect="1"/>
          </p:cNvPicPr>
          <p:nvPr/>
        </p:nvPicPr>
        <p:blipFill>
          <a:blip r:embed="rId2" cstate="email"/>
          <a:srcRect/>
          <a:stretch>
            <a:fillRect/>
          </a:stretch>
        </p:blipFill>
        <p:spPr>
          <a:xfrm>
            <a:off x="-2460" y="576064"/>
            <a:ext cx="9146460" cy="5445224"/>
          </a:xfrm>
          <a:prstGeom prst="rect">
            <a:avLst/>
          </a:prstGeom>
        </p:spPr>
      </p:pic>
      <p:sp>
        <p:nvSpPr>
          <p:cNvPr id="3" name="2 CuadroTexto"/>
          <p:cNvSpPr txBox="1"/>
          <p:nvPr/>
        </p:nvSpPr>
        <p:spPr>
          <a:xfrm>
            <a:off x="2749051" y="6167045"/>
            <a:ext cx="3661775" cy="646331"/>
          </a:xfrm>
          <a:prstGeom prst="rect">
            <a:avLst/>
          </a:prstGeom>
          <a:noFill/>
        </p:spPr>
        <p:txBody>
          <a:bodyPr wrap="square" rtlCol="0">
            <a:spAutoFit/>
          </a:bodyPr>
          <a:lstStyle/>
          <a:p>
            <a:pPr algn="ctr"/>
            <a:r>
              <a:rPr lang="es-ES" dirty="0" smtClean="0">
                <a:solidFill>
                  <a:srgbClr val="00B0F0"/>
                </a:solidFill>
                <a:latin typeface="Times New Roman" pitchFamily="18" charset="0"/>
                <a:cs typeface="Times New Roman" pitchFamily="18" charset="0"/>
              </a:rPr>
              <a:t>Santo </a:t>
            </a:r>
            <a:r>
              <a:rPr lang="es-ES" dirty="0">
                <a:solidFill>
                  <a:srgbClr val="00B0F0"/>
                </a:solidFill>
                <a:latin typeface="Times New Roman" pitchFamily="18" charset="0"/>
                <a:cs typeface="Times New Roman" pitchFamily="18" charset="0"/>
              </a:rPr>
              <a:t>Entierro</a:t>
            </a:r>
          </a:p>
          <a:p>
            <a:pPr algn="ctr"/>
            <a:r>
              <a:rPr lang="es-ES" dirty="0">
                <a:solidFill>
                  <a:srgbClr val="00B0F0"/>
                </a:solidFill>
                <a:latin typeface="Times New Roman" pitchFamily="18" charset="0"/>
                <a:cs typeface="Times New Roman" pitchFamily="18" charset="0"/>
              </a:rPr>
              <a:t>Museo de </a:t>
            </a:r>
            <a:r>
              <a:rPr lang="es-ES" dirty="0" smtClean="0">
                <a:solidFill>
                  <a:srgbClr val="00B0F0"/>
                </a:solidFill>
                <a:latin typeface="Times New Roman" pitchFamily="18" charset="0"/>
                <a:cs typeface="Times New Roman" pitchFamily="18" charset="0"/>
              </a:rPr>
              <a:t>Escultura de </a:t>
            </a:r>
            <a:r>
              <a:rPr lang="es-ES" dirty="0">
                <a:solidFill>
                  <a:srgbClr val="00B0F0"/>
                </a:solidFill>
                <a:latin typeface="Times New Roman" pitchFamily="18" charset="0"/>
                <a:cs typeface="Times New Roman" pitchFamily="18" charset="0"/>
              </a:rPr>
              <a:t>Valladolid</a:t>
            </a:r>
          </a:p>
        </p:txBody>
      </p:sp>
      <p:sp>
        <p:nvSpPr>
          <p:cNvPr id="4" name="3 Rectángulo"/>
          <p:cNvSpPr/>
          <p:nvPr/>
        </p:nvSpPr>
        <p:spPr>
          <a:xfrm>
            <a:off x="1979712" y="158082"/>
            <a:ext cx="5173211" cy="369332"/>
          </a:xfrm>
          <a:prstGeom prst="rect">
            <a:avLst/>
          </a:prstGeom>
        </p:spPr>
        <p:txBody>
          <a:bodyPr wrap="none">
            <a:spAutoFit/>
          </a:bodyPr>
          <a:lstStyle/>
          <a:p>
            <a:r>
              <a:rPr lang="es-ES" dirty="0" smtClean="0">
                <a:solidFill>
                  <a:srgbClr val="FFFF00"/>
                </a:solidFill>
                <a:latin typeface="Lucida Calligraphy" pitchFamily="66" charset="0"/>
              </a:rPr>
              <a:t>La obra más importante de Juan de </a:t>
            </a:r>
            <a:r>
              <a:rPr lang="es-ES" dirty="0" err="1" smtClean="0">
                <a:solidFill>
                  <a:srgbClr val="FFFF00"/>
                </a:solidFill>
                <a:latin typeface="Lucida Calligraphy" pitchFamily="66" charset="0"/>
              </a:rPr>
              <a:t>Juni</a:t>
            </a:r>
            <a:endParaRPr lang="es-ES" dirty="0">
              <a:solidFill>
                <a:srgbClr val="FFFF00"/>
              </a:solidFill>
              <a:latin typeface="Lucida Calligraphy" pitchFamily="66" charset="0"/>
            </a:endParaRPr>
          </a:p>
        </p:txBody>
      </p:sp>
    </p:spTree>
  </p:cSld>
  <p:clrMapOvr>
    <a:masterClrMapping/>
  </p:clrMapOvr>
  <p:transition spd="slow">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onso Berruguete[1].jpg"/>
          <p:cNvPicPr>
            <a:picLocks noChangeAspect="1"/>
          </p:cNvPicPr>
          <p:nvPr/>
        </p:nvPicPr>
        <p:blipFill>
          <a:blip r:embed="rId2" cstate="email"/>
          <a:srcRect/>
          <a:stretch>
            <a:fillRect/>
          </a:stretch>
        </p:blipFill>
        <p:spPr>
          <a:xfrm>
            <a:off x="874348" y="457829"/>
            <a:ext cx="2977572" cy="5566765"/>
          </a:xfrm>
          <a:prstGeom prst="rect">
            <a:avLst/>
          </a:prstGeom>
        </p:spPr>
      </p:pic>
      <p:sp>
        <p:nvSpPr>
          <p:cNvPr id="6" name="5 CuadroTexto"/>
          <p:cNvSpPr txBox="1"/>
          <p:nvPr/>
        </p:nvSpPr>
        <p:spPr>
          <a:xfrm>
            <a:off x="1331640" y="6146140"/>
            <a:ext cx="2339752" cy="523220"/>
          </a:xfrm>
          <a:prstGeom prst="rect">
            <a:avLst/>
          </a:prstGeom>
          <a:noFill/>
        </p:spPr>
        <p:txBody>
          <a:bodyPr wrap="square" rtlCol="0">
            <a:spAutoFit/>
          </a:bodyPr>
          <a:lstStyle/>
          <a:p>
            <a:pPr algn="ctr"/>
            <a:r>
              <a:rPr lang="es-ES" sz="1400" dirty="0" smtClean="0">
                <a:solidFill>
                  <a:srgbClr val="FF0000"/>
                </a:solidFill>
                <a:latin typeface="Times New Roman" pitchFamily="18" charset="0"/>
                <a:cs typeface="Times New Roman" pitchFamily="18" charset="0"/>
              </a:rPr>
              <a:t>S. Juan Bautista </a:t>
            </a:r>
          </a:p>
          <a:p>
            <a:pPr algn="ctr"/>
            <a:r>
              <a:rPr lang="es-ES" sz="1400" dirty="0" smtClean="0">
                <a:solidFill>
                  <a:srgbClr val="FF0000"/>
                </a:solidFill>
                <a:latin typeface="Times New Roman" pitchFamily="18" charset="0"/>
                <a:cs typeface="Times New Roman" pitchFamily="18" charset="0"/>
              </a:rPr>
              <a:t>Museo de Esc. De Valladolid</a:t>
            </a:r>
            <a:endParaRPr lang="es-ES" sz="1400" dirty="0">
              <a:solidFill>
                <a:srgbClr val="FF0000"/>
              </a:solidFill>
              <a:latin typeface="Times New Roman" pitchFamily="18" charset="0"/>
              <a:cs typeface="Times New Roman" pitchFamily="18" charset="0"/>
            </a:endParaRPr>
          </a:p>
        </p:txBody>
      </p:sp>
      <p:sp>
        <p:nvSpPr>
          <p:cNvPr id="7" name="6 CuadroTexto"/>
          <p:cNvSpPr txBox="1"/>
          <p:nvPr/>
        </p:nvSpPr>
        <p:spPr>
          <a:xfrm>
            <a:off x="5977838" y="6218148"/>
            <a:ext cx="1728192" cy="523220"/>
          </a:xfrm>
          <a:prstGeom prst="rect">
            <a:avLst/>
          </a:prstGeom>
          <a:noFill/>
        </p:spPr>
        <p:txBody>
          <a:bodyPr wrap="square" rtlCol="0">
            <a:spAutoFit/>
          </a:bodyPr>
          <a:lstStyle/>
          <a:p>
            <a:r>
              <a:rPr lang="es-ES" sz="1400" dirty="0" smtClean="0">
                <a:solidFill>
                  <a:srgbClr val="FF0000"/>
                </a:solidFill>
                <a:latin typeface="Times New Roman" pitchFamily="18" charset="0"/>
                <a:cs typeface="Times New Roman" pitchFamily="18" charset="0"/>
              </a:rPr>
              <a:t>Cristo resucitado</a:t>
            </a:r>
          </a:p>
          <a:p>
            <a:r>
              <a:rPr lang="es-ES" sz="1400" dirty="0" smtClean="0">
                <a:solidFill>
                  <a:srgbClr val="FF0000"/>
                </a:solidFill>
                <a:latin typeface="Times New Roman" pitchFamily="18" charset="0"/>
                <a:cs typeface="Times New Roman" pitchFamily="18" charset="0"/>
              </a:rPr>
              <a:t>El Burgo de </a:t>
            </a:r>
            <a:r>
              <a:rPr lang="es-ES" sz="1400" dirty="0" err="1" smtClean="0">
                <a:solidFill>
                  <a:srgbClr val="FF0000"/>
                </a:solidFill>
                <a:latin typeface="Times New Roman" pitchFamily="18" charset="0"/>
                <a:cs typeface="Times New Roman" pitchFamily="18" charset="0"/>
              </a:rPr>
              <a:t>Osma</a:t>
            </a:r>
            <a:endParaRPr lang="es-ES" sz="1400" dirty="0">
              <a:solidFill>
                <a:srgbClr val="FF0000"/>
              </a:solidFill>
              <a:latin typeface="Times New Roman" pitchFamily="18" charset="0"/>
              <a:cs typeface="Times New Roman" pitchFamily="18" charset="0"/>
            </a:endParaRPr>
          </a:p>
        </p:txBody>
      </p:sp>
      <p:pic>
        <p:nvPicPr>
          <p:cNvPr id="9" name="8 Imagen" descr="Juan de Juni Resucitado del Burgo de Osma.JPG"/>
          <p:cNvPicPr>
            <a:picLocks noChangeAspect="1"/>
          </p:cNvPicPr>
          <p:nvPr/>
        </p:nvPicPr>
        <p:blipFill>
          <a:blip r:embed="rId3" cstate="email"/>
          <a:srcRect/>
          <a:stretch>
            <a:fillRect/>
          </a:stretch>
        </p:blipFill>
        <p:spPr>
          <a:xfrm>
            <a:off x="4702821" y="404664"/>
            <a:ext cx="3830265" cy="5772536"/>
          </a:xfrm>
          <a:prstGeom prst="rect">
            <a:avLst/>
          </a:prstGeom>
        </p:spPr>
      </p:pic>
      <p:sp>
        <p:nvSpPr>
          <p:cNvPr id="8" name="7 Rectángulo"/>
          <p:cNvSpPr/>
          <p:nvPr/>
        </p:nvSpPr>
        <p:spPr>
          <a:xfrm>
            <a:off x="3851920" y="2924944"/>
            <a:ext cx="1580882" cy="338554"/>
          </a:xfrm>
          <a:prstGeom prst="rect">
            <a:avLst/>
          </a:prstGeom>
        </p:spPr>
        <p:txBody>
          <a:bodyPr wrap="none">
            <a:spAutoFit/>
          </a:bodyPr>
          <a:lstStyle/>
          <a:p>
            <a:r>
              <a:rPr lang="es-ES" sz="1600" dirty="0" smtClean="0">
                <a:solidFill>
                  <a:srgbClr val="FFFF00"/>
                </a:solidFill>
                <a:latin typeface="Lucida Calligraphy" pitchFamily="66" charset="0"/>
              </a:rPr>
              <a:t>Juan de </a:t>
            </a:r>
            <a:r>
              <a:rPr lang="es-ES" sz="1600" dirty="0" err="1" smtClean="0">
                <a:solidFill>
                  <a:srgbClr val="FFFF00"/>
                </a:solidFill>
                <a:latin typeface="Lucida Calligraphy" pitchFamily="66" charset="0"/>
              </a:rPr>
              <a:t>Juni</a:t>
            </a:r>
            <a:endParaRPr lang="es-ES" sz="1600" dirty="0">
              <a:solidFill>
                <a:srgbClr val="FFFF00"/>
              </a:solidFill>
              <a:latin typeface="Lucida Calligraphy" pitchFamily="66" charset="0"/>
            </a:endParaRPr>
          </a:p>
        </p:txBody>
      </p:sp>
    </p:spTree>
  </p:cSld>
  <p:clrMapOvr>
    <a:masterClrMapping/>
  </p:clrMapOvr>
  <p:transition spd="slow">
    <p:wheel spokes="2"/>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Martínez Montañés Cristo de la Clemencia o Cálices (1603), Catedral de Sevilla..jpg"/>
          <p:cNvPicPr>
            <a:picLocks noChangeAspect="1"/>
          </p:cNvPicPr>
          <p:nvPr/>
        </p:nvPicPr>
        <p:blipFill>
          <a:blip r:embed="rId2" cstate="email"/>
          <a:srcRect/>
          <a:stretch>
            <a:fillRect/>
          </a:stretch>
        </p:blipFill>
        <p:spPr>
          <a:xfrm>
            <a:off x="3131840" y="-11940"/>
            <a:ext cx="5616624" cy="6869940"/>
          </a:xfrm>
          <a:prstGeom prst="rect">
            <a:avLst/>
          </a:prstGeom>
        </p:spPr>
      </p:pic>
      <p:pic>
        <p:nvPicPr>
          <p:cNvPr id="2" name="1 Imagen" descr="Pergamino - copia.jpg"/>
          <p:cNvPicPr preferRelativeResize="0">
            <a:picLocks/>
          </p:cNvPicPr>
          <p:nvPr/>
        </p:nvPicPr>
        <p:blipFill>
          <a:blip r:embed="rId3" cstate="email"/>
          <a:srcRect/>
          <a:stretch>
            <a:fillRect/>
          </a:stretch>
        </p:blipFill>
        <p:spPr>
          <a:xfrm>
            <a:off x="251521" y="775342"/>
            <a:ext cx="2759762" cy="2844000"/>
          </a:xfrm>
          <a:prstGeom prst="rect">
            <a:avLst/>
          </a:prstGeom>
        </p:spPr>
      </p:pic>
      <p:sp>
        <p:nvSpPr>
          <p:cNvPr id="4" name="3 CuadroTexto"/>
          <p:cNvSpPr txBox="1"/>
          <p:nvPr/>
        </p:nvSpPr>
        <p:spPr>
          <a:xfrm>
            <a:off x="746273" y="2025170"/>
            <a:ext cx="2160240" cy="646331"/>
          </a:xfrm>
          <a:prstGeom prst="rect">
            <a:avLst/>
          </a:prstGeom>
          <a:noFill/>
        </p:spPr>
        <p:txBody>
          <a:bodyPr wrap="square" rtlCol="0">
            <a:spAutoFit/>
          </a:bodyPr>
          <a:lstStyle/>
          <a:p>
            <a:r>
              <a:rPr lang="es-ES" dirty="0" smtClean="0">
                <a:latin typeface="Monotype Corsiva" pitchFamily="66" charset="0"/>
                <a:cs typeface="Andalus" pitchFamily="18" charset="-78"/>
              </a:rPr>
              <a:t>Alcalá la Real 1.568</a:t>
            </a:r>
          </a:p>
          <a:p>
            <a:r>
              <a:rPr lang="es-ES" dirty="0" smtClean="0">
                <a:latin typeface="Monotype Corsiva" pitchFamily="66" charset="0"/>
                <a:cs typeface="Andalus" pitchFamily="18" charset="-78"/>
              </a:rPr>
              <a:t>Sevilla 1.649</a:t>
            </a:r>
            <a:endParaRPr lang="es-ES" dirty="0">
              <a:latin typeface="Monotype Corsiva" pitchFamily="66" charset="0"/>
              <a:cs typeface="Andalus" pitchFamily="18" charset="-78"/>
            </a:endParaRPr>
          </a:p>
        </p:txBody>
      </p:sp>
      <p:sp>
        <p:nvSpPr>
          <p:cNvPr id="5" name="4 CuadroTexto"/>
          <p:cNvSpPr txBox="1"/>
          <p:nvPr/>
        </p:nvSpPr>
        <p:spPr>
          <a:xfrm>
            <a:off x="488891" y="1237752"/>
            <a:ext cx="2412776" cy="707886"/>
          </a:xfrm>
          <a:prstGeom prst="rect">
            <a:avLst/>
          </a:prstGeom>
          <a:noFill/>
        </p:spPr>
        <p:txBody>
          <a:bodyPr wrap="square" rtlCol="0">
            <a:spAutoFit/>
          </a:bodyPr>
          <a:lstStyle/>
          <a:p>
            <a:r>
              <a:rPr lang="es-ES" sz="2000" dirty="0" smtClean="0">
                <a:solidFill>
                  <a:srgbClr val="FFFF00"/>
                </a:solidFill>
                <a:latin typeface="Lucida Calligraphy" pitchFamily="66" charset="0"/>
              </a:rPr>
              <a:t>Martínez </a:t>
            </a:r>
          </a:p>
          <a:p>
            <a:r>
              <a:rPr lang="es-ES" sz="2000" dirty="0" smtClean="0">
                <a:solidFill>
                  <a:srgbClr val="FFFF00"/>
                </a:solidFill>
                <a:latin typeface="Lucida Calligraphy" pitchFamily="66" charset="0"/>
              </a:rPr>
              <a:t>        Montañés</a:t>
            </a:r>
            <a:endParaRPr lang="es-ES" sz="2000" dirty="0">
              <a:solidFill>
                <a:srgbClr val="FFFF00"/>
              </a:solidFill>
              <a:latin typeface="Lucida Calligraphy" pitchFamily="66" charset="0"/>
            </a:endParaRPr>
          </a:p>
        </p:txBody>
      </p:sp>
      <p:sp>
        <p:nvSpPr>
          <p:cNvPr id="10" name="9 CuadroTexto"/>
          <p:cNvSpPr txBox="1"/>
          <p:nvPr/>
        </p:nvSpPr>
        <p:spPr>
          <a:xfrm>
            <a:off x="1118490" y="2598098"/>
            <a:ext cx="1785662" cy="584775"/>
          </a:xfrm>
          <a:prstGeom prst="rect">
            <a:avLst/>
          </a:prstGeom>
          <a:noFill/>
        </p:spPr>
        <p:txBody>
          <a:bodyPr wrap="square" rtlCol="0">
            <a:spAutoFit/>
          </a:bodyPr>
          <a:lstStyle/>
          <a:p>
            <a:r>
              <a:rPr lang="es-ES" sz="1600" dirty="0" smtClean="0">
                <a:solidFill>
                  <a:srgbClr val="FFFF00"/>
                </a:solidFill>
                <a:latin typeface="Monotype Corsiva" pitchFamily="66" charset="0"/>
              </a:rPr>
              <a:t>El maestro de la escuela sevillana</a:t>
            </a:r>
            <a:endParaRPr lang="es-ES" sz="1600" dirty="0">
              <a:solidFill>
                <a:srgbClr val="FFFF00"/>
              </a:solidFill>
              <a:latin typeface="Monotype Corsiva" pitchFamily="66" charset="0"/>
            </a:endParaRPr>
          </a:p>
        </p:txBody>
      </p:sp>
      <p:sp>
        <p:nvSpPr>
          <p:cNvPr id="11" name="10 CuadroTexto"/>
          <p:cNvSpPr txBox="1"/>
          <p:nvPr/>
        </p:nvSpPr>
        <p:spPr>
          <a:xfrm>
            <a:off x="6804248" y="5642664"/>
            <a:ext cx="2232248" cy="1015663"/>
          </a:xfrm>
          <a:prstGeom prst="rect">
            <a:avLst/>
          </a:prstGeom>
          <a:noFill/>
        </p:spPr>
        <p:txBody>
          <a:bodyPr wrap="square" rtlCol="0">
            <a:spAutoFit/>
          </a:bodyPr>
          <a:lstStyle/>
          <a:p>
            <a:pPr algn="ctr"/>
            <a:r>
              <a:rPr lang="es-ES" sz="2000" dirty="0" smtClean="0">
                <a:solidFill>
                  <a:srgbClr val="FFC000"/>
                </a:solidFill>
                <a:latin typeface="Aparajita" pitchFamily="34" charset="0"/>
                <a:cs typeface="Aparajita" pitchFamily="34" charset="0"/>
              </a:rPr>
              <a:t>Cristo de la Clemencia </a:t>
            </a:r>
          </a:p>
          <a:p>
            <a:pPr algn="ctr"/>
            <a:r>
              <a:rPr lang="es-ES" sz="2000" dirty="0" smtClean="0">
                <a:solidFill>
                  <a:srgbClr val="FFC000"/>
                </a:solidFill>
                <a:latin typeface="Aparajita" pitchFamily="34" charset="0"/>
                <a:cs typeface="Aparajita" pitchFamily="34" charset="0"/>
              </a:rPr>
              <a:t>o de los Cálices </a:t>
            </a:r>
          </a:p>
          <a:p>
            <a:pPr algn="ctr"/>
            <a:r>
              <a:rPr lang="es-ES" sz="2000" dirty="0" smtClean="0">
                <a:solidFill>
                  <a:srgbClr val="FFC000"/>
                </a:solidFill>
                <a:latin typeface="Aparajita" pitchFamily="34" charset="0"/>
                <a:cs typeface="Aparajita" pitchFamily="34" charset="0"/>
              </a:rPr>
              <a:t>De la Catedral de Sevilla </a:t>
            </a:r>
            <a:endParaRPr lang="es-ES" sz="2000" dirty="0">
              <a:solidFill>
                <a:srgbClr val="FFC000"/>
              </a:solidFill>
              <a:latin typeface="Aparajita" pitchFamily="34" charset="0"/>
              <a:cs typeface="Aparajita" pitchFamily="34" charset="0"/>
            </a:endParaRPr>
          </a:p>
        </p:txBody>
      </p:sp>
      <p:sp>
        <p:nvSpPr>
          <p:cNvPr id="8" name="7 CuadroTexto"/>
          <p:cNvSpPr txBox="1"/>
          <p:nvPr/>
        </p:nvSpPr>
        <p:spPr>
          <a:xfrm>
            <a:off x="498608" y="6159192"/>
            <a:ext cx="3438968" cy="338554"/>
          </a:xfrm>
          <a:prstGeom prst="rect">
            <a:avLst/>
          </a:prstGeom>
          <a:solidFill>
            <a:srgbClr val="00206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es-ES" sz="1600" dirty="0" smtClean="0">
                <a:solidFill>
                  <a:schemeClr val="bg1"/>
                </a:solidFill>
                <a:latin typeface="Times New Roman" pitchFamily="18" charset="0"/>
                <a:cs typeface="Times New Roman" pitchFamily="18" charset="0"/>
              </a:rPr>
              <a:t>El Cristo más bello del barroco español</a:t>
            </a:r>
            <a:endParaRPr lang="es-ES" sz="1600" dirty="0">
              <a:solidFill>
                <a:schemeClr val="bg1"/>
              </a:solidFill>
              <a:latin typeface="Times New Roman" pitchFamily="18" charset="0"/>
              <a:cs typeface="Times New Roman" pitchFamily="18" charset="0"/>
            </a:endParaRPr>
          </a:p>
        </p:txBody>
      </p:sp>
      <p:sp>
        <p:nvSpPr>
          <p:cNvPr id="12" name="11 CuadroTexto"/>
          <p:cNvSpPr txBox="1"/>
          <p:nvPr/>
        </p:nvSpPr>
        <p:spPr>
          <a:xfrm>
            <a:off x="467544" y="5282368"/>
            <a:ext cx="3672408" cy="923330"/>
          </a:xfrm>
          <a:prstGeom prst="rect">
            <a:avLst/>
          </a:prstGeom>
          <a:noFill/>
        </p:spPr>
        <p:txBody>
          <a:bodyPr wrap="square" rtlCol="0">
            <a:spAutoFit/>
          </a:bodyPr>
          <a:lstStyle/>
          <a:p>
            <a:r>
              <a:rPr lang="es-ES" dirty="0" smtClean="0">
                <a:solidFill>
                  <a:srgbClr val="FFC000"/>
                </a:solidFill>
                <a:latin typeface="Aparajita" pitchFamily="34" charset="0"/>
                <a:cs typeface="Aparajita" pitchFamily="34" charset="0"/>
              </a:rPr>
              <a:t>Modela a Cristo aún vivo, con extraordinaria serenidad y exquisito realismo, reduciendo  la presencia de sangre en la piel, para conseguir:</a:t>
            </a:r>
            <a:endParaRPr lang="es-ES" dirty="0">
              <a:solidFill>
                <a:srgbClr val="FFC000"/>
              </a:solidFill>
              <a:latin typeface="Aparajita" pitchFamily="34" charset="0"/>
              <a:cs typeface="Aparajita" pitchFamily="34" charset="0"/>
            </a:endParaRPr>
          </a:p>
        </p:txBody>
      </p:sp>
      <p:sp>
        <p:nvSpPr>
          <p:cNvPr id="16" name="15 CuadroTexto"/>
          <p:cNvSpPr txBox="1"/>
          <p:nvPr/>
        </p:nvSpPr>
        <p:spPr>
          <a:xfrm>
            <a:off x="827584" y="5805264"/>
            <a:ext cx="3384376" cy="677108"/>
          </a:xfrm>
          <a:prstGeom prst="rect">
            <a:avLst/>
          </a:prstGeom>
          <a:noFill/>
        </p:spPr>
        <p:txBody>
          <a:bodyPr wrap="square" rtlCol="0">
            <a:spAutoFit/>
          </a:bodyPr>
          <a:lstStyle/>
          <a:p>
            <a:pPr algn="ctr"/>
            <a:r>
              <a:rPr lang="es-ES" sz="2000" dirty="0" smtClean="0">
                <a:solidFill>
                  <a:srgbClr val="FF0000"/>
                </a:solidFill>
                <a:latin typeface="Lucida Calligraphy" pitchFamily="66" charset="0"/>
              </a:rPr>
              <a:t>El Jesús de Pasión</a:t>
            </a:r>
          </a:p>
          <a:p>
            <a:pPr algn="ctr"/>
            <a:r>
              <a:rPr lang="es-ES" dirty="0" smtClean="0">
                <a:solidFill>
                  <a:srgbClr val="FF0000"/>
                </a:solidFill>
                <a:latin typeface="Monotype Corsiva" pitchFamily="66" charset="0"/>
              </a:rPr>
              <a:t>De la </a:t>
            </a:r>
            <a:r>
              <a:rPr lang="es-ES" dirty="0" err="1" smtClean="0">
                <a:solidFill>
                  <a:srgbClr val="FF0000"/>
                </a:solidFill>
                <a:latin typeface="Monotype Corsiva" pitchFamily="66" charset="0"/>
              </a:rPr>
              <a:t>Igl</a:t>
            </a:r>
            <a:r>
              <a:rPr lang="es-ES" dirty="0" smtClean="0">
                <a:solidFill>
                  <a:srgbClr val="FF0000"/>
                </a:solidFill>
                <a:latin typeface="Monotype Corsiva" pitchFamily="66" charset="0"/>
              </a:rPr>
              <a:t>. del Salvador de Sevilla</a:t>
            </a:r>
            <a:endParaRPr lang="es-ES" dirty="0">
              <a:solidFill>
                <a:srgbClr val="FF0000"/>
              </a:solidFill>
              <a:latin typeface="Monotype Corsiva" pitchFamily="66" charset="0"/>
            </a:endParaRPr>
          </a:p>
        </p:txBody>
      </p:sp>
      <p:sp>
        <p:nvSpPr>
          <p:cNvPr id="17" name="16 Rectángulo"/>
          <p:cNvSpPr/>
          <p:nvPr/>
        </p:nvSpPr>
        <p:spPr>
          <a:xfrm>
            <a:off x="893480" y="5795384"/>
            <a:ext cx="2856872" cy="677108"/>
          </a:xfrm>
          <a:prstGeom prst="rect">
            <a:avLst/>
          </a:prstGeom>
        </p:spPr>
        <p:txBody>
          <a:bodyPr wrap="none">
            <a:spAutoFit/>
          </a:bodyPr>
          <a:lstStyle/>
          <a:p>
            <a:r>
              <a:rPr lang="es-ES" sz="2000" dirty="0" smtClean="0">
                <a:solidFill>
                  <a:srgbClr val="FFC000"/>
                </a:solidFill>
                <a:latin typeface="Lucida Calligraphy" pitchFamily="66" charset="0"/>
              </a:rPr>
              <a:t>San Cristóbal</a:t>
            </a:r>
          </a:p>
          <a:p>
            <a:r>
              <a:rPr lang="es-ES" dirty="0" smtClean="0">
                <a:solidFill>
                  <a:srgbClr val="FFC000"/>
                </a:solidFill>
                <a:latin typeface="Monotype Corsiva" pitchFamily="66" charset="0"/>
                <a:cs typeface="Andalus" pitchFamily="18" charset="-78"/>
              </a:rPr>
              <a:t>De la </a:t>
            </a:r>
            <a:r>
              <a:rPr lang="es-ES" dirty="0" err="1" smtClean="0">
                <a:solidFill>
                  <a:srgbClr val="FFC000"/>
                </a:solidFill>
                <a:latin typeface="Monotype Corsiva" pitchFamily="66" charset="0"/>
                <a:cs typeface="Andalus" pitchFamily="18" charset="-78"/>
              </a:rPr>
              <a:t>Igl</a:t>
            </a:r>
            <a:r>
              <a:rPr lang="es-ES" dirty="0" smtClean="0">
                <a:solidFill>
                  <a:srgbClr val="FFC000"/>
                </a:solidFill>
                <a:latin typeface="Monotype Corsiva" pitchFamily="66" charset="0"/>
                <a:cs typeface="Andalus" pitchFamily="18" charset="-78"/>
              </a:rPr>
              <a:t>. del Salvador de Sevilla</a:t>
            </a:r>
            <a:endParaRPr lang="es-ES" dirty="0">
              <a:solidFill>
                <a:srgbClr val="FFC000"/>
              </a:solidFill>
              <a:latin typeface="Monotype Corsiva" pitchFamily="66" charset="0"/>
              <a:cs typeface="Andalus" pitchFamily="18" charset="-78"/>
            </a:endParaRPr>
          </a:p>
        </p:txBody>
      </p:sp>
      <p:pic>
        <p:nvPicPr>
          <p:cNvPr id="19" name="18 Imagen" descr="M. Montañes 1 Ig. del Salvador Sevilla (Jeús de Pasión).JPG"/>
          <p:cNvPicPr>
            <a:picLocks noChangeAspect="1"/>
          </p:cNvPicPr>
          <p:nvPr/>
        </p:nvPicPr>
        <p:blipFill>
          <a:blip r:embed="rId4" cstate="screen"/>
          <a:srcRect t="4199"/>
          <a:stretch>
            <a:fillRect/>
          </a:stretch>
        </p:blipFill>
        <p:spPr>
          <a:xfrm>
            <a:off x="4155950" y="-86"/>
            <a:ext cx="4964586" cy="6863286"/>
          </a:xfrm>
          <a:prstGeom prst="rect">
            <a:avLst/>
          </a:prstGeom>
        </p:spPr>
      </p:pic>
      <p:pic>
        <p:nvPicPr>
          <p:cNvPr id="18" name="17 Imagen" descr="Martinez Montañes S. Cristobal, Igl. del Salvador de Sevilla.jpg"/>
          <p:cNvPicPr>
            <a:picLocks noChangeAspect="1"/>
          </p:cNvPicPr>
          <p:nvPr/>
        </p:nvPicPr>
        <p:blipFill>
          <a:blip r:embed="rId5" cstate="email"/>
          <a:srcRect/>
          <a:stretch>
            <a:fillRect/>
          </a:stretch>
        </p:blipFill>
        <p:spPr>
          <a:xfrm>
            <a:off x="4388259" y="0"/>
            <a:ext cx="4455485" cy="6858001"/>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9"/>
                                        </p:tgtEl>
                                      </p:cBhvr>
                                    </p:animEffect>
                                    <p:set>
                                      <p:cBhvr>
                                        <p:cTn id="7" dur="1" fill="hold">
                                          <p:stCondLst>
                                            <p:cond delay="1999"/>
                                          </p:stCondLst>
                                        </p:cTn>
                                        <p:tgtEl>
                                          <p:spTgt spid="9"/>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12"/>
                                        </p:tgtEl>
                                      </p:cBhvr>
                                    </p:animEffect>
                                    <p:set>
                                      <p:cBhvr>
                                        <p:cTn id="10" dur="1" fill="hold">
                                          <p:stCondLst>
                                            <p:cond delay="1999"/>
                                          </p:stCondLst>
                                        </p:cTn>
                                        <p:tgtEl>
                                          <p:spTgt spid="12"/>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2000"/>
                                        <p:tgtEl>
                                          <p:spTgt spid="8"/>
                                        </p:tgtEl>
                                      </p:cBhvr>
                                    </p:animEffect>
                                    <p:set>
                                      <p:cBhvr>
                                        <p:cTn id="13" dur="1" fill="hold">
                                          <p:stCondLst>
                                            <p:cond delay="1999"/>
                                          </p:stCondLst>
                                        </p:cTn>
                                        <p:tgtEl>
                                          <p:spTgt spid="8"/>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2000"/>
                                        <p:tgtEl>
                                          <p:spTgt spid="11"/>
                                        </p:tgtEl>
                                      </p:cBhvr>
                                    </p:animEffect>
                                    <p:set>
                                      <p:cBhvr>
                                        <p:cTn id="16" dur="1" fill="hold">
                                          <p:stCondLst>
                                            <p:cond delay="1999"/>
                                          </p:stCondLst>
                                        </p:cTn>
                                        <p:tgtEl>
                                          <p:spTgt spid="11"/>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3000"/>
                                        <p:tgtEl>
                                          <p:spTgt spid="1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30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9"/>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16"/>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2000"/>
                                        <p:tgtEl>
                                          <p:spTgt spid="17"/>
                                        </p:tgtEl>
                                      </p:cBhvr>
                                    </p:animEffect>
                                  </p:childTnLst>
                                </p:cTn>
                              </p:par>
                              <p:par>
                                <p:cTn id="32" presetID="10" presetClass="entr" presetSubtype="0"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animBg="1"/>
      <p:bldP spid="12" grpId="0"/>
      <p:bldP spid="16" grpId="0"/>
      <p:bldP spid="16" grpId="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ergamino - copia.jpg"/>
          <p:cNvPicPr>
            <a:picLocks noChangeAspect="1"/>
          </p:cNvPicPr>
          <p:nvPr/>
        </p:nvPicPr>
        <p:blipFill>
          <a:blip r:embed="rId2" cstate="email"/>
          <a:srcRect/>
          <a:stretch>
            <a:fillRect/>
          </a:stretch>
        </p:blipFill>
        <p:spPr>
          <a:xfrm>
            <a:off x="5996686" y="476671"/>
            <a:ext cx="2398516" cy="2450769"/>
          </a:xfrm>
          <a:prstGeom prst="rect">
            <a:avLst/>
          </a:prstGeom>
        </p:spPr>
      </p:pic>
      <p:sp>
        <p:nvSpPr>
          <p:cNvPr id="6" name="5 Rectángulo"/>
          <p:cNvSpPr/>
          <p:nvPr/>
        </p:nvSpPr>
        <p:spPr>
          <a:xfrm>
            <a:off x="6277650" y="954735"/>
            <a:ext cx="1914307" cy="769441"/>
          </a:xfrm>
          <a:prstGeom prst="rect">
            <a:avLst/>
          </a:prstGeom>
        </p:spPr>
        <p:txBody>
          <a:bodyPr wrap="none">
            <a:spAutoFit/>
          </a:bodyPr>
          <a:lstStyle/>
          <a:p>
            <a:r>
              <a:rPr lang="es-ES" sz="2200" dirty="0" smtClean="0">
                <a:solidFill>
                  <a:srgbClr val="FFFF00"/>
                </a:solidFill>
                <a:latin typeface="Harrington" pitchFamily="82" charset="0"/>
              </a:rPr>
              <a:t>Gregorio </a:t>
            </a:r>
          </a:p>
          <a:p>
            <a:r>
              <a:rPr lang="es-ES" sz="2200" dirty="0" smtClean="0">
                <a:solidFill>
                  <a:srgbClr val="FFFF00"/>
                </a:solidFill>
                <a:latin typeface="Harrington" pitchFamily="82" charset="0"/>
              </a:rPr>
              <a:t>     Fernández </a:t>
            </a:r>
            <a:endParaRPr lang="es-ES" sz="2200" dirty="0">
              <a:solidFill>
                <a:srgbClr val="FFFF00"/>
              </a:solidFill>
              <a:latin typeface="Harrington" pitchFamily="82" charset="0"/>
            </a:endParaRPr>
          </a:p>
        </p:txBody>
      </p:sp>
      <p:pic>
        <p:nvPicPr>
          <p:cNvPr id="8" name="7 Imagen" descr="G. fernandez-ecce-homo-anterior-a- 1621.jpg"/>
          <p:cNvPicPr>
            <a:picLocks noChangeAspect="1"/>
          </p:cNvPicPr>
          <p:nvPr/>
        </p:nvPicPr>
        <p:blipFill>
          <a:blip r:embed="rId3" cstate="email"/>
          <a:srcRect/>
          <a:stretch>
            <a:fillRect/>
          </a:stretch>
        </p:blipFill>
        <p:spPr>
          <a:xfrm>
            <a:off x="1462555" y="322023"/>
            <a:ext cx="2562045" cy="6100194"/>
          </a:xfrm>
          <a:prstGeom prst="rect">
            <a:avLst/>
          </a:prstGeom>
        </p:spPr>
      </p:pic>
      <p:sp>
        <p:nvSpPr>
          <p:cNvPr id="9" name="8 Rectángulo"/>
          <p:cNvSpPr/>
          <p:nvPr/>
        </p:nvSpPr>
        <p:spPr>
          <a:xfrm>
            <a:off x="6509800" y="1836837"/>
            <a:ext cx="1499128" cy="646331"/>
          </a:xfrm>
          <a:prstGeom prst="rect">
            <a:avLst/>
          </a:prstGeom>
        </p:spPr>
        <p:txBody>
          <a:bodyPr wrap="none">
            <a:spAutoFit/>
          </a:bodyPr>
          <a:lstStyle/>
          <a:p>
            <a:r>
              <a:rPr lang="es-ES" dirty="0" smtClean="0">
                <a:latin typeface="Monotype Corsiva" pitchFamily="66" charset="0"/>
              </a:rPr>
              <a:t>Sarria 1576</a:t>
            </a:r>
          </a:p>
          <a:p>
            <a:r>
              <a:rPr lang="es-ES" dirty="0" smtClean="0">
                <a:latin typeface="Monotype Corsiva" pitchFamily="66" charset="0"/>
              </a:rPr>
              <a:t>Valladolid 1636</a:t>
            </a:r>
            <a:endParaRPr lang="es-ES" dirty="0">
              <a:latin typeface="Monotype Corsiva" pitchFamily="66" charset="0"/>
            </a:endParaRPr>
          </a:p>
        </p:txBody>
      </p:sp>
      <p:sp>
        <p:nvSpPr>
          <p:cNvPr id="10" name="9 Rectángulo"/>
          <p:cNvSpPr/>
          <p:nvPr/>
        </p:nvSpPr>
        <p:spPr>
          <a:xfrm>
            <a:off x="5486838" y="4133398"/>
            <a:ext cx="3240360" cy="1815882"/>
          </a:xfrm>
          <a:prstGeom prst="rect">
            <a:avLst/>
          </a:prstGeom>
        </p:spPr>
        <p:txBody>
          <a:bodyPr wrap="square">
            <a:spAutoFit/>
          </a:bodyPr>
          <a:lstStyle/>
          <a:p>
            <a:pPr algn="just"/>
            <a:r>
              <a:rPr lang="es-ES" sz="1600" dirty="0" smtClean="0">
                <a:solidFill>
                  <a:srgbClr val="FFC000"/>
                </a:solidFill>
                <a:latin typeface="Georgia" pitchFamily="18" charset="0"/>
              </a:rPr>
              <a:t>Es el maestro indiscutible de la escuela castellana, nos legó un denso catalogo de  obras excelsas que con su mirada y realismo parecen tener vida. Posiblemente haya sido el más grande de nuestros imagineros.</a:t>
            </a:r>
            <a:endParaRPr lang="es-ES" sz="1600" dirty="0">
              <a:solidFill>
                <a:srgbClr val="FFC000"/>
              </a:solidFill>
              <a:latin typeface="Georgia" pitchFamily="18" charset="0"/>
            </a:endParaRPr>
          </a:p>
        </p:txBody>
      </p:sp>
      <p:sp>
        <p:nvSpPr>
          <p:cNvPr id="12" name="11 CuadroTexto"/>
          <p:cNvSpPr txBox="1"/>
          <p:nvPr/>
        </p:nvSpPr>
        <p:spPr>
          <a:xfrm>
            <a:off x="1509167" y="6247945"/>
            <a:ext cx="2736304" cy="492443"/>
          </a:xfrm>
          <a:prstGeom prst="rect">
            <a:avLst/>
          </a:prstGeom>
          <a:noFill/>
        </p:spPr>
        <p:txBody>
          <a:bodyPr wrap="square" rtlCol="0">
            <a:spAutoFit/>
          </a:bodyPr>
          <a:lstStyle/>
          <a:p>
            <a:pPr algn="ctr"/>
            <a:r>
              <a:rPr lang="es-ES" sz="1400" dirty="0" err="1" smtClean="0">
                <a:solidFill>
                  <a:srgbClr val="FF0000"/>
                </a:solidFill>
                <a:latin typeface="Times New Roman" pitchFamily="18" charset="0"/>
                <a:cs typeface="Times New Roman" pitchFamily="18" charset="0"/>
              </a:rPr>
              <a:t>Ecce</a:t>
            </a:r>
            <a:r>
              <a:rPr lang="es-ES" sz="1400" dirty="0" smtClean="0">
                <a:solidFill>
                  <a:srgbClr val="FF0000"/>
                </a:solidFill>
                <a:latin typeface="Times New Roman" pitchFamily="18" charset="0"/>
                <a:cs typeface="Times New Roman" pitchFamily="18" charset="0"/>
              </a:rPr>
              <a:t> homo</a:t>
            </a:r>
          </a:p>
          <a:p>
            <a:pPr algn="ctr"/>
            <a:r>
              <a:rPr lang="es-ES" sz="1200" dirty="0" smtClean="0">
                <a:solidFill>
                  <a:srgbClr val="FF0000"/>
                </a:solidFill>
              </a:rPr>
              <a:t>Museo Catedralicio de Valladolid</a:t>
            </a:r>
            <a:endParaRPr lang="es-ES" sz="1200" dirty="0">
              <a:solidFill>
                <a:srgbClr val="FF0000"/>
              </a:solidFill>
            </a:endParaRPr>
          </a:p>
        </p:txBody>
      </p:sp>
    </p:spTree>
  </p:cSld>
  <p:clrMapOvr>
    <a:masterClrMapping/>
  </p:clrMapOvr>
  <p:transition spd="slow">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 Fernandez Museo de Valladolid La Piedad .jpg"/>
          <p:cNvPicPr>
            <a:picLocks noChangeAspect="1"/>
          </p:cNvPicPr>
          <p:nvPr/>
        </p:nvPicPr>
        <p:blipFill>
          <a:blip r:embed="rId2" cstate="email"/>
          <a:srcRect/>
          <a:stretch>
            <a:fillRect/>
          </a:stretch>
        </p:blipFill>
        <p:spPr>
          <a:xfrm>
            <a:off x="3640568" y="2348880"/>
            <a:ext cx="5503432" cy="4509120"/>
          </a:xfrm>
          <a:prstGeom prst="rect">
            <a:avLst/>
          </a:prstGeom>
        </p:spPr>
      </p:pic>
      <p:sp>
        <p:nvSpPr>
          <p:cNvPr id="5" name="4 CuadroTexto"/>
          <p:cNvSpPr txBox="1"/>
          <p:nvPr/>
        </p:nvSpPr>
        <p:spPr>
          <a:xfrm>
            <a:off x="1323430" y="4890646"/>
            <a:ext cx="2016224" cy="338554"/>
          </a:xfrm>
          <a:prstGeom prst="rect">
            <a:avLst/>
          </a:prstGeom>
          <a:noFill/>
        </p:spPr>
        <p:txBody>
          <a:bodyPr wrap="square" rtlCol="0">
            <a:spAutoFit/>
          </a:bodyPr>
          <a:lstStyle/>
          <a:p>
            <a:r>
              <a:rPr lang="es-ES" sz="1600" dirty="0" smtClean="0">
                <a:solidFill>
                  <a:srgbClr val="FF0000"/>
                </a:solidFill>
              </a:rPr>
              <a:t>La Quinta Angustia</a:t>
            </a:r>
          </a:p>
        </p:txBody>
      </p:sp>
      <p:sp>
        <p:nvSpPr>
          <p:cNvPr id="6" name="5 CuadroTexto"/>
          <p:cNvSpPr txBox="1"/>
          <p:nvPr/>
        </p:nvSpPr>
        <p:spPr>
          <a:xfrm>
            <a:off x="6479704" y="1835532"/>
            <a:ext cx="1980728" cy="338554"/>
          </a:xfrm>
          <a:prstGeom prst="rect">
            <a:avLst/>
          </a:prstGeom>
          <a:noFill/>
        </p:spPr>
        <p:txBody>
          <a:bodyPr wrap="square" rtlCol="0">
            <a:spAutoFit/>
          </a:bodyPr>
          <a:lstStyle/>
          <a:p>
            <a:r>
              <a:rPr lang="es-ES" sz="1600" dirty="0" smtClean="0">
                <a:solidFill>
                  <a:srgbClr val="FF0000"/>
                </a:solidFill>
              </a:rPr>
              <a:t>La Sexta Angustia</a:t>
            </a:r>
          </a:p>
        </p:txBody>
      </p:sp>
      <p:sp>
        <p:nvSpPr>
          <p:cNvPr id="8" name="7 CuadroTexto"/>
          <p:cNvSpPr txBox="1"/>
          <p:nvPr/>
        </p:nvSpPr>
        <p:spPr>
          <a:xfrm>
            <a:off x="72008" y="6237312"/>
            <a:ext cx="3707904" cy="584775"/>
          </a:xfrm>
          <a:prstGeom prst="rect">
            <a:avLst/>
          </a:prstGeom>
          <a:noFill/>
        </p:spPr>
        <p:txBody>
          <a:bodyPr wrap="square" rtlCol="0">
            <a:spAutoFit/>
          </a:bodyPr>
          <a:lstStyle/>
          <a:p>
            <a:r>
              <a:rPr lang="es-ES" sz="1600" dirty="0" smtClean="0">
                <a:solidFill>
                  <a:schemeClr val="bg1"/>
                </a:solidFill>
                <a:latin typeface="Monotype Corsiva" pitchFamily="66" charset="0"/>
              </a:rPr>
              <a:t>La rigidez en los pesados ropajes y los quiebros geométricos  reflejan el arte hispano flamenco.</a:t>
            </a:r>
            <a:endParaRPr lang="es-ES" sz="1600" dirty="0">
              <a:solidFill>
                <a:schemeClr val="bg1"/>
              </a:solidFill>
              <a:latin typeface="Monotype Corsiva" pitchFamily="66" charset="0"/>
            </a:endParaRPr>
          </a:p>
        </p:txBody>
      </p:sp>
      <p:pic>
        <p:nvPicPr>
          <p:cNvPr id="9" name="8 Imagen" descr="G. Fernandez La Quinta Angutia - Piedad (Valladolid).jpg"/>
          <p:cNvPicPr>
            <a:picLocks noChangeAspect="1"/>
          </p:cNvPicPr>
          <p:nvPr/>
        </p:nvPicPr>
        <p:blipFill>
          <a:blip r:embed="rId3" cstate="print"/>
          <a:srcRect l="15829" t="3987" r="13660" b="8303"/>
          <a:stretch>
            <a:fillRect/>
          </a:stretch>
        </p:blipFill>
        <p:spPr>
          <a:xfrm>
            <a:off x="132352" y="132352"/>
            <a:ext cx="5181902" cy="4653136"/>
          </a:xfrm>
          <a:prstGeom prst="rect">
            <a:avLst/>
          </a:prstGeom>
        </p:spPr>
      </p:pic>
      <p:sp>
        <p:nvSpPr>
          <p:cNvPr id="7" name="6 CuadroTexto"/>
          <p:cNvSpPr txBox="1"/>
          <p:nvPr/>
        </p:nvSpPr>
        <p:spPr>
          <a:xfrm>
            <a:off x="4698464" y="198368"/>
            <a:ext cx="4320480" cy="707886"/>
          </a:xfrm>
          <a:prstGeom prst="rect">
            <a:avLst/>
          </a:prstGeom>
          <a:noFill/>
        </p:spPr>
        <p:txBody>
          <a:bodyPr wrap="square" rtlCol="0">
            <a:spAutoFit/>
          </a:bodyPr>
          <a:lstStyle/>
          <a:p>
            <a:pPr algn="r"/>
            <a:r>
              <a:rPr lang="es-ES" sz="2000" dirty="0" smtClean="0">
                <a:solidFill>
                  <a:schemeClr val="bg1"/>
                </a:solidFill>
                <a:latin typeface="Aparajita" pitchFamily="34" charset="0"/>
                <a:cs typeface="Aparajita" pitchFamily="34" charset="0"/>
              </a:rPr>
              <a:t>Con La Piedad</a:t>
            </a:r>
          </a:p>
          <a:p>
            <a:pPr algn="r"/>
            <a:r>
              <a:rPr lang="es-ES" sz="2000" dirty="0" smtClean="0">
                <a:solidFill>
                  <a:schemeClr val="bg1"/>
                </a:solidFill>
                <a:latin typeface="Aparajita" pitchFamily="34" charset="0"/>
                <a:cs typeface="Aparajita" pitchFamily="34" charset="0"/>
              </a:rPr>
              <a:t>Gregorio Fernández alcanza un éxtasis de belleza</a:t>
            </a:r>
            <a:endParaRPr lang="es-ES" sz="2000" dirty="0">
              <a:solidFill>
                <a:schemeClr val="bg1"/>
              </a:solidFill>
              <a:latin typeface="Aparajita" pitchFamily="34" charset="0"/>
              <a:cs typeface="Aparajita" pitchFamily="34" charset="0"/>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20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childTnLst>
                                </p:cTn>
                              </p:par>
                            </p:childTnLst>
                          </p:cTn>
                        </p:par>
                        <p:par>
                          <p:cTn id="17" fill="hold">
                            <p:stCondLst>
                              <p:cond delay="2000"/>
                            </p:stCondLst>
                            <p:childTnLst>
                              <p:par>
                                <p:cTn id="18" presetID="22" presetClass="entr" presetSubtype="8" fill="hold" grpId="0" nodeType="afterEffect">
                                  <p:stCondLst>
                                    <p:cond delay="15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nta Clara Monasterio de Riopseco.jpg"/>
          <p:cNvPicPr>
            <a:picLocks noChangeAspect="1"/>
          </p:cNvPicPr>
          <p:nvPr/>
        </p:nvPicPr>
        <p:blipFill>
          <a:blip r:embed="rId2" cstate="email"/>
          <a:srcRect/>
          <a:stretch>
            <a:fillRect/>
          </a:stretch>
        </p:blipFill>
        <p:spPr>
          <a:xfrm>
            <a:off x="4893115" y="204958"/>
            <a:ext cx="4246844" cy="6156000"/>
          </a:xfrm>
          <a:prstGeom prst="rect">
            <a:avLst/>
          </a:prstGeom>
        </p:spPr>
      </p:pic>
      <p:sp>
        <p:nvSpPr>
          <p:cNvPr id="3" name="2 CuadroTexto"/>
          <p:cNvSpPr txBox="1"/>
          <p:nvPr/>
        </p:nvSpPr>
        <p:spPr>
          <a:xfrm>
            <a:off x="5462928" y="6364803"/>
            <a:ext cx="3204864" cy="492443"/>
          </a:xfrm>
          <a:prstGeom prst="rect">
            <a:avLst/>
          </a:prstGeom>
          <a:noFill/>
        </p:spPr>
        <p:txBody>
          <a:bodyPr wrap="square" rtlCol="0">
            <a:spAutoFit/>
          </a:bodyPr>
          <a:lstStyle/>
          <a:p>
            <a:pPr algn="ctr"/>
            <a:r>
              <a:rPr lang="es-ES" sz="1400" dirty="0" smtClean="0">
                <a:solidFill>
                  <a:schemeClr val="bg1"/>
                </a:solidFill>
              </a:rPr>
              <a:t>Santa Clara </a:t>
            </a:r>
          </a:p>
          <a:p>
            <a:pPr algn="ctr"/>
            <a:r>
              <a:rPr lang="es-ES" sz="1200" dirty="0" smtClean="0">
                <a:solidFill>
                  <a:schemeClr val="bg1"/>
                </a:solidFill>
              </a:rPr>
              <a:t>Convento de las Clarisas de Medina de Rioseco</a:t>
            </a:r>
            <a:endParaRPr lang="es-ES" sz="1200" dirty="0">
              <a:solidFill>
                <a:schemeClr val="bg1"/>
              </a:solidFill>
            </a:endParaRPr>
          </a:p>
        </p:txBody>
      </p:sp>
      <p:pic>
        <p:nvPicPr>
          <p:cNvPr id="5" name="4 Imagen" descr="Santa Clara Detralle.jpg"/>
          <p:cNvPicPr>
            <a:picLocks noChangeAspect="1"/>
          </p:cNvPicPr>
          <p:nvPr/>
        </p:nvPicPr>
        <p:blipFill>
          <a:blip r:embed="rId3" cstate="email"/>
          <a:srcRect/>
          <a:stretch>
            <a:fillRect/>
          </a:stretch>
        </p:blipFill>
        <p:spPr>
          <a:xfrm>
            <a:off x="0" y="265825"/>
            <a:ext cx="4891987" cy="6309320"/>
          </a:xfrm>
          <a:prstGeom prst="rect">
            <a:avLst/>
          </a:prstGeom>
          <a:ln>
            <a:noFill/>
          </a:ln>
          <a:effectLst>
            <a:outerShdw blurRad="190500" algn="tl" rotWithShape="0">
              <a:srgbClr val="000000">
                <a:alpha val="70000"/>
              </a:srgbClr>
            </a:outerShdw>
          </a:effectLst>
        </p:spPr>
      </p:pic>
      <p:sp>
        <p:nvSpPr>
          <p:cNvPr id="7" name="6 Rectángulo"/>
          <p:cNvSpPr/>
          <p:nvPr/>
        </p:nvSpPr>
        <p:spPr>
          <a:xfrm>
            <a:off x="0" y="6565820"/>
            <a:ext cx="4896000" cy="28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107962" y="6541099"/>
            <a:ext cx="1008112" cy="338554"/>
          </a:xfrm>
          <a:prstGeom prst="rect">
            <a:avLst/>
          </a:prstGeom>
          <a:noFill/>
        </p:spPr>
        <p:txBody>
          <a:bodyPr wrap="square" rtlCol="0">
            <a:spAutoFit/>
          </a:bodyPr>
          <a:lstStyle/>
          <a:p>
            <a:r>
              <a:rPr lang="es-ES" sz="1600" dirty="0" smtClean="0">
                <a:solidFill>
                  <a:schemeClr val="bg1"/>
                </a:solidFill>
              </a:rPr>
              <a:t>DETALLE</a:t>
            </a:r>
            <a:endParaRPr lang="es-ES" sz="1600" dirty="0">
              <a:solidFill>
                <a:schemeClr val="bg1"/>
              </a:solidFill>
            </a:endParaRPr>
          </a:p>
        </p:txBody>
      </p:sp>
      <p:pic>
        <p:nvPicPr>
          <p:cNvPr id="8" name="7 Imagen" descr="G. Fernandez Santa Teresa de Jesus.jpg"/>
          <p:cNvPicPr>
            <a:picLocks noChangeAspect="1"/>
          </p:cNvPicPr>
          <p:nvPr/>
        </p:nvPicPr>
        <p:blipFill>
          <a:blip r:embed="rId4" cstate="email"/>
          <a:srcRect/>
          <a:stretch>
            <a:fillRect/>
          </a:stretch>
        </p:blipFill>
        <p:spPr>
          <a:xfrm>
            <a:off x="998432" y="188640"/>
            <a:ext cx="3496287" cy="6093296"/>
          </a:xfrm>
          <a:prstGeom prst="rect">
            <a:avLst/>
          </a:prstGeom>
        </p:spPr>
      </p:pic>
      <p:sp>
        <p:nvSpPr>
          <p:cNvPr id="9" name="8 CuadroTexto"/>
          <p:cNvSpPr txBox="1"/>
          <p:nvPr/>
        </p:nvSpPr>
        <p:spPr>
          <a:xfrm>
            <a:off x="960967" y="6298687"/>
            <a:ext cx="3411208" cy="615553"/>
          </a:xfrm>
          <a:prstGeom prst="rect">
            <a:avLst/>
          </a:prstGeom>
          <a:noFill/>
        </p:spPr>
        <p:txBody>
          <a:bodyPr wrap="square" rtlCol="0">
            <a:spAutoFit/>
          </a:bodyPr>
          <a:lstStyle/>
          <a:p>
            <a:pPr algn="ctr"/>
            <a:r>
              <a:rPr lang="es-ES" dirty="0" smtClean="0">
                <a:solidFill>
                  <a:schemeClr val="bg1"/>
                </a:solidFill>
                <a:latin typeface="Aparajita" pitchFamily="34" charset="0"/>
                <a:cs typeface="Aparajita" pitchFamily="34" charset="0"/>
              </a:rPr>
              <a:t>Santa Teresa </a:t>
            </a:r>
          </a:p>
          <a:p>
            <a:pPr algn="ctr"/>
            <a:r>
              <a:rPr lang="es-ES" sz="1600" dirty="0" smtClean="0">
                <a:solidFill>
                  <a:schemeClr val="bg1"/>
                </a:solidFill>
                <a:latin typeface="Aparajita" pitchFamily="34" charset="0"/>
                <a:cs typeface="Aparajita" pitchFamily="34" charset="0"/>
              </a:rPr>
              <a:t>Museo de Escultura  de Valladolid</a:t>
            </a:r>
            <a:endParaRPr lang="es-ES" sz="1600" dirty="0">
              <a:solidFill>
                <a:schemeClr val="bg1"/>
              </a:solidFill>
              <a:latin typeface="Aparajita" pitchFamily="34" charset="0"/>
              <a:cs typeface="Aparajita" pitchFamily="34" charset="0"/>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2000"/>
                                        <p:tgtEl>
                                          <p:spTgt spid="9"/>
                                        </p:tgtEl>
                                      </p:cBhvr>
                                    </p:animEffect>
                                  </p:childTnLst>
                                </p:cTn>
                              </p:par>
                              <p:par>
                                <p:cTn id="22" presetID="10" presetClass="exit" presetSubtype="0" fill="hold" nodeType="withEffect">
                                  <p:stCondLst>
                                    <p:cond delay="0"/>
                                  </p:stCondLst>
                                  <p:childTnLst>
                                    <p:animEffect transition="out" filter="fade">
                                      <p:cBhvr>
                                        <p:cTn id="23" dur="2000"/>
                                        <p:tgtEl>
                                          <p:spTgt spid="5"/>
                                        </p:tgtEl>
                                      </p:cBhvr>
                                    </p:animEffect>
                                    <p:set>
                                      <p:cBhvr>
                                        <p:cTn id="24" dur="1" fill="hold">
                                          <p:stCondLst>
                                            <p:cond delay="1999"/>
                                          </p:stCondLst>
                                        </p:cTn>
                                        <p:tgtEl>
                                          <p:spTgt spid="5"/>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1000"/>
                                        <p:tgtEl>
                                          <p:spTgt spid="6"/>
                                        </p:tgtEl>
                                      </p:cBhvr>
                                    </p:animEffect>
                                    <p:set>
                                      <p:cBhvr>
                                        <p:cTn id="27" dur="1" fill="hold">
                                          <p:stCondLst>
                                            <p:cond delay="999"/>
                                          </p:stCondLst>
                                        </p:cTn>
                                        <p:tgtEl>
                                          <p:spTgt spid="6"/>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1000"/>
                                        <p:tgtEl>
                                          <p:spTgt spid="7"/>
                                        </p:tgtEl>
                                      </p:cBhvr>
                                    </p:animEffect>
                                    <p:set>
                                      <p:cBhvr>
                                        <p:cTn id="30" dur="1" fill="hold">
                                          <p:stCondLst>
                                            <p:cond delay="999"/>
                                          </p:stCondLst>
                                        </p:cTn>
                                        <p:tgtEl>
                                          <p:spTgt spid="7"/>
                                        </p:tgtEl>
                                        <p:attrNameLst>
                                          <p:attrName>style.visibility</p:attrName>
                                        </p:attrNameLst>
                                      </p:cBhvr>
                                      <p:to>
                                        <p:strVal val="hidden"/>
                                      </p:to>
                                    </p:se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6" grpId="0"/>
      <p:bldP spid="6" grpId="1"/>
      <p:bldP spid="9" grpId="0"/>
      <p:bldP spid="9"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G. Fernandez J.atado a la columna Cofradia de la Vera Cruz Valladolid.jpg"/>
          <p:cNvPicPr>
            <a:picLocks noChangeAspect="1"/>
          </p:cNvPicPr>
          <p:nvPr/>
        </p:nvPicPr>
        <p:blipFill>
          <a:blip r:embed="rId2" cstate="email"/>
          <a:srcRect/>
          <a:stretch>
            <a:fillRect/>
          </a:stretch>
        </p:blipFill>
        <p:spPr>
          <a:xfrm>
            <a:off x="413474" y="0"/>
            <a:ext cx="4156426" cy="6858000"/>
          </a:xfrm>
          <a:prstGeom prst="rect">
            <a:avLst/>
          </a:prstGeom>
        </p:spPr>
      </p:pic>
      <p:sp>
        <p:nvSpPr>
          <p:cNvPr id="6" name="5 CuadroTexto"/>
          <p:cNvSpPr txBox="1"/>
          <p:nvPr/>
        </p:nvSpPr>
        <p:spPr>
          <a:xfrm>
            <a:off x="5014681" y="3611621"/>
            <a:ext cx="3672408" cy="800219"/>
          </a:xfrm>
          <a:prstGeom prst="rect">
            <a:avLst/>
          </a:prstGeom>
          <a:noFill/>
        </p:spPr>
        <p:txBody>
          <a:bodyPr wrap="square" rtlCol="0">
            <a:spAutoFit/>
          </a:bodyPr>
          <a:lstStyle/>
          <a:p>
            <a:pPr algn="ctr"/>
            <a:r>
              <a:rPr lang="es-ES" sz="2800" dirty="0" smtClean="0">
                <a:solidFill>
                  <a:srgbClr val="FF0000"/>
                </a:solidFill>
                <a:latin typeface="Monotype Corsiva" pitchFamily="66" charset="0"/>
              </a:rPr>
              <a:t>Jesús atado a la columna</a:t>
            </a:r>
          </a:p>
          <a:p>
            <a:pPr algn="ctr"/>
            <a:r>
              <a:rPr lang="es-ES" dirty="0" smtClean="0">
                <a:solidFill>
                  <a:srgbClr val="FF0000"/>
                </a:solidFill>
                <a:cs typeface="Aparajita" pitchFamily="34" charset="0"/>
              </a:rPr>
              <a:t>Cofradía de la Vera Cruz de Valladolid</a:t>
            </a:r>
            <a:endParaRPr lang="es-ES" dirty="0">
              <a:solidFill>
                <a:srgbClr val="FF0000"/>
              </a:solidFill>
              <a:cs typeface="Aparajita" pitchFamily="34" charset="0"/>
            </a:endParaRPr>
          </a:p>
        </p:txBody>
      </p:sp>
      <p:sp>
        <p:nvSpPr>
          <p:cNvPr id="5" name="4 CuadroTexto"/>
          <p:cNvSpPr txBox="1"/>
          <p:nvPr/>
        </p:nvSpPr>
        <p:spPr>
          <a:xfrm>
            <a:off x="4788024" y="4462661"/>
            <a:ext cx="4176464" cy="1846659"/>
          </a:xfrm>
          <a:prstGeom prst="rect">
            <a:avLst/>
          </a:prstGeom>
          <a:noFill/>
        </p:spPr>
        <p:txBody>
          <a:bodyPr wrap="square" rtlCol="0">
            <a:spAutoFit/>
          </a:bodyPr>
          <a:lstStyle/>
          <a:p>
            <a:pPr algn="just"/>
            <a:r>
              <a:rPr lang="es-ES" sz="1600" dirty="0" smtClean="0">
                <a:solidFill>
                  <a:schemeClr val="bg1"/>
                </a:solidFill>
              </a:rPr>
              <a:t>La imagen es tan bella y tan real la mirada, que existe la leyenda que al terminar la obra Jesús preguntó al artista: </a:t>
            </a:r>
          </a:p>
          <a:p>
            <a:pPr algn="just"/>
            <a:r>
              <a:rPr lang="es-ES" sz="1600" i="1" dirty="0" smtClean="0">
                <a:solidFill>
                  <a:schemeClr val="bg1"/>
                </a:solidFill>
              </a:rPr>
              <a:t>¿Dónde me miraste que tan bien me retrataste? </a:t>
            </a:r>
          </a:p>
          <a:p>
            <a:r>
              <a:rPr lang="es-ES" sz="1600" i="1" dirty="0" smtClean="0">
                <a:solidFill>
                  <a:schemeClr val="bg1"/>
                </a:solidFill>
              </a:rPr>
              <a:t>y Gregorio Fernández  respondió:</a:t>
            </a:r>
          </a:p>
          <a:p>
            <a:pPr algn="r"/>
            <a:r>
              <a:rPr lang="es-ES" sz="1600" i="1" dirty="0" smtClean="0">
                <a:solidFill>
                  <a:schemeClr val="bg1"/>
                </a:solidFill>
              </a:rPr>
              <a:t>“Señor, en mi corazón”.</a:t>
            </a:r>
          </a:p>
          <a:p>
            <a:endParaRPr lang="es-ES" dirty="0">
              <a:solidFill>
                <a:schemeClr val="bg1"/>
              </a:solidFill>
            </a:endParaRPr>
          </a:p>
        </p:txBody>
      </p:sp>
      <p:sp>
        <p:nvSpPr>
          <p:cNvPr id="9" name="8 CuadroTexto"/>
          <p:cNvSpPr txBox="1"/>
          <p:nvPr/>
        </p:nvSpPr>
        <p:spPr>
          <a:xfrm>
            <a:off x="5501852" y="6300028"/>
            <a:ext cx="2376264" cy="369332"/>
          </a:xfrm>
          <a:prstGeom prst="rect">
            <a:avLst/>
          </a:prstGeom>
          <a:noFill/>
        </p:spPr>
        <p:txBody>
          <a:bodyPr wrap="square" rtlCol="0">
            <a:spAutoFit/>
          </a:bodyPr>
          <a:lstStyle/>
          <a:p>
            <a:r>
              <a:rPr lang="es-ES" dirty="0" smtClean="0">
                <a:solidFill>
                  <a:srgbClr val="FFC000"/>
                </a:solidFill>
                <a:latin typeface="Aparajita" pitchFamily="34" charset="0"/>
                <a:cs typeface="Aparajita" pitchFamily="34" charset="0"/>
              </a:rPr>
              <a:t>Cristo de La Luz (Valladolid)</a:t>
            </a:r>
            <a:endParaRPr lang="es-ES" dirty="0">
              <a:solidFill>
                <a:srgbClr val="FFC000"/>
              </a:solidFill>
              <a:latin typeface="Aparajita" pitchFamily="34" charset="0"/>
              <a:cs typeface="Aparajita" pitchFamily="34" charset="0"/>
            </a:endParaRPr>
          </a:p>
        </p:txBody>
      </p:sp>
      <p:pic>
        <p:nvPicPr>
          <p:cNvPr id="7" name="6 Imagen" descr="G. Fernandez cristo de la luz.jpg"/>
          <p:cNvPicPr>
            <a:picLocks noChangeAspect="1"/>
          </p:cNvPicPr>
          <p:nvPr/>
        </p:nvPicPr>
        <p:blipFill>
          <a:blip r:embed="rId3" cstate="screen"/>
          <a:srcRect l="4023" t="8400" r="6290" b="7601"/>
          <a:stretch>
            <a:fillRect/>
          </a:stretch>
        </p:blipFill>
        <p:spPr>
          <a:xfrm>
            <a:off x="4221688" y="325109"/>
            <a:ext cx="4834155" cy="6036763"/>
          </a:xfrm>
          <a:prstGeom prst="rect">
            <a:avLst/>
          </a:prstGeom>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1" presetClass="exit"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hidden"/>
                                      </p:to>
                                    </p:se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323528" y="5733256"/>
            <a:ext cx="3672408" cy="738664"/>
          </a:xfrm>
          <a:prstGeom prst="rect">
            <a:avLst/>
          </a:prstGeom>
          <a:noFill/>
        </p:spPr>
        <p:txBody>
          <a:bodyPr wrap="square" rtlCol="0">
            <a:spAutoFit/>
          </a:bodyPr>
          <a:lstStyle/>
          <a:p>
            <a:r>
              <a:rPr lang="es-ES" sz="2400" b="1" dirty="0" smtClean="0">
                <a:solidFill>
                  <a:srgbClr val="FF0000"/>
                </a:solidFill>
                <a:latin typeface="Harrington" pitchFamily="82" charset="0"/>
              </a:rPr>
              <a:t>Cristo Yacente </a:t>
            </a:r>
          </a:p>
          <a:p>
            <a:r>
              <a:rPr lang="es-ES" dirty="0" smtClean="0">
                <a:solidFill>
                  <a:srgbClr val="FF0000"/>
                </a:solidFill>
                <a:latin typeface="Times New Roman" pitchFamily="18" charset="0"/>
                <a:cs typeface="Times New Roman" pitchFamily="18" charset="0"/>
              </a:rPr>
              <a:t>Museo de Escultura de Valladolid</a:t>
            </a:r>
            <a:endParaRPr lang="es-ES" dirty="0">
              <a:solidFill>
                <a:srgbClr val="FF0000"/>
              </a:solidFill>
              <a:latin typeface="Times New Roman" pitchFamily="18" charset="0"/>
              <a:cs typeface="Times New Roman" pitchFamily="18" charset="0"/>
            </a:endParaRPr>
          </a:p>
        </p:txBody>
      </p:sp>
      <p:sp>
        <p:nvSpPr>
          <p:cNvPr id="5" name="4 CuadroTexto"/>
          <p:cNvSpPr txBox="1"/>
          <p:nvPr/>
        </p:nvSpPr>
        <p:spPr>
          <a:xfrm>
            <a:off x="251520" y="491188"/>
            <a:ext cx="8640960" cy="1569660"/>
          </a:xfrm>
          <a:prstGeom prst="rect">
            <a:avLst/>
          </a:prstGeom>
          <a:noFill/>
        </p:spPr>
        <p:txBody>
          <a:bodyPr wrap="square" rtlCol="0">
            <a:spAutoFit/>
          </a:bodyPr>
          <a:lstStyle/>
          <a:p>
            <a:pPr algn="just"/>
            <a:r>
              <a:rPr lang="es-ES" sz="1600" dirty="0" smtClean="0">
                <a:solidFill>
                  <a:schemeClr val="bg2">
                    <a:lumMod val="75000"/>
                  </a:schemeClr>
                </a:solidFill>
              </a:rPr>
              <a:t>La nomina de </a:t>
            </a:r>
            <a:r>
              <a:rPr lang="es-ES" sz="1600" dirty="0" err="1" smtClean="0">
                <a:solidFill>
                  <a:schemeClr val="bg2">
                    <a:lumMod val="75000"/>
                  </a:schemeClr>
                </a:solidFill>
              </a:rPr>
              <a:t>Cristos</a:t>
            </a:r>
            <a:r>
              <a:rPr lang="es-ES" sz="1600" dirty="0" smtClean="0">
                <a:solidFill>
                  <a:schemeClr val="bg2">
                    <a:lumMod val="75000"/>
                  </a:schemeClr>
                </a:solidFill>
              </a:rPr>
              <a:t>  yacentes  de Gregorio Fernández es amplia. En Valladolid los de </a:t>
            </a:r>
            <a:r>
              <a:rPr lang="es-ES" sz="1600" dirty="0" smtClean="0">
                <a:solidFill>
                  <a:schemeClr val="bg2">
                    <a:lumMod val="75000"/>
                  </a:schemeClr>
                </a:solidFill>
                <a:ea typeface="Calibri"/>
                <a:cs typeface="Times New Roman"/>
              </a:rPr>
              <a:t>San Pablo, Santa Catalina y Santa Ana</a:t>
            </a:r>
            <a:r>
              <a:rPr lang="es-ES" sz="1600" dirty="0" smtClean="0">
                <a:solidFill>
                  <a:schemeClr val="bg2">
                    <a:lumMod val="75000"/>
                  </a:schemeClr>
                </a:solidFill>
              </a:rPr>
              <a:t>. En Madrid los del Monasterio de  la Encarnación, San Felipe </a:t>
            </a:r>
            <a:r>
              <a:rPr lang="es-ES" sz="1600" dirty="0" err="1" smtClean="0">
                <a:solidFill>
                  <a:schemeClr val="bg2">
                    <a:lumMod val="75000"/>
                  </a:schemeClr>
                </a:solidFill>
              </a:rPr>
              <a:t>Neri</a:t>
            </a:r>
            <a:r>
              <a:rPr lang="es-ES" sz="1600" dirty="0" smtClean="0">
                <a:solidFill>
                  <a:schemeClr val="bg2">
                    <a:lumMod val="75000"/>
                  </a:schemeClr>
                </a:solidFill>
              </a:rPr>
              <a:t>, San Placido y el del Pardo. En Segovia el de la Catedral, etc. </a:t>
            </a:r>
          </a:p>
          <a:p>
            <a:pPr algn="just"/>
            <a:r>
              <a:rPr lang="es-ES" sz="1600" dirty="0" smtClean="0">
                <a:solidFill>
                  <a:schemeClr val="bg2">
                    <a:lumMod val="75000"/>
                  </a:schemeClr>
                </a:solidFill>
              </a:rPr>
              <a:t>Los cuerpos los modela con delicadeza y maestría con una anatomía perfecta y para conseguir los mejores efectos utilizaba distintos materiales como asta para las uñas, corcho para las heridas, pasta vítrea para los ojos, marfil para los dientes, resina para el sudor y lagrimas…  </a:t>
            </a:r>
            <a:endParaRPr lang="es-ES" sz="1600" dirty="0">
              <a:solidFill>
                <a:schemeClr val="bg2">
                  <a:lumMod val="75000"/>
                </a:schemeClr>
              </a:solidFill>
            </a:endParaRPr>
          </a:p>
        </p:txBody>
      </p:sp>
      <p:pic>
        <p:nvPicPr>
          <p:cNvPr id="6" name="5 Imagen" descr="G. Fernández 2 Cristo yacente 1627.jpg"/>
          <p:cNvPicPr>
            <a:picLocks noChangeAspect="1"/>
          </p:cNvPicPr>
          <p:nvPr/>
        </p:nvPicPr>
        <p:blipFill>
          <a:blip r:embed="rId2" cstate="print"/>
          <a:srcRect l="4952" t="24242" r="8741" b="27991"/>
          <a:stretch>
            <a:fillRect/>
          </a:stretch>
        </p:blipFill>
        <p:spPr>
          <a:xfrm rot="600000">
            <a:off x="355410" y="3222625"/>
            <a:ext cx="8630269" cy="2578515"/>
          </a:xfrm>
          <a:prstGeom prst="rect">
            <a:avLst/>
          </a:prstGeom>
        </p:spPr>
      </p:pic>
    </p:spTree>
  </p:cSld>
  <p:clrMapOvr>
    <a:masterClrMapping/>
  </p:clrMapOvr>
  <p:transition spd="slow">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 Fernandez 2 Cristo del Pardo1.jpg"/>
          <p:cNvPicPr>
            <a:picLocks noChangeAspect="1"/>
          </p:cNvPicPr>
          <p:nvPr/>
        </p:nvPicPr>
        <p:blipFill>
          <a:blip r:embed="rId2" cstate="email"/>
          <a:srcRect l="-13908" t="-13484" r="-5031" b="-12482"/>
          <a:stretch>
            <a:fillRect/>
          </a:stretch>
        </p:blipFill>
        <p:spPr>
          <a:xfrm rot="21198625">
            <a:off x="476659" y="-174483"/>
            <a:ext cx="7552700" cy="7310918"/>
          </a:xfrm>
          <a:prstGeom prst="ellipse">
            <a:avLst/>
          </a:prstGeom>
          <a:ln>
            <a:noFill/>
          </a:ln>
          <a:effectLst>
            <a:softEdge rad="112500"/>
          </a:effectLst>
        </p:spPr>
      </p:pic>
      <p:sp>
        <p:nvSpPr>
          <p:cNvPr id="3" name="2 CuadroTexto"/>
          <p:cNvSpPr txBox="1"/>
          <p:nvPr/>
        </p:nvSpPr>
        <p:spPr>
          <a:xfrm>
            <a:off x="4680520" y="260648"/>
            <a:ext cx="4788024" cy="461665"/>
          </a:xfrm>
          <a:prstGeom prst="rect">
            <a:avLst/>
          </a:prstGeom>
          <a:noFill/>
        </p:spPr>
        <p:txBody>
          <a:bodyPr wrap="square" rtlCol="0">
            <a:spAutoFit/>
          </a:bodyPr>
          <a:lstStyle/>
          <a:p>
            <a:r>
              <a:rPr lang="es-ES" sz="2400" dirty="0" smtClean="0">
                <a:solidFill>
                  <a:srgbClr val="FFFF00"/>
                </a:solidFill>
                <a:latin typeface="Aparajita" pitchFamily="34" charset="0"/>
                <a:cs typeface="Aparajita" pitchFamily="34" charset="0"/>
              </a:rPr>
              <a:t>Cristo Yacente de los </a:t>
            </a:r>
            <a:r>
              <a:rPr lang="es-ES" sz="2200" dirty="0" smtClean="0">
                <a:solidFill>
                  <a:srgbClr val="FFFF00"/>
                </a:solidFill>
                <a:latin typeface="Aparajita" pitchFamily="34" charset="0"/>
                <a:cs typeface="Aparajita" pitchFamily="34" charset="0"/>
              </a:rPr>
              <a:t>Capuchinos</a:t>
            </a:r>
            <a:r>
              <a:rPr lang="es-ES" sz="2400" dirty="0" smtClean="0">
                <a:solidFill>
                  <a:srgbClr val="FFFF00"/>
                </a:solidFill>
                <a:latin typeface="Aparajita" pitchFamily="34" charset="0"/>
                <a:cs typeface="Aparajita" pitchFamily="34" charset="0"/>
              </a:rPr>
              <a:t> del Pardo</a:t>
            </a:r>
            <a:endParaRPr lang="es-ES" sz="2400" dirty="0">
              <a:solidFill>
                <a:srgbClr val="FFFF00"/>
              </a:solidFill>
              <a:latin typeface="Aparajita" pitchFamily="34" charset="0"/>
              <a:cs typeface="Aparajita" pitchFamily="34" charset="0"/>
            </a:endParaRPr>
          </a:p>
        </p:txBody>
      </p:sp>
      <p:sp>
        <p:nvSpPr>
          <p:cNvPr id="4" name="3 CuadroTexto"/>
          <p:cNvSpPr txBox="1"/>
          <p:nvPr/>
        </p:nvSpPr>
        <p:spPr>
          <a:xfrm>
            <a:off x="5016871" y="620688"/>
            <a:ext cx="4067944" cy="646331"/>
          </a:xfrm>
          <a:prstGeom prst="rect">
            <a:avLst/>
          </a:prstGeom>
          <a:noFill/>
        </p:spPr>
        <p:txBody>
          <a:bodyPr wrap="square" rtlCol="0">
            <a:spAutoFit/>
          </a:bodyPr>
          <a:lstStyle/>
          <a:p>
            <a:r>
              <a:rPr lang="es-ES" dirty="0" smtClean="0">
                <a:solidFill>
                  <a:schemeClr val="bg1"/>
                </a:solidFill>
                <a:latin typeface="Monotype Corsiva" pitchFamily="66" charset="0"/>
              </a:rPr>
              <a:t>Imagen barroca de extraordinario realismo.</a:t>
            </a:r>
            <a:endParaRPr lang="es-ES" dirty="0" smtClean="0">
              <a:latin typeface="Monotype Corsiva" pitchFamily="66" charset="0"/>
            </a:endParaRPr>
          </a:p>
          <a:p>
            <a:r>
              <a:rPr lang="es-ES" dirty="0" smtClean="0">
                <a:solidFill>
                  <a:schemeClr val="bg1"/>
                </a:solidFill>
                <a:latin typeface="Monotype Corsiva" pitchFamily="66" charset="0"/>
              </a:rPr>
              <a:t>El más admirado de los </a:t>
            </a:r>
            <a:r>
              <a:rPr lang="es-ES" dirty="0" err="1" smtClean="0">
                <a:solidFill>
                  <a:schemeClr val="bg1"/>
                </a:solidFill>
                <a:latin typeface="Monotype Corsiva" pitchFamily="66" charset="0"/>
              </a:rPr>
              <a:t>Cristos</a:t>
            </a:r>
            <a:r>
              <a:rPr lang="es-ES" dirty="0" smtClean="0">
                <a:solidFill>
                  <a:schemeClr val="bg1"/>
                </a:solidFill>
                <a:latin typeface="Monotype Corsiva" pitchFamily="66" charset="0"/>
              </a:rPr>
              <a:t> de nuestro país.</a:t>
            </a:r>
            <a:endParaRPr lang="es-ES" dirty="0">
              <a:latin typeface="Monotype Corsiva" pitchFamily="66" charset="0"/>
            </a:endParaRPr>
          </a:p>
        </p:txBody>
      </p:sp>
    </p:spTree>
  </p:cSld>
  <p:clrMapOvr>
    <a:masterClrMapping/>
  </p:clrMapOvr>
  <p:transition spd="slow">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ancisco Ocampo Cristo_del_Calvario Ig. Stª. Mº. Magdalena Sevilla - copia (2) - copia.jpg"/>
          <p:cNvPicPr>
            <a:picLocks noChangeAspect="1"/>
          </p:cNvPicPr>
          <p:nvPr/>
        </p:nvPicPr>
        <p:blipFill>
          <a:blip r:embed="rId2" cstate="email"/>
          <a:srcRect/>
          <a:stretch>
            <a:fillRect/>
          </a:stretch>
        </p:blipFill>
        <p:spPr>
          <a:xfrm>
            <a:off x="2170723" y="0"/>
            <a:ext cx="5450560" cy="6858000"/>
          </a:xfrm>
          <a:prstGeom prst="rect">
            <a:avLst/>
          </a:prstGeom>
        </p:spPr>
      </p:pic>
      <p:pic>
        <p:nvPicPr>
          <p:cNvPr id="5" name="4 Imagen" descr="Francisco Ocampo Cristo_del_Calvario Ig. Stª. Mº. Magdalena Sevilla - copia (2).jpg"/>
          <p:cNvPicPr>
            <a:picLocks noChangeAspect="1"/>
          </p:cNvPicPr>
          <p:nvPr/>
        </p:nvPicPr>
        <p:blipFill>
          <a:blip r:embed="rId3" cstate="email"/>
          <a:srcRect/>
          <a:stretch>
            <a:fillRect/>
          </a:stretch>
        </p:blipFill>
        <p:spPr>
          <a:xfrm>
            <a:off x="2170762" y="0"/>
            <a:ext cx="5450521" cy="6858000"/>
          </a:xfrm>
          <a:prstGeom prst="rect">
            <a:avLst/>
          </a:prstGeom>
        </p:spPr>
      </p:pic>
      <p:sp>
        <p:nvSpPr>
          <p:cNvPr id="6" name="5 CuadroTexto"/>
          <p:cNvSpPr txBox="1"/>
          <p:nvPr/>
        </p:nvSpPr>
        <p:spPr>
          <a:xfrm>
            <a:off x="51400" y="1819693"/>
            <a:ext cx="2098866" cy="400110"/>
          </a:xfrm>
          <a:prstGeom prst="rect">
            <a:avLst/>
          </a:prstGeom>
          <a:noFill/>
        </p:spPr>
        <p:txBody>
          <a:bodyPr wrap="square" rtlCol="0">
            <a:spAutoFit/>
          </a:bodyPr>
          <a:lstStyle/>
          <a:p>
            <a:r>
              <a:rPr lang="es-ES" sz="2000" dirty="0" smtClean="0">
                <a:solidFill>
                  <a:srgbClr val="FFFF00"/>
                </a:solidFill>
                <a:latin typeface="FrankRuehl" pitchFamily="34" charset="-79"/>
                <a:cs typeface="FrankRuehl" pitchFamily="34" charset="-79"/>
              </a:rPr>
              <a:t>Francisco Ocampo</a:t>
            </a:r>
            <a:endParaRPr lang="es-ES" sz="2000" dirty="0">
              <a:solidFill>
                <a:srgbClr val="FFFF00"/>
              </a:solidFill>
              <a:latin typeface="FrankRuehl" pitchFamily="34" charset="-79"/>
              <a:cs typeface="FrankRuehl" pitchFamily="34" charset="-79"/>
            </a:endParaRPr>
          </a:p>
        </p:txBody>
      </p:sp>
      <p:sp>
        <p:nvSpPr>
          <p:cNvPr id="7" name="6 CuadroTexto"/>
          <p:cNvSpPr txBox="1"/>
          <p:nvPr/>
        </p:nvSpPr>
        <p:spPr>
          <a:xfrm>
            <a:off x="22313" y="5385990"/>
            <a:ext cx="2195736" cy="923330"/>
          </a:xfrm>
          <a:prstGeom prst="rect">
            <a:avLst/>
          </a:prstGeom>
          <a:noFill/>
        </p:spPr>
        <p:txBody>
          <a:bodyPr wrap="square" rtlCol="0">
            <a:spAutoFit/>
          </a:bodyPr>
          <a:lstStyle/>
          <a:p>
            <a:pPr algn="ctr"/>
            <a:r>
              <a:rPr lang="es-ES" sz="1900" b="1" dirty="0" smtClean="0">
                <a:solidFill>
                  <a:srgbClr val="FF0000"/>
                </a:solidFill>
                <a:latin typeface="FrankRuehl" pitchFamily="34" charset="-79"/>
                <a:cs typeface="FrankRuehl" pitchFamily="34" charset="-79"/>
              </a:rPr>
              <a:t>Cristo del Calvario </a:t>
            </a:r>
          </a:p>
          <a:p>
            <a:pPr algn="ctr"/>
            <a:r>
              <a:rPr lang="es-ES" sz="1700" dirty="0" err="1" smtClean="0">
                <a:solidFill>
                  <a:srgbClr val="FF0000"/>
                </a:solidFill>
                <a:latin typeface="Times New Roman" pitchFamily="18" charset="0"/>
                <a:cs typeface="Times New Roman" pitchFamily="18" charset="0"/>
              </a:rPr>
              <a:t>Igl</a:t>
            </a:r>
            <a:r>
              <a:rPr lang="es-ES" sz="1700" dirty="0" smtClean="0">
                <a:solidFill>
                  <a:srgbClr val="FF0000"/>
                </a:solidFill>
                <a:latin typeface="Times New Roman" pitchFamily="18" charset="0"/>
                <a:cs typeface="Times New Roman" pitchFamily="18" charset="0"/>
              </a:rPr>
              <a:t>. de la Magdalena </a:t>
            </a:r>
            <a:r>
              <a:rPr lang="es-ES" dirty="0" smtClean="0">
                <a:solidFill>
                  <a:srgbClr val="FF0000"/>
                </a:solidFill>
                <a:latin typeface="Times New Roman" pitchFamily="18" charset="0"/>
                <a:cs typeface="Times New Roman" pitchFamily="18" charset="0"/>
              </a:rPr>
              <a:t>de Sevilla</a:t>
            </a:r>
            <a:endParaRPr lang="es-ES" dirty="0">
              <a:solidFill>
                <a:srgbClr val="FF0000"/>
              </a:solidFill>
              <a:latin typeface="Times New Roman" pitchFamily="18" charset="0"/>
              <a:cs typeface="Times New Roman" pitchFamily="18" charset="0"/>
            </a:endParaRPr>
          </a:p>
        </p:txBody>
      </p:sp>
      <p:sp>
        <p:nvSpPr>
          <p:cNvPr id="8" name="7 CuadroTexto"/>
          <p:cNvSpPr txBox="1"/>
          <p:nvPr/>
        </p:nvSpPr>
        <p:spPr>
          <a:xfrm>
            <a:off x="356535" y="2124145"/>
            <a:ext cx="1440160" cy="584775"/>
          </a:xfrm>
          <a:prstGeom prst="rect">
            <a:avLst/>
          </a:prstGeom>
          <a:noFill/>
        </p:spPr>
        <p:txBody>
          <a:bodyPr wrap="square" rtlCol="0">
            <a:spAutoFit/>
          </a:bodyPr>
          <a:lstStyle/>
          <a:p>
            <a:pPr algn="ctr"/>
            <a:r>
              <a:rPr lang="es-ES" sz="1600" dirty="0" smtClean="0">
                <a:solidFill>
                  <a:srgbClr val="FFFF00"/>
                </a:solidFill>
                <a:latin typeface="FrankRuehl" pitchFamily="34" charset="-79"/>
                <a:cs typeface="FrankRuehl" pitchFamily="34" charset="-79"/>
              </a:rPr>
              <a:t>Villacarrillo</a:t>
            </a:r>
            <a:r>
              <a:rPr lang="es-ES" sz="1600" dirty="0" smtClean="0">
                <a:solidFill>
                  <a:srgbClr val="FFFF00"/>
                </a:solidFill>
              </a:rPr>
              <a:t> (1579-1639)</a:t>
            </a:r>
            <a:endParaRPr lang="es-ES" sz="1600" dirty="0">
              <a:solidFill>
                <a:srgbClr val="FFFF00"/>
              </a:solidFill>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rancisco Ocampo (Atribuido)Cristo de la Salud Capilla de Carreteria Sevilla .jpg"/>
          <p:cNvPicPr>
            <a:picLocks noChangeAspect="1"/>
          </p:cNvPicPr>
          <p:nvPr/>
        </p:nvPicPr>
        <p:blipFill>
          <a:blip r:embed="rId2" cstate="email"/>
          <a:srcRect/>
          <a:stretch>
            <a:fillRect/>
          </a:stretch>
        </p:blipFill>
        <p:spPr>
          <a:xfrm>
            <a:off x="2051720" y="306000"/>
            <a:ext cx="5012996" cy="6552000"/>
          </a:xfrm>
          <a:prstGeom prst="rect">
            <a:avLst/>
          </a:prstGeom>
        </p:spPr>
      </p:pic>
      <p:pic>
        <p:nvPicPr>
          <p:cNvPr id="4" name="3 Imagen" descr="Francisco Ocampo (Atribuido)Cristo de la Salud Capilla de Carreteria Sevilla .jpg"/>
          <p:cNvPicPr>
            <a:picLocks noChangeAspect="1"/>
          </p:cNvPicPr>
          <p:nvPr/>
        </p:nvPicPr>
        <p:blipFill>
          <a:blip r:embed="rId2" cstate="email">
            <a:duotone>
              <a:prstClr val="black"/>
              <a:schemeClr val="accent6">
                <a:tint val="45000"/>
                <a:satMod val="400000"/>
              </a:schemeClr>
            </a:duotone>
          </a:blip>
          <a:srcRect/>
          <a:stretch>
            <a:fillRect/>
          </a:stretch>
        </p:blipFill>
        <p:spPr>
          <a:xfrm>
            <a:off x="2051720" y="306000"/>
            <a:ext cx="5012996" cy="6552000"/>
          </a:xfrm>
          <a:prstGeom prst="rect">
            <a:avLst/>
          </a:prstGeom>
        </p:spPr>
      </p:pic>
      <p:sp>
        <p:nvSpPr>
          <p:cNvPr id="5" name="4 CuadroTexto"/>
          <p:cNvSpPr txBox="1"/>
          <p:nvPr/>
        </p:nvSpPr>
        <p:spPr>
          <a:xfrm>
            <a:off x="51400" y="1819693"/>
            <a:ext cx="2098866" cy="400110"/>
          </a:xfrm>
          <a:prstGeom prst="rect">
            <a:avLst/>
          </a:prstGeom>
          <a:noFill/>
        </p:spPr>
        <p:txBody>
          <a:bodyPr wrap="square" rtlCol="0">
            <a:spAutoFit/>
          </a:bodyPr>
          <a:lstStyle/>
          <a:p>
            <a:r>
              <a:rPr lang="es-ES" sz="2000" dirty="0" smtClean="0">
                <a:solidFill>
                  <a:srgbClr val="FFFF00"/>
                </a:solidFill>
                <a:latin typeface="FrankRuehl" pitchFamily="34" charset="-79"/>
                <a:cs typeface="FrankRuehl" pitchFamily="34" charset="-79"/>
              </a:rPr>
              <a:t>Francisco Ocampo</a:t>
            </a:r>
            <a:endParaRPr lang="es-ES" sz="2000" dirty="0">
              <a:solidFill>
                <a:srgbClr val="FFFF00"/>
              </a:solidFill>
              <a:latin typeface="FrankRuehl" pitchFamily="34" charset="-79"/>
              <a:cs typeface="FrankRuehl" pitchFamily="34" charset="-79"/>
            </a:endParaRPr>
          </a:p>
        </p:txBody>
      </p:sp>
      <p:sp>
        <p:nvSpPr>
          <p:cNvPr id="6" name="5 CuadroTexto"/>
          <p:cNvSpPr txBox="1"/>
          <p:nvPr/>
        </p:nvSpPr>
        <p:spPr>
          <a:xfrm>
            <a:off x="144016" y="5877272"/>
            <a:ext cx="2195736" cy="677108"/>
          </a:xfrm>
          <a:prstGeom prst="rect">
            <a:avLst/>
          </a:prstGeom>
          <a:noFill/>
        </p:spPr>
        <p:txBody>
          <a:bodyPr wrap="square" rtlCol="0">
            <a:spAutoFit/>
          </a:bodyPr>
          <a:lstStyle/>
          <a:p>
            <a:pPr algn="ctr"/>
            <a:r>
              <a:rPr lang="es-ES" sz="2000" dirty="0" smtClean="0">
                <a:solidFill>
                  <a:srgbClr val="FFFF00"/>
                </a:solidFill>
                <a:latin typeface="FrankRuehl" pitchFamily="34" charset="-79"/>
                <a:cs typeface="FrankRuehl" pitchFamily="34" charset="-79"/>
              </a:rPr>
              <a:t>Cristo de la Salud </a:t>
            </a:r>
            <a:r>
              <a:rPr lang="es-ES" dirty="0" smtClean="0">
                <a:solidFill>
                  <a:srgbClr val="FFFF00"/>
                </a:solidFill>
                <a:latin typeface="FrankRuehl" pitchFamily="34" charset="-79"/>
                <a:cs typeface="FrankRuehl" pitchFamily="34" charset="-79"/>
              </a:rPr>
              <a:t> </a:t>
            </a:r>
            <a:r>
              <a:rPr lang="es-ES" dirty="0" smtClean="0">
                <a:solidFill>
                  <a:srgbClr val="FFFF00"/>
                </a:solidFill>
                <a:latin typeface="Times New Roman" pitchFamily="18" charset="0"/>
                <a:cs typeface="Times New Roman" pitchFamily="18" charset="0"/>
              </a:rPr>
              <a:t>Sevilla</a:t>
            </a:r>
            <a:endParaRPr lang="es-ES" dirty="0">
              <a:solidFill>
                <a:srgbClr val="FFFF00"/>
              </a:solidFill>
              <a:latin typeface="Times New Roman" pitchFamily="18" charset="0"/>
              <a:cs typeface="Times New Roman" pitchFamily="18" charset="0"/>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Juan de Mesa J. del gran poder 1620.JPG"/>
          <p:cNvPicPr>
            <a:picLocks noChangeAspect="1"/>
          </p:cNvPicPr>
          <p:nvPr/>
        </p:nvPicPr>
        <p:blipFill>
          <a:blip r:embed="rId2" cstate="email"/>
          <a:srcRect/>
          <a:stretch>
            <a:fillRect/>
          </a:stretch>
        </p:blipFill>
        <p:spPr>
          <a:xfrm>
            <a:off x="203625" y="20228"/>
            <a:ext cx="3736700" cy="6840006"/>
          </a:xfrm>
          <a:prstGeom prst="rect">
            <a:avLst/>
          </a:prstGeom>
        </p:spPr>
      </p:pic>
      <p:pic>
        <p:nvPicPr>
          <p:cNvPr id="6" name="5 Imagen" descr="Pergamino - copia.jpg"/>
          <p:cNvPicPr>
            <a:picLocks noChangeAspect="1"/>
          </p:cNvPicPr>
          <p:nvPr/>
        </p:nvPicPr>
        <p:blipFill>
          <a:blip r:embed="rId3" cstate="email"/>
          <a:srcRect/>
          <a:stretch>
            <a:fillRect/>
          </a:stretch>
        </p:blipFill>
        <p:spPr>
          <a:xfrm>
            <a:off x="6047575" y="116632"/>
            <a:ext cx="2952000" cy="3024336"/>
          </a:xfrm>
          <a:prstGeom prst="rect">
            <a:avLst/>
          </a:prstGeom>
        </p:spPr>
      </p:pic>
      <p:sp>
        <p:nvSpPr>
          <p:cNvPr id="7" name="6 CuadroTexto"/>
          <p:cNvSpPr txBox="1"/>
          <p:nvPr/>
        </p:nvSpPr>
        <p:spPr>
          <a:xfrm>
            <a:off x="6444208" y="692696"/>
            <a:ext cx="2253514" cy="400110"/>
          </a:xfrm>
          <a:prstGeom prst="rect">
            <a:avLst/>
          </a:prstGeom>
          <a:noFill/>
        </p:spPr>
        <p:txBody>
          <a:bodyPr wrap="square" rtlCol="0">
            <a:spAutoFit/>
          </a:bodyPr>
          <a:lstStyle/>
          <a:p>
            <a:r>
              <a:rPr lang="es-ES" sz="2000" dirty="0" smtClean="0">
                <a:solidFill>
                  <a:srgbClr val="FFFF00"/>
                </a:solidFill>
                <a:latin typeface="Lucida Calligraphy" pitchFamily="66" charset="0"/>
              </a:rPr>
              <a:t>Juan de Mesa</a:t>
            </a:r>
            <a:endParaRPr lang="es-ES" sz="2000" dirty="0">
              <a:solidFill>
                <a:srgbClr val="FFFF00"/>
              </a:solidFill>
              <a:latin typeface="Lucida Calligraphy" pitchFamily="66" charset="0"/>
            </a:endParaRPr>
          </a:p>
        </p:txBody>
      </p:sp>
      <p:sp>
        <p:nvSpPr>
          <p:cNvPr id="8" name="7 Rectángulo"/>
          <p:cNvSpPr/>
          <p:nvPr/>
        </p:nvSpPr>
        <p:spPr>
          <a:xfrm>
            <a:off x="6808582" y="1160007"/>
            <a:ext cx="1308371" cy="646331"/>
          </a:xfrm>
          <a:prstGeom prst="rect">
            <a:avLst/>
          </a:prstGeom>
        </p:spPr>
        <p:txBody>
          <a:bodyPr wrap="none">
            <a:spAutoFit/>
          </a:bodyPr>
          <a:lstStyle/>
          <a:p>
            <a:r>
              <a:rPr lang="es-ES" dirty="0" smtClean="0">
                <a:latin typeface="Monotype Corsiva" pitchFamily="66" charset="0"/>
              </a:rPr>
              <a:t>Córdoba 1583</a:t>
            </a:r>
          </a:p>
          <a:p>
            <a:r>
              <a:rPr lang="es-ES" dirty="0" smtClean="0">
                <a:latin typeface="Monotype Corsiva" pitchFamily="66" charset="0"/>
              </a:rPr>
              <a:t>Sevilla 1627</a:t>
            </a:r>
            <a:endParaRPr lang="es-ES" dirty="0">
              <a:latin typeface="Monotype Corsiva" pitchFamily="66" charset="0"/>
            </a:endParaRPr>
          </a:p>
        </p:txBody>
      </p:sp>
      <p:sp>
        <p:nvSpPr>
          <p:cNvPr id="9" name="8 CuadroTexto"/>
          <p:cNvSpPr txBox="1"/>
          <p:nvPr/>
        </p:nvSpPr>
        <p:spPr>
          <a:xfrm>
            <a:off x="6660232" y="1918573"/>
            <a:ext cx="2016224" cy="646331"/>
          </a:xfrm>
          <a:prstGeom prst="rect">
            <a:avLst/>
          </a:prstGeom>
          <a:noFill/>
        </p:spPr>
        <p:txBody>
          <a:bodyPr wrap="square" rtlCol="0">
            <a:spAutoFit/>
          </a:bodyPr>
          <a:lstStyle/>
          <a:p>
            <a:r>
              <a:rPr lang="es-ES" dirty="0" smtClean="0">
                <a:latin typeface="Monotype Corsiva" pitchFamily="66" charset="0"/>
              </a:rPr>
              <a:t>El gran alumno de Martínez Montañés       </a:t>
            </a:r>
            <a:endParaRPr lang="es-ES" dirty="0">
              <a:latin typeface="Monotype Corsiva" pitchFamily="66" charset="0"/>
            </a:endParaRPr>
          </a:p>
        </p:txBody>
      </p:sp>
      <p:pic>
        <p:nvPicPr>
          <p:cNvPr id="10" name="9 Imagen" descr="Juan de Mesa Cristo de la Buena muerte.jpg"/>
          <p:cNvPicPr>
            <a:picLocks noChangeAspect="1"/>
          </p:cNvPicPr>
          <p:nvPr/>
        </p:nvPicPr>
        <p:blipFill>
          <a:blip r:embed="rId4" cstate="email"/>
          <a:srcRect/>
          <a:stretch>
            <a:fillRect/>
          </a:stretch>
        </p:blipFill>
        <p:spPr>
          <a:xfrm>
            <a:off x="4283968" y="76523"/>
            <a:ext cx="4730496" cy="6680493"/>
          </a:xfrm>
          <a:prstGeom prst="rect">
            <a:avLst/>
          </a:prstGeom>
        </p:spPr>
      </p:pic>
      <p:sp>
        <p:nvSpPr>
          <p:cNvPr id="11" name="10 CuadroTexto"/>
          <p:cNvSpPr txBox="1"/>
          <p:nvPr/>
        </p:nvSpPr>
        <p:spPr>
          <a:xfrm>
            <a:off x="7020272" y="4919008"/>
            <a:ext cx="2123728" cy="1938992"/>
          </a:xfrm>
          <a:prstGeom prst="rect">
            <a:avLst/>
          </a:prstGeom>
          <a:noFill/>
        </p:spPr>
        <p:txBody>
          <a:bodyPr wrap="square" rtlCol="0">
            <a:spAutoFit/>
          </a:bodyPr>
          <a:lstStyle/>
          <a:p>
            <a:pPr algn="ctr"/>
            <a:r>
              <a:rPr lang="es-ES" sz="2400" dirty="0" smtClean="0">
                <a:solidFill>
                  <a:srgbClr val="00B0F0"/>
                </a:solidFill>
                <a:latin typeface="Monotype Corsiva" pitchFamily="66" charset="0"/>
              </a:rPr>
              <a:t>El Cristo </a:t>
            </a:r>
          </a:p>
          <a:p>
            <a:pPr algn="ctr"/>
            <a:r>
              <a:rPr lang="es-ES" sz="2400" dirty="0" smtClean="0">
                <a:solidFill>
                  <a:srgbClr val="00B0F0"/>
                </a:solidFill>
                <a:latin typeface="Monotype Corsiva" pitchFamily="66" charset="0"/>
              </a:rPr>
              <a:t>de la </a:t>
            </a:r>
          </a:p>
          <a:p>
            <a:pPr algn="ctr"/>
            <a:r>
              <a:rPr lang="es-ES" sz="2400" dirty="0" smtClean="0">
                <a:solidFill>
                  <a:srgbClr val="00B0F0"/>
                </a:solidFill>
                <a:latin typeface="Monotype Corsiva" pitchFamily="66" charset="0"/>
              </a:rPr>
              <a:t>Buena Muerte</a:t>
            </a:r>
          </a:p>
          <a:p>
            <a:pPr algn="ctr"/>
            <a:r>
              <a:rPr lang="es-ES" sz="2400" dirty="0" smtClean="0">
                <a:solidFill>
                  <a:srgbClr val="00B0F0"/>
                </a:solidFill>
                <a:latin typeface="Monotype Corsiva" pitchFamily="66" charset="0"/>
              </a:rPr>
              <a:t>Sevilla</a:t>
            </a:r>
          </a:p>
          <a:p>
            <a:pPr algn="ctr"/>
            <a:endParaRPr lang="es-ES" sz="2400" dirty="0">
              <a:solidFill>
                <a:schemeClr val="bg1"/>
              </a:solidFill>
            </a:endParaRPr>
          </a:p>
        </p:txBody>
      </p:sp>
      <p:sp>
        <p:nvSpPr>
          <p:cNvPr id="4" name="3 CuadroTexto"/>
          <p:cNvSpPr txBox="1"/>
          <p:nvPr/>
        </p:nvSpPr>
        <p:spPr>
          <a:xfrm>
            <a:off x="3059832" y="5589240"/>
            <a:ext cx="1835696" cy="1200329"/>
          </a:xfrm>
          <a:prstGeom prst="rect">
            <a:avLst/>
          </a:prstGeom>
          <a:noFill/>
        </p:spPr>
        <p:txBody>
          <a:bodyPr wrap="square" rtlCol="0">
            <a:spAutoFit/>
          </a:bodyPr>
          <a:lstStyle/>
          <a:p>
            <a:pPr algn="ctr"/>
            <a:r>
              <a:rPr lang="es-ES" sz="2400" dirty="0" smtClean="0">
                <a:solidFill>
                  <a:srgbClr val="FF0000"/>
                </a:solidFill>
                <a:latin typeface="Monotype Corsiva" pitchFamily="66" charset="0"/>
              </a:rPr>
              <a:t> Jesús </a:t>
            </a:r>
          </a:p>
          <a:p>
            <a:pPr algn="ctr"/>
            <a:r>
              <a:rPr lang="es-ES" sz="2400" dirty="0" smtClean="0">
                <a:solidFill>
                  <a:srgbClr val="FF0000"/>
                </a:solidFill>
                <a:latin typeface="Monotype Corsiva" pitchFamily="66" charset="0"/>
              </a:rPr>
              <a:t>del Gran Poder</a:t>
            </a:r>
          </a:p>
          <a:p>
            <a:pPr algn="ctr"/>
            <a:r>
              <a:rPr lang="es-ES" sz="2400" dirty="0" smtClean="0">
                <a:solidFill>
                  <a:srgbClr val="FF0000"/>
                </a:solidFill>
                <a:latin typeface="Monotype Corsiva" pitchFamily="66" charset="0"/>
              </a:rPr>
              <a:t>Sevilla</a:t>
            </a:r>
            <a:endParaRPr lang="es-ES" sz="2400" dirty="0">
              <a:solidFill>
                <a:srgbClr val="FF0000"/>
              </a:solidFill>
              <a:latin typeface="Monotype Corsiva" pitchFamily="66" charset="0"/>
            </a:endParaRPr>
          </a:p>
        </p:txBody>
      </p:sp>
      <p:pic>
        <p:nvPicPr>
          <p:cNvPr id="12" name="11 Imagen" descr="Juán de Mesa Cristo de la conversión al buen ladrón.JPG"/>
          <p:cNvPicPr>
            <a:picLocks noChangeAspect="1"/>
          </p:cNvPicPr>
          <p:nvPr/>
        </p:nvPicPr>
        <p:blipFill>
          <a:blip r:embed="rId5" cstate="print"/>
          <a:stretch>
            <a:fillRect/>
          </a:stretch>
        </p:blipFill>
        <p:spPr>
          <a:xfrm>
            <a:off x="0" y="0"/>
            <a:ext cx="9144000" cy="6858000"/>
          </a:xfrm>
          <a:prstGeom prst="rect">
            <a:avLst/>
          </a:prstGeom>
        </p:spPr>
      </p:pic>
      <p:sp>
        <p:nvSpPr>
          <p:cNvPr id="13" name="12 CuadroTexto"/>
          <p:cNvSpPr txBox="1"/>
          <p:nvPr/>
        </p:nvSpPr>
        <p:spPr>
          <a:xfrm>
            <a:off x="6069120" y="3212976"/>
            <a:ext cx="2880320" cy="1200329"/>
          </a:xfrm>
          <a:prstGeom prst="rect">
            <a:avLst/>
          </a:prstGeom>
          <a:noFill/>
        </p:spPr>
        <p:txBody>
          <a:bodyPr wrap="square" rtlCol="0">
            <a:spAutoFit/>
          </a:bodyPr>
          <a:lstStyle/>
          <a:p>
            <a:pPr algn="ctr"/>
            <a:r>
              <a:rPr lang="es-ES" sz="2000" dirty="0" smtClean="0">
                <a:solidFill>
                  <a:srgbClr val="92D050"/>
                </a:solidFill>
                <a:latin typeface="Monotype Corsiva" pitchFamily="66" charset="0"/>
                <a:cs typeface="David" pitchFamily="34" charset="-79"/>
              </a:rPr>
              <a:t>Cristo de la Conversión </a:t>
            </a:r>
          </a:p>
          <a:p>
            <a:pPr algn="ctr"/>
            <a:r>
              <a:rPr lang="es-ES" sz="2000" dirty="0" smtClean="0">
                <a:solidFill>
                  <a:srgbClr val="92D050"/>
                </a:solidFill>
                <a:latin typeface="Monotype Corsiva" pitchFamily="66" charset="0"/>
                <a:cs typeface="David" pitchFamily="34" charset="-79"/>
              </a:rPr>
              <a:t>al Buen Ladrón </a:t>
            </a:r>
          </a:p>
          <a:p>
            <a:pPr algn="ctr"/>
            <a:r>
              <a:rPr lang="es-ES" sz="1600" dirty="0" smtClean="0">
                <a:solidFill>
                  <a:srgbClr val="92D050"/>
                </a:solidFill>
                <a:latin typeface="Andalus" pitchFamily="18" charset="-78"/>
                <a:cs typeface="Andalus" pitchFamily="18" charset="-78"/>
              </a:rPr>
              <a:t>Hermandad de Montserrat </a:t>
            </a:r>
          </a:p>
          <a:p>
            <a:pPr algn="ctr"/>
            <a:r>
              <a:rPr lang="es-ES" sz="1600" dirty="0" smtClean="0">
                <a:solidFill>
                  <a:srgbClr val="92D050"/>
                </a:solidFill>
                <a:latin typeface="Andalus" pitchFamily="18" charset="-78"/>
                <a:cs typeface="Andalus" pitchFamily="18" charset="-78"/>
              </a:rPr>
              <a:t>de Sevilla</a:t>
            </a:r>
            <a:endParaRPr lang="es-ES" sz="1600" dirty="0">
              <a:solidFill>
                <a:srgbClr val="92D050"/>
              </a:solidFill>
              <a:latin typeface="Andalus" pitchFamily="18" charset="-78"/>
              <a:cs typeface="Andalus" pitchFamily="18" charset="-78"/>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20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outVertical)">
                                      <p:cBhvr>
                                        <p:cTn id="15" dur="30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20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37"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3000"/>
                                        <p:tgtEl>
                                          <p:spTgt spid="12"/>
                                        </p:tgtEl>
                                      </p:cBhvr>
                                    </p:animEffect>
                                  </p:childTnLst>
                                </p:cTn>
                              </p:par>
                            </p:childTnLst>
                          </p:cTn>
                        </p:par>
                        <p:par>
                          <p:cTn id="24" fill="hold">
                            <p:stCondLst>
                              <p:cond delay="3000"/>
                            </p:stCondLst>
                            <p:childTnLst>
                              <p:par>
                                <p:cTn id="25" presetID="55"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strVal val="#ppt_w*0.70"/>
                                          </p:val>
                                        </p:tav>
                                        <p:tav tm="100000">
                                          <p:val>
                                            <p:strVal val="#ppt_w"/>
                                          </p:val>
                                        </p:tav>
                                      </p:tavLst>
                                    </p:anim>
                                    <p:anim calcmode="lin" valueType="num">
                                      <p:cBhvr>
                                        <p:cTn id="28" dur="1000" fill="hold"/>
                                        <p:tgtEl>
                                          <p:spTgt spid="13"/>
                                        </p:tgtEl>
                                        <p:attrNameLst>
                                          <p:attrName>ppt_h</p:attrName>
                                        </p:attrNameLst>
                                      </p:cBhvr>
                                      <p:tavLst>
                                        <p:tav tm="0">
                                          <p:val>
                                            <p:strVal val="#ppt_h"/>
                                          </p:val>
                                        </p:tav>
                                        <p:tav tm="100000">
                                          <p:val>
                                            <p:strVal val="#ppt_h"/>
                                          </p:val>
                                        </p:tav>
                                      </p:tavLst>
                                    </p:anim>
                                    <p:animEffect transition="in" filter="fade">
                                      <p:cBhvr>
                                        <p:cTn id="2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GALERIA DE FOTOS\Imagineros\Alonso Cano M. escultura Valladolid[1].jpg"/>
          <p:cNvPicPr>
            <a:picLocks noChangeAspect="1" noChangeArrowheads="1"/>
          </p:cNvPicPr>
          <p:nvPr/>
        </p:nvPicPr>
        <p:blipFill>
          <a:blip r:embed="rId2" cstate="email"/>
          <a:srcRect/>
          <a:stretch>
            <a:fillRect/>
          </a:stretch>
        </p:blipFill>
        <p:spPr bwMode="auto">
          <a:xfrm>
            <a:off x="5095934" y="2279735"/>
            <a:ext cx="2976385" cy="4501391"/>
          </a:xfrm>
          <a:prstGeom prst="rect">
            <a:avLst/>
          </a:prstGeom>
          <a:noFill/>
        </p:spPr>
      </p:pic>
      <p:pic>
        <p:nvPicPr>
          <p:cNvPr id="2" name="1 Imagen" descr="Pergamino - copia.jpg"/>
          <p:cNvPicPr>
            <a:picLocks noChangeAspect="1"/>
          </p:cNvPicPr>
          <p:nvPr/>
        </p:nvPicPr>
        <p:blipFill>
          <a:blip r:embed="rId3" cstate="email"/>
          <a:srcRect/>
          <a:stretch>
            <a:fillRect/>
          </a:stretch>
        </p:blipFill>
        <p:spPr>
          <a:xfrm>
            <a:off x="6825596" y="-25930"/>
            <a:ext cx="2232000" cy="2330606"/>
          </a:xfrm>
          <a:prstGeom prst="rect">
            <a:avLst/>
          </a:prstGeom>
        </p:spPr>
      </p:pic>
      <p:sp>
        <p:nvSpPr>
          <p:cNvPr id="3" name="2 CuadroTexto"/>
          <p:cNvSpPr txBox="1"/>
          <p:nvPr/>
        </p:nvSpPr>
        <p:spPr>
          <a:xfrm>
            <a:off x="7015402" y="389656"/>
            <a:ext cx="1728191" cy="369332"/>
          </a:xfrm>
          <a:prstGeom prst="rect">
            <a:avLst/>
          </a:prstGeom>
          <a:noFill/>
        </p:spPr>
        <p:txBody>
          <a:bodyPr wrap="square" rtlCol="0">
            <a:spAutoFit/>
          </a:bodyPr>
          <a:lstStyle/>
          <a:p>
            <a:r>
              <a:rPr lang="es-ES" dirty="0" smtClean="0">
                <a:solidFill>
                  <a:srgbClr val="FFFF00"/>
                </a:solidFill>
                <a:latin typeface="Lucida Calligraphy" pitchFamily="66" charset="0"/>
              </a:rPr>
              <a:t>Alonso Cano</a:t>
            </a:r>
            <a:endParaRPr lang="es-ES" dirty="0">
              <a:solidFill>
                <a:srgbClr val="FFFF00"/>
              </a:solidFill>
              <a:latin typeface="Lucida Calligraphy" pitchFamily="66" charset="0"/>
            </a:endParaRPr>
          </a:p>
        </p:txBody>
      </p:sp>
      <p:sp>
        <p:nvSpPr>
          <p:cNvPr id="5" name="4 Rectángulo"/>
          <p:cNvSpPr/>
          <p:nvPr/>
        </p:nvSpPr>
        <p:spPr>
          <a:xfrm>
            <a:off x="7347808" y="718608"/>
            <a:ext cx="1971850" cy="523220"/>
          </a:xfrm>
          <a:prstGeom prst="rect">
            <a:avLst/>
          </a:prstGeom>
        </p:spPr>
        <p:txBody>
          <a:bodyPr wrap="square">
            <a:spAutoFit/>
          </a:bodyPr>
          <a:lstStyle/>
          <a:p>
            <a:r>
              <a:rPr lang="es-ES" sz="1400" dirty="0" smtClean="0">
                <a:latin typeface="Monotype Corsiva" pitchFamily="66" charset="0"/>
              </a:rPr>
              <a:t>Granada 1601 </a:t>
            </a:r>
          </a:p>
          <a:p>
            <a:r>
              <a:rPr lang="es-ES" sz="1400" dirty="0" smtClean="0">
                <a:latin typeface="Monotype Corsiva" pitchFamily="66" charset="0"/>
              </a:rPr>
              <a:t>Granada 1667</a:t>
            </a:r>
            <a:endParaRPr lang="es-ES" sz="1400" dirty="0">
              <a:latin typeface="Monotype Corsiva" pitchFamily="66" charset="0"/>
            </a:endParaRPr>
          </a:p>
        </p:txBody>
      </p:sp>
      <p:sp>
        <p:nvSpPr>
          <p:cNvPr id="6" name="5 CuadroTexto"/>
          <p:cNvSpPr txBox="1"/>
          <p:nvPr/>
        </p:nvSpPr>
        <p:spPr>
          <a:xfrm>
            <a:off x="7291954" y="1228058"/>
            <a:ext cx="2075175" cy="738664"/>
          </a:xfrm>
          <a:prstGeom prst="rect">
            <a:avLst/>
          </a:prstGeom>
          <a:noFill/>
        </p:spPr>
        <p:txBody>
          <a:bodyPr wrap="square" rtlCol="0">
            <a:spAutoFit/>
          </a:bodyPr>
          <a:lstStyle/>
          <a:p>
            <a:r>
              <a:rPr lang="es-ES" sz="1400" dirty="0" smtClean="0">
                <a:latin typeface="Monotype Corsiva" pitchFamily="66" charset="0"/>
              </a:rPr>
              <a:t>Arquitecto</a:t>
            </a:r>
          </a:p>
          <a:p>
            <a:r>
              <a:rPr lang="es-ES" sz="1400" dirty="0" smtClean="0">
                <a:latin typeface="Monotype Corsiva" pitchFamily="66" charset="0"/>
              </a:rPr>
              <a:t>          escultor </a:t>
            </a:r>
          </a:p>
          <a:p>
            <a:r>
              <a:rPr lang="es-ES" sz="1400" dirty="0" smtClean="0">
                <a:latin typeface="Monotype Corsiva" pitchFamily="66" charset="0"/>
              </a:rPr>
              <a:t>                y pintor       </a:t>
            </a:r>
            <a:endParaRPr lang="es-ES" sz="1400" dirty="0">
              <a:latin typeface="Monotype Corsiva" pitchFamily="66" charset="0"/>
            </a:endParaRPr>
          </a:p>
        </p:txBody>
      </p:sp>
      <p:sp>
        <p:nvSpPr>
          <p:cNvPr id="7" name="6 CuadroTexto"/>
          <p:cNvSpPr txBox="1"/>
          <p:nvPr/>
        </p:nvSpPr>
        <p:spPr>
          <a:xfrm>
            <a:off x="6036908" y="6354146"/>
            <a:ext cx="3312368" cy="523220"/>
          </a:xfrm>
          <a:prstGeom prst="rect">
            <a:avLst/>
          </a:prstGeom>
          <a:noFill/>
        </p:spPr>
        <p:txBody>
          <a:bodyPr wrap="square" rtlCol="0">
            <a:spAutoFit/>
          </a:bodyPr>
          <a:lstStyle/>
          <a:p>
            <a:r>
              <a:rPr lang="es-ES" sz="1400" dirty="0" smtClean="0">
                <a:solidFill>
                  <a:srgbClr val="FFFF00"/>
                </a:solidFill>
                <a:latin typeface="Lucida Calligraphy" pitchFamily="66" charset="0"/>
              </a:rPr>
              <a:t>San Juan Bautista</a:t>
            </a:r>
          </a:p>
          <a:p>
            <a:r>
              <a:rPr lang="es-ES" sz="1400" dirty="0" smtClean="0">
                <a:solidFill>
                  <a:srgbClr val="FFFF00"/>
                </a:solidFill>
                <a:latin typeface="Times New Roman" pitchFamily="18" charset="0"/>
                <a:cs typeface="Times New Roman" pitchFamily="18" charset="0"/>
              </a:rPr>
              <a:t>Museo de Escultura de Valladolid</a:t>
            </a:r>
            <a:endParaRPr lang="es-ES" sz="1400" dirty="0">
              <a:solidFill>
                <a:srgbClr val="FFFF00"/>
              </a:solidFill>
              <a:latin typeface="Times New Roman" pitchFamily="18" charset="0"/>
              <a:cs typeface="Times New Roman" pitchFamily="18" charset="0"/>
            </a:endParaRPr>
          </a:p>
        </p:txBody>
      </p:sp>
      <p:pic>
        <p:nvPicPr>
          <p:cNvPr id="9" name="Picture 4" descr="H:\GALERIA DE FOTOS\Imagineros\Alonso Cano La Virgen del Fascisto Granada recortada.png"/>
          <p:cNvPicPr>
            <a:picLocks noChangeAspect="1" noChangeArrowheads="1"/>
          </p:cNvPicPr>
          <p:nvPr/>
        </p:nvPicPr>
        <p:blipFill>
          <a:blip r:embed="rId4" cstate="email"/>
          <a:srcRect/>
          <a:stretch>
            <a:fillRect/>
          </a:stretch>
        </p:blipFill>
        <p:spPr bwMode="auto">
          <a:xfrm>
            <a:off x="340235" y="313492"/>
            <a:ext cx="2448000" cy="6060231"/>
          </a:xfrm>
          <a:prstGeom prst="rect">
            <a:avLst/>
          </a:prstGeom>
          <a:noFill/>
        </p:spPr>
      </p:pic>
      <p:sp>
        <p:nvSpPr>
          <p:cNvPr id="10" name="9 CuadroTexto"/>
          <p:cNvSpPr txBox="1"/>
          <p:nvPr/>
        </p:nvSpPr>
        <p:spPr>
          <a:xfrm>
            <a:off x="3015206" y="4697895"/>
            <a:ext cx="2281943" cy="523220"/>
          </a:xfrm>
          <a:prstGeom prst="rect">
            <a:avLst/>
          </a:prstGeom>
          <a:noFill/>
        </p:spPr>
        <p:txBody>
          <a:bodyPr wrap="square" rtlCol="0">
            <a:spAutoFit/>
          </a:bodyPr>
          <a:lstStyle/>
          <a:p>
            <a:pPr algn="ctr"/>
            <a:r>
              <a:rPr lang="es-ES" sz="1400" dirty="0" smtClean="0">
                <a:solidFill>
                  <a:srgbClr val="FFFF00"/>
                </a:solidFill>
                <a:latin typeface="Lucida Calligraphy" pitchFamily="66" charset="0"/>
              </a:rPr>
              <a:t>Virgen de La Oliva </a:t>
            </a:r>
            <a:r>
              <a:rPr lang="es-ES" sz="1400" dirty="0" smtClean="0">
                <a:solidFill>
                  <a:srgbClr val="FFFF00"/>
                </a:solidFill>
                <a:latin typeface="Times New Roman" pitchFamily="18" charset="0"/>
                <a:cs typeface="Times New Roman" pitchFamily="18" charset="0"/>
              </a:rPr>
              <a:t>(Santa Mª. de Lebrija)</a:t>
            </a:r>
            <a:endParaRPr lang="es-ES" sz="1400" dirty="0">
              <a:solidFill>
                <a:srgbClr val="FFFF00"/>
              </a:solidFill>
              <a:latin typeface="Times New Roman" pitchFamily="18" charset="0"/>
              <a:cs typeface="Times New Roman" pitchFamily="18" charset="0"/>
            </a:endParaRPr>
          </a:p>
        </p:txBody>
      </p:sp>
      <p:sp>
        <p:nvSpPr>
          <p:cNvPr id="12" name="11 CuadroTexto"/>
          <p:cNvSpPr txBox="1"/>
          <p:nvPr/>
        </p:nvSpPr>
        <p:spPr>
          <a:xfrm>
            <a:off x="352337" y="6362164"/>
            <a:ext cx="2421898" cy="523220"/>
          </a:xfrm>
          <a:prstGeom prst="rect">
            <a:avLst/>
          </a:prstGeom>
          <a:noFill/>
        </p:spPr>
        <p:txBody>
          <a:bodyPr wrap="square" rtlCol="0">
            <a:spAutoFit/>
          </a:bodyPr>
          <a:lstStyle/>
          <a:p>
            <a:pPr algn="ctr"/>
            <a:r>
              <a:rPr lang="es-ES" sz="1400" dirty="0" smtClean="0">
                <a:solidFill>
                  <a:srgbClr val="FFFF00"/>
                </a:solidFill>
                <a:latin typeface="Lucida Calligraphy" pitchFamily="66" charset="0"/>
              </a:rPr>
              <a:t>Inmaculada del facistol </a:t>
            </a:r>
          </a:p>
          <a:p>
            <a:pPr algn="ctr"/>
            <a:r>
              <a:rPr lang="es-ES" sz="1400" dirty="0" smtClean="0">
                <a:solidFill>
                  <a:srgbClr val="FFFF00"/>
                </a:solidFill>
                <a:latin typeface="Times New Roman" pitchFamily="18" charset="0"/>
                <a:cs typeface="Times New Roman" pitchFamily="18" charset="0"/>
              </a:rPr>
              <a:t>(Catedral de Granada)</a:t>
            </a:r>
            <a:endParaRPr lang="es-ES" sz="1400" dirty="0">
              <a:solidFill>
                <a:srgbClr val="FFFF00"/>
              </a:solidFill>
              <a:latin typeface="Times New Roman" pitchFamily="18" charset="0"/>
              <a:cs typeface="Times New Roman" pitchFamily="18" charset="0"/>
            </a:endParaRPr>
          </a:p>
        </p:txBody>
      </p:sp>
      <p:pic>
        <p:nvPicPr>
          <p:cNvPr id="13" name="12 Imagen" descr="Alonso Cano Virgen de la Oliva (Lebrija).jpg"/>
          <p:cNvPicPr>
            <a:picLocks noChangeAspect="1"/>
          </p:cNvPicPr>
          <p:nvPr/>
        </p:nvPicPr>
        <p:blipFill>
          <a:blip r:embed="rId5" cstate="print"/>
          <a:stretch>
            <a:fillRect/>
          </a:stretch>
        </p:blipFill>
        <p:spPr>
          <a:xfrm>
            <a:off x="3377681" y="548680"/>
            <a:ext cx="1749964" cy="4104455"/>
          </a:xfrm>
          <a:prstGeom prst="rect">
            <a:avLst/>
          </a:prstGeom>
        </p:spPr>
      </p:pic>
    </p:spTree>
  </p:cSld>
  <p:clrMapOvr>
    <a:masterClrMapping/>
  </p:clrMapOvr>
  <p:transition spd="slow">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Pergamino - copia.jpg"/>
          <p:cNvPicPr>
            <a:picLocks noChangeAspect="1"/>
          </p:cNvPicPr>
          <p:nvPr/>
        </p:nvPicPr>
        <p:blipFill>
          <a:blip r:embed="rId2" cstate="email"/>
          <a:srcRect/>
          <a:stretch>
            <a:fillRect/>
          </a:stretch>
        </p:blipFill>
        <p:spPr>
          <a:xfrm>
            <a:off x="5724128" y="472672"/>
            <a:ext cx="2664296" cy="2812312"/>
          </a:xfrm>
          <a:prstGeom prst="rect">
            <a:avLst/>
          </a:prstGeom>
        </p:spPr>
      </p:pic>
      <p:sp>
        <p:nvSpPr>
          <p:cNvPr id="2" name="1 Rectángulo"/>
          <p:cNvSpPr/>
          <p:nvPr/>
        </p:nvSpPr>
        <p:spPr>
          <a:xfrm>
            <a:off x="6119431" y="976728"/>
            <a:ext cx="1925527" cy="1692771"/>
          </a:xfrm>
          <a:prstGeom prst="rect">
            <a:avLst/>
          </a:prstGeom>
        </p:spPr>
        <p:txBody>
          <a:bodyPr wrap="none">
            <a:spAutoFit/>
          </a:bodyPr>
          <a:lstStyle/>
          <a:p>
            <a:r>
              <a:rPr lang="es-ES" sz="2000" b="1" dirty="0" smtClean="0">
                <a:solidFill>
                  <a:srgbClr val="FFC000"/>
                </a:solidFill>
                <a:latin typeface="Harrington" pitchFamily="82" charset="0"/>
              </a:rPr>
              <a:t>Pedro de Mena</a:t>
            </a:r>
          </a:p>
          <a:p>
            <a:endParaRPr lang="es-ES" sz="2000" dirty="0" smtClean="0">
              <a:solidFill>
                <a:srgbClr val="FFC000"/>
              </a:solidFill>
              <a:latin typeface="Monotype Corsiva" pitchFamily="66" charset="0"/>
            </a:endParaRPr>
          </a:p>
          <a:p>
            <a:r>
              <a:rPr lang="es-ES" sz="1600" dirty="0" smtClean="0">
                <a:latin typeface="Monotype Corsiva" pitchFamily="66" charset="0"/>
              </a:rPr>
              <a:t>       Granada 1628 </a:t>
            </a:r>
          </a:p>
          <a:p>
            <a:r>
              <a:rPr lang="es-ES" sz="1600" dirty="0" smtClean="0">
                <a:latin typeface="Monotype Corsiva" pitchFamily="66" charset="0"/>
              </a:rPr>
              <a:t>       Málaga  1688</a:t>
            </a:r>
          </a:p>
          <a:p>
            <a:endParaRPr lang="es-ES" sz="1600" dirty="0" smtClean="0">
              <a:latin typeface="Monotype Corsiva" pitchFamily="66" charset="0"/>
            </a:endParaRPr>
          </a:p>
          <a:p>
            <a:r>
              <a:rPr lang="es-ES" sz="1600" dirty="0" smtClean="0">
                <a:latin typeface="Monotype Corsiva" pitchFamily="66" charset="0"/>
              </a:rPr>
              <a:t>Hijo de Alonso de Mena</a:t>
            </a:r>
            <a:endParaRPr lang="es-ES" sz="1600" dirty="0">
              <a:latin typeface="Monotype Corsiva" pitchFamily="66" charset="0"/>
            </a:endParaRPr>
          </a:p>
        </p:txBody>
      </p:sp>
      <p:sp>
        <p:nvSpPr>
          <p:cNvPr id="9" name="8 CuadroTexto"/>
          <p:cNvSpPr txBox="1"/>
          <p:nvPr/>
        </p:nvSpPr>
        <p:spPr>
          <a:xfrm>
            <a:off x="1115616" y="6453336"/>
            <a:ext cx="4176464" cy="307777"/>
          </a:xfrm>
          <a:prstGeom prst="rect">
            <a:avLst/>
          </a:prstGeom>
          <a:noFill/>
        </p:spPr>
        <p:txBody>
          <a:bodyPr wrap="square" rtlCol="0">
            <a:spAutoFit/>
          </a:bodyPr>
          <a:lstStyle/>
          <a:p>
            <a:r>
              <a:rPr lang="es-ES" sz="1400" dirty="0" smtClean="0">
                <a:solidFill>
                  <a:srgbClr val="FFC000"/>
                </a:solidFill>
                <a:latin typeface="Times New Roman" pitchFamily="18" charset="0"/>
                <a:cs typeface="Times New Roman" pitchFamily="18" charset="0"/>
              </a:rPr>
              <a:t>Dolorosa Museo de Escultura da Valladolid</a:t>
            </a:r>
            <a:endParaRPr lang="es-ES" sz="1400" dirty="0">
              <a:solidFill>
                <a:srgbClr val="FFC000"/>
              </a:solidFill>
              <a:latin typeface="Times New Roman" pitchFamily="18" charset="0"/>
              <a:cs typeface="Times New Roman" pitchFamily="18" charset="0"/>
            </a:endParaRPr>
          </a:p>
        </p:txBody>
      </p:sp>
      <p:pic>
        <p:nvPicPr>
          <p:cNvPr id="7" name="6 Imagen" descr="Pedro de Mena Dolorosa.jpg"/>
          <p:cNvPicPr>
            <a:picLocks noChangeAspect="1"/>
          </p:cNvPicPr>
          <p:nvPr/>
        </p:nvPicPr>
        <p:blipFill>
          <a:blip r:embed="rId3" cstate="screen"/>
          <a:srcRect/>
          <a:stretch>
            <a:fillRect/>
          </a:stretch>
        </p:blipFill>
        <p:spPr>
          <a:xfrm>
            <a:off x="609656" y="1412776"/>
            <a:ext cx="4235792" cy="5097752"/>
          </a:xfrm>
          <a:prstGeom prst="rect">
            <a:avLst/>
          </a:prstGeom>
        </p:spPr>
      </p:pic>
    </p:spTree>
  </p:cSld>
  <p:clrMapOvr>
    <a:masterClrMapping/>
  </p:clrMapOvr>
  <p:transition spd="slow">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23528" y="6577607"/>
            <a:ext cx="2592288" cy="307777"/>
          </a:xfrm>
          <a:prstGeom prst="rect">
            <a:avLst/>
          </a:prstGeom>
          <a:noFill/>
        </p:spPr>
        <p:txBody>
          <a:bodyPr wrap="square" rtlCol="0">
            <a:spAutoFit/>
          </a:bodyPr>
          <a:lstStyle/>
          <a:p>
            <a:r>
              <a:rPr lang="es-ES" sz="1400" dirty="0" smtClean="0">
                <a:solidFill>
                  <a:srgbClr val="FFC000"/>
                </a:solidFill>
              </a:rPr>
              <a:t>Museo de Escultura de Valladolid</a:t>
            </a:r>
            <a:endParaRPr lang="es-ES" sz="1400" dirty="0">
              <a:solidFill>
                <a:srgbClr val="FFC000"/>
              </a:solidFill>
            </a:endParaRPr>
          </a:p>
        </p:txBody>
      </p:sp>
      <p:sp>
        <p:nvSpPr>
          <p:cNvPr id="5" name="4 CuadroTexto"/>
          <p:cNvSpPr txBox="1"/>
          <p:nvPr/>
        </p:nvSpPr>
        <p:spPr>
          <a:xfrm>
            <a:off x="6531760" y="5281463"/>
            <a:ext cx="2592288" cy="307777"/>
          </a:xfrm>
          <a:prstGeom prst="rect">
            <a:avLst/>
          </a:prstGeom>
          <a:noFill/>
        </p:spPr>
        <p:txBody>
          <a:bodyPr wrap="square" rtlCol="0">
            <a:spAutoFit/>
          </a:bodyPr>
          <a:lstStyle/>
          <a:p>
            <a:r>
              <a:rPr lang="es-ES" sz="1400" dirty="0" smtClean="0">
                <a:solidFill>
                  <a:srgbClr val="FFC000"/>
                </a:solidFill>
              </a:rPr>
              <a:t>Las Descalzas Reales de Madrid</a:t>
            </a:r>
            <a:endParaRPr lang="es-ES" sz="1400" dirty="0">
              <a:solidFill>
                <a:srgbClr val="FFC000"/>
              </a:solidFill>
            </a:endParaRPr>
          </a:p>
        </p:txBody>
      </p:sp>
      <p:sp>
        <p:nvSpPr>
          <p:cNvPr id="8" name="7 CuadroTexto"/>
          <p:cNvSpPr txBox="1"/>
          <p:nvPr/>
        </p:nvSpPr>
        <p:spPr>
          <a:xfrm>
            <a:off x="3347864" y="3769295"/>
            <a:ext cx="3168352" cy="307777"/>
          </a:xfrm>
          <a:prstGeom prst="rect">
            <a:avLst/>
          </a:prstGeom>
          <a:noFill/>
        </p:spPr>
        <p:txBody>
          <a:bodyPr wrap="square" rtlCol="0">
            <a:spAutoFit/>
          </a:bodyPr>
          <a:lstStyle/>
          <a:p>
            <a:r>
              <a:rPr lang="es-ES" sz="1400" dirty="0" smtClean="0">
                <a:solidFill>
                  <a:srgbClr val="FFC000"/>
                </a:solidFill>
              </a:rPr>
              <a:t>Museo Catedralicio de Valladolid</a:t>
            </a:r>
            <a:endParaRPr lang="es-ES" sz="1400" dirty="0">
              <a:solidFill>
                <a:srgbClr val="FFC000"/>
              </a:solidFill>
            </a:endParaRPr>
          </a:p>
        </p:txBody>
      </p:sp>
      <p:sp>
        <p:nvSpPr>
          <p:cNvPr id="9" name="8 CuadroTexto"/>
          <p:cNvSpPr txBox="1"/>
          <p:nvPr/>
        </p:nvSpPr>
        <p:spPr>
          <a:xfrm>
            <a:off x="3635896" y="5229200"/>
            <a:ext cx="2664295" cy="1077218"/>
          </a:xfrm>
          <a:prstGeom prst="rect">
            <a:avLst/>
          </a:prstGeom>
          <a:noFill/>
        </p:spPr>
        <p:txBody>
          <a:bodyPr wrap="square" rtlCol="0">
            <a:spAutoFit/>
          </a:bodyPr>
          <a:lstStyle/>
          <a:p>
            <a:pPr algn="ctr"/>
            <a:r>
              <a:rPr lang="es-ES" sz="2000" dirty="0" err="1" smtClean="0">
                <a:solidFill>
                  <a:srgbClr val="FF0000"/>
                </a:solidFill>
                <a:latin typeface="Times New Roman" pitchFamily="18" charset="0"/>
                <a:cs typeface="Times New Roman" pitchFamily="18" charset="0"/>
              </a:rPr>
              <a:t>Ecce</a:t>
            </a:r>
            <a:r>
              <a:rPr lang="es-ES" sz="2000" dirty="0" smtClean="0">
                <a:solidFill>
                  <a:srgbClr val="FF0000"/>
                </a:solidFill>
                <a:latin typeface="Times New Roman" pitchFamily="18" charset="0"/>
                <a:cs typeface="Times New Roman" pitchFamily="18" charset="0"/>
              </a:rPr>
              <a:t> Homos </a:t>
            </a:r>
          </a:p>
          <a:p>
            <a:pPr algn="ctr"/>
            <a:r>
              <a:rPr lang="es-ES" sz="2000" dirty="0" smtClean="0">
                <a:solidFill>
                  <a:srgbClr val="FF0000"/>
                </a:solidFill>
                <a:latin typeface="Times New Roman" pitchFamily="18" charset="0"/>
                <a:cs typeface="Times New Roman" pitchFamily="18" charset="0"/>
              </a:rPr>
              <a:t>de </a:t>
            </a:r>
          </a:p>
          <a:p>
            <a:pPr algn="ctr"/>
            <a:r>
              <a:rPr lang="es-ES" sz="2400" dirty="0" smtClean="0">
                <a:solidFill>
                  <a:srgbClr val="FF0000"/>
                </a:solidFill>
                <a:latin typeface="Monotype Corsiva" pitchFamily="66" charset="0"/>
              </a:rPr>
              <a:t>PEDRO DE MENA</a:t>
            </a:r>
            <a:endParaRPr lang="es-ES" sz="2000" dirty="0">
              <a:solidFill>
                <a:srgbClr val="FF0000"/>
              </a:solidFill>
              <a:latin typeface="Monotype Corsiva" pitchFamily="66" charset="0"/>
            </a:endParaRPr>
          </a:p>
        </p:txBody>
      </p:sp>
      <p:pic>
        <p:nvPicPr>
          <p:cNvPr id="14" name="13 Imagen" descr="Pedro de Mena Ecce Homo 1.jpg"/>
          <p:cNvPicPr preferRelativeResize="0">
            <a:picLocks/>
          </p:cNvPicPr>
          <p:nvPr/>
        </p:nvPicPr>
        <p:blipFill>
          <a:blip r:embed="rId2" cstate="screen"/>
          <a:srcRect/>
          <a:stretch>
            <a:fillRect/>
          </a:stretch>
        </p:blipFill>
        <p:spPr>
          <a:xfrm>
            <a:off x="6123080" y="750775"/>
            <a:ext cx="2761540" cy="4604003"/>
          </a:xfrm>
          <a:prstGeom prst="rect">
            <a:avLst/>
          </a:prstGeom>
        </p:spPr>
      </p:pic>
      <p:pic>
        <p:nvPicPr>
          <p:cNvPr id="15" name="14 Imagen" descr="Pedro de Mena Ecce Homo Mus. Catedralicio de Valladolid.jpg"/>
          <p:cNvPicPr>
            <a:picLocks noChangeAspect="1"/>
          </p:cNvPicPr>
          <p:nvPr/>
        </p:nvPicPr>
        <p:blipFill>
          <a:blip r:embed="rId3" cstate="print"/>
          <a:srcRect l="4252" t="3074" r="4606" b="8608"/>
          <a:stretch>
            <a:fillRect/>
          </a:stretch>
        </p:blipFill>
        <p:spPr>
          <a:xfrm>
            <a:off x="3001976" y="371982"/>
            <a:ext cx="3105433" cy="3467996"/>
          </a:xfrm>
          <a:prstGeom prst="rect">
            <a:avLst/>
          </a:prstGeom>
        </p:spPr>
      </p:pic>
      <p:pic>
        <p:nvPicPr>
          <p:cNvPr id="16" name="15 Imagen" descr="Pedro de Mena Ecce Homo M. de Valladolid.jpg"/>
          <p:cNvPicPr>
            <a:picLocks noChangeAspect="1"/>
          </p:cNvPicPr>
          <p:nvPr/>
        </p:nvPicPr>
        <p:blipFill>
          <a:blip r:embed="rId4" cstate="screen"/>
          <a:srcRect/>
          <a:stretch>
            <a:fillRect/>
          </a:stretch>
        </p:blipFill>
        <p:spPr>
          <a:xfrm>
            <a:off x="125056" y="1916832"/>
            <a:ext cx="2709261" cy="4699657"/>
          </a:xfrm>
          <a:prstGeom prst="rect">
            <a:avLst/>
          </a:prstGeom>
        </p:spPr>
      </p:pic>
    </p:spTree>
  </p:cSld>
  <p:clrMapOvr>
    <a:masterClrMapping/>
  </p:clrMapOvr>
  <p:transition spd="slow">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pedro de mena san pedro de alcantara - copia.jpg"/>
          <p:cNvPicPr>
            <a:picLocks noChangeAspect="1"/>
          </p:cNvPicPr>
          <p:nvPr/>
        </p:nvPicPr>
        <p:blipFill>
          <a:blip r:embed="rId2" cstate="screen"/>
          <a:srcRect/>
          <a:stretch>
            <a:fillRect/>
          </a:stretch>
        </p:blipFill>
        <p:spPr>
          <a:xfrm>
            <a:off x="395536" y="378000"/>
            <a:ext cx="3729194" cy="6480000"/>
          </a:xfrm>
          <a:prstGeom prst="rect">
            <a:avLst/>
          </a:prstGeom>
        </p:spPr>
      </p:pic>
      <p:pic>
        <p:nvPicPr>
          <p:cNvPr id="7" name="6 Imagen" descr="Pedro de Mena Magdalena penitente Casa Profesa de la orden de Jesús Madrid.jpg"/>
          <p:cNvPicPr>
            <a:picLocks noChangeAspect="1"/>
          </p:cNvPicPr>
          <p:nvPr/>
        </p:nvPicPr>
        <p:blipFill>
          <a:blip r:embed="rId3" cstate="screen"/>
          <a:stretch>
            <a:fillRect/>
          </a:stretch>
        </p:blipFill>
        <p:spPr>
          <a:xfrm>
            <a:off x="5630416" y="270030"/>
            <a:ext cx="3513584" cy="6587970"/>
          </a:xfrm>
          <a:prstGeom prst="rect">
            <a:avLst/>
          </a:prstGeom>
        </p:spPr>
      </p:pic>
      <p:sp>
        <p:nvSpPr>
          <p:cNvPr id="4" name="3 CuadroTexto"/>
          <p:cNvSpPr txBox="1"/>
          <p:nvPr/>
        </p:nvSpPr>
        <p:spPr>
          <a:xfrm>
            <a:off x="3435416" y="476672"/>
            <a:ext cx="2952328" cy="1200329"/>
          </a:xfrm>
          <a:prstGeom prst="rect">
            <a:avLst/>
          </a:prstGeom>
          <a:noFill/>
        </p:spPr>
        <p:txBody>
          <a:bodyPr wrap="square" rtlCol="0">
            <a:spAutoFit/>
          </a:bodyPr>
          <a:lstStyle/>
          <a:p>
            <a:pPr algn="ctr"/>
            <a:r>
              <a:rPr lang="es-ES" sz="2400" dirty="0" smtClean="0">
                <a:solidFill>
                  <a:srgbClr val="FFFF00"/>
                </a:solidFill>
                <a:latin typeface="Arabic Typesetting" pitchFamily="66" charset="-78"/>
                <a:cs typeface="Arabic Typesetting" pitchFamily="66" charset="-78"/>
              </a:rPr>
              <a:t>La Magdalena Penitente </a:t>
            </a:r>
          </a:p>
          <a:p>
            <a:pPr algn="ctr"/>
            <a:r>
              <a:rPr lang="es-ES" sz="2400" dirty="0" smtClean="0">
                <a:solidFill>
                  <a:srgbClr val="FFFF00"/>
                </a:solidFill>
                <a:latin typeface="Arabic Typesetting" pitchFamily="66" charset="-78"/>
                <a:cs typeface="Arabic Typesetting" pitchFamily="66" charset="-78"/>
              </a:rPr>
              <a:t>y </a:t>
            </a:r>
          </a:p>
          <a:p>
            <a:pPr algn="ctr"/>
            <a:r>
              <a:rPr lang="es-ES" sz="2400" dirty="0" smtClean="0">
                <a:solidFill>
                  <a:srgbClr val="FFFF00"/>
                </a:solidFill>
                <a:latin typeface="Arabic Typesetting" pitchFamily="66" charset="-78"/>
                <a:cs typeface="Arabic Typesetting" pitchFamily="66" charset="-78"/>
              </a:rPr>
              <a:t>San Pedro de Alcántara</a:t>
            </a:r>
            <a:endParaRPr lang="es-ES" sz="2400" dirty="0">
              <a:solidFill>
                <a:srgbClr val="FFFF00"/>
              </a:solidFill>
              <a:latin typeface="Arabic Typesetting" pitchFamily="66" charset="-78"/>
              <a:cs typeface="Arabic Typesetting" pitchFamily="66" charset="-78"/>
            </a:endParaRPr>
          </a:p>
        </p:txBody>
      </p:sp>
      <p:sp>
        <p:nvSpPr>
          <p:cNvPr id="5" name="4 CuadroTexto"/>
          <p:cNvSpPr txBox="1"/>
          <p:nvPr/>
        </p:nvSpPr>
        <p:spPr>
          <a:xfrm>
            <a:off x="3614432" y="4221088"/>
            <a:ext cx="3024336" cy="1754326"/>
          </a:xfrm>
          <a:prstGeom prst="rect">
            <a:avLst/>
          </a:prstGeom>
          <a:noFill/>
        </p:spPr>
        <p:txBody>
          <a:bodyPr wrap="square" rtlCol="0">
            <a:spAutoFit/>
          </a:bodyPr>
          <a:lstStyle/>
          <a:p>
            <a:pPr algn="ctr"/>
            <a:r>
              <a:rPr lang="es-ES" dirty="0" smtClean="0">
                <a:solidFill>
                  <a:srgbClr val="FFFF00"/>
                </a:solidFill>
                <a:latin typeface="Arabic Typesetting" pitchFamily="66" charset="-78"/>
                <a:cs typeface="Arabic Typesetting" pitchFamily="66" charset="-78"/>
              </a:rPr>
              <a:t>Dos tallas de Pedro de Mena que son cumbre de la escultura hispana.</a:t>
            </a:r>
          </a:p>
          <a:p>
            <a:pPr algn="ctr"/>
            <a:r>
              <a:rPr lang="es-ES" dirty="0" smtClean="0">
                <a:solidFill>
                  <a:srgbClr val="FFFF00"/>
                </a:solidFill>
                <a:latin typeface="Arabic Typesetting" pitchFamily="66" charset="-78"/>
                <a:cs typeface="Arabic Typesetting" pitchFamily="66" charset="-78"/>
              </a:rPr>
              <a:t>Con sus miradas emotivas transmiten un virtuoso misticismo. </a:t>
            </a:r>
          </a:p>
          <a:p>
            <a:pPr algn="ctr"/>
            <a:r>
              <a:rPr lang="es-ES" dirty="0" smtClean="0">
                <a:solidFill>
                  <a:srgbClr val="FFFF00"/>
                </a:solidFill>
                <a:latin typeface="Arabic Typesetting" pitchFamily="66" charset="-78"/>
                <a:cs typeface="Arabic Typesetting" pitchFamily="66" charset="-78"/>
              </a:rPr>
              <a:t>Refleja en la madera con todo detalle las texturas de las túnicas</a:t>
            </a:r>
            <a:endParaRPr lang="es-ES" dirty="0">
              <a:solidFill>
                <a:srgbClr val="FFFF00"/>
              </a:solidFill>
              <a:latin typeface="Arabic Typesetting" pitchFamily="66" charset="-78"/>
              <a:cs typeface="Arabic Typesetting" pitchFamily="66" charset="-78"/>
            </a:endParaRPr>
          </a:p>
        </p:txBody>
      </p:sp>
    </p:spTree>
  </p:cSld>
  <p:clrMapOvr>
    <a:masterClrMapping/>
  </p:clrMapOvr>
  <p:transition spd="slow">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Pedro de Mena (escuela) Dolorosa del Museo de Stª. Cruz1.jpg"/>
          <p:cNvPicPr>
            <a:picLocks noChangeAspect="1"/>
          </p:cNvPicPr>
          <p:nvPr/>
        </p:nvPicPr>
        <p:blipFill>
          <a:blip r:embed="rId2" cstate="screen"/>
          <a:srcRect/>
          <a:stretch>
            <a:fillRect/>
          </a:stretch>
        </p:blipFill>
        <p:spPr>
          <a:xfrm>
            <a:off x="2123728" y="472760"/>
            <a:ext cx="5017089" cy="6157411"/>
          </a:xfrm>
          <a:prstGeom prst="rect">
            <a:avLst/>
          </a:prstGeom>
        </p:spPr>
      </p:pic>
      <p:sp>
        <p:nvSpPr>
          <p:cNvPr id="4" name="3 CuadroTexto"/>
          <p:cNvSpPr txBox="1"/>
          <p:nvPr/>
        </p:nvSpPr>
        <p:spPr>
          <a:xfrm>
            <a:off x="3052328" y="6332859"/>
            <a:ext cx="3096344" cy="584775"/>
          </a:xfrm>
          <a:prstGeom prst="rect">
            <a:avLst/>
          </a:prstGeom>
          <a:noFill/>
        </p:spPr>
        <p:txBody>
          <a:bodyPr wrap="square" rtlCol="0">
            <a:spAutoFit/>
          </a:bodyPr>
          <a:lstStyle/>
          <a:p>
            <a:pPr algn="ctr"/>
            <a:r>
              <a:rPr lang="es-ES" sz="2000" dirty="0" smtClean="0">
                <a:solidFill>
                  <a:schemeClr val="bg1"/>
                </a:solidFill>
                <a:latin typeface="David" pitchFamily="34" charset="-79"/>
                <a:cs typeface="David" pitchFamily="34" charset="-79"/>
              </a:rPr>
              <a:t>Dolorosa</a:t>
            </a:r>
          </a:p>
          <a:p>
            <a:pPr algn="ctr"/>
            <a:r>
              <a:rPr lang="es-ES" sz="1200" dirty="0" smtClean="0">
                <a:solidFill>
                  <a:srgbClr val="00B0F0"/>
                </a:solidFill>
              </a:rPr>
              <a:t>Museo de Santa Cruz de Toledo</a:t>
            </a:r>
            <a:endParaRPr lang="es-ES" sz="1200" dirty="0">
              <a:solidFill>
                <a:srgbClr val="00B0F0"/>
              </a:solidFill>
            </a:endParaRPr>
          </a:p>
        </p:txBody>
      </p:sp>
      <p:sp>
        <p:nvSpPr>
          <p:cNvPr id="5" name="4 CuadroTexto"/>
          <p:cNvSpPr txBox="1"/>
          <p:nvPr/>
        </p:nvSpPr>
        <p:spPr>
          <a:xfrm>
            <a:off x="6876256" y="550421"/>
            <a:ext cx="2016224" cy="646331"/>
          </a:xfrm>
          <a:prstGeom prst="rect">
            <a:avLst/>
          </a:prstGeom>
          <a:noFill/>
        </p:spPr>
        <p:txBody>
          <a:bodyPr wrap="square" rtlCol="0">
            <a:spAutoFit/>
          </a:bodyPr>
          <a:lstStyle/>
          <a:p>
            <a:pPr algn="ctr"/>
            <a:r>
              <a:rPr lang="es-ES" dirty="0" smtClean="0">
                <a:solidFill>
                  <a:srgbClr val="00B0F0"/>
                </a:solidFill>
              </a:rPr>
              <a:t>Escuela de </a:t>
            </a:r>
          </a:p>
          <a:p>
            <a:pPr algn="ctr"/>
            <a:r>
              <a:rPr lang="es-ES" dirty="0" smtClean="0">
                <a:solidFill>
                  <a:srgbClr val="00B0F0"/>
                </a:solidFill>
              </a:rPr>
              <a:t>Pedro de Mena</a:t>
            </a:r>
            <a:endParaRPr lang="es-ES" dirty="0">
              <a:solidFill>
                <a:srgbClr val="00B0F0"/>
              </a:solidFill>
            </a:endParaRPr>
          </a:p>
        </p:txBody>
      </p:sp>
    </p:spTree>
  </p:cSld>
  <p:clrMapOvr>
    <a:masterClrMapping/>
  </p:clrMapOvr>
  <p:transition spd="slow">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Jesus de Medinaceli - copia.jpg"/>
          <p:cNvPicPr>
            <a:picLocks noChangeAspect="1"/>
          </p:cNvPicPr>
          <p:nvPr/>
        </p:nvPicPr>
        <p:blipFill>
          <a:blip r:embed="rId2" cstate="print"/>
          <a:srcRect l="15555" t="6249" r="3333" b="833"/>
          <a:stretch>
            <a:fillRect/>
          </a:stretch>
        </p:blipFill>
        <p:spPr>
          <a:xfrm>
            <a:off x="1" y="620688"/>
            <a:ext cx="4083124" cy="6237312"/>
          </a:xfrm>
          <a:prstGeom prst="rect">
            <a:avLst/>
          </a:prstGeom>
        </p:spPr>
      </p:pic>
      <p:sp>
        <p:nvSpPr>
          <p:cNvPr id="3" name="2 CuadroTexto"/>
          <p:cNvSpPr txBox="1"/>
          <p:nvPr/>
        </p:nvSpPr>
        <p:spPr>
          <a:xfrm>
            <a:off x="4335501" y="5592073"/>
            <a:ext cx="3096344" cy="707886"/>
          </a:xfrm>
          <a:prstGeom prst="rect">
            <a:avLst/>
          </a:prstGeom>
          <a:noFill/>
        </p:spPr>
        <p:txBody>
          <a:bodyPr wrap="square" rtlCol="0">
            <a:spAutoFit/>
          </a:bodyPr>
          <a:lstStyle/>
          <a:p>
            <a:pPr algn="ctr"/>
            <a:r>
              <a:rPr lang="es-ES" sz="2000" dirty="0" smtClean="0">
                <a:solidFill>
                  <a:srgbClr val="C00000"/>
                </a:solidFill>
                <a:latin typeface="Lucida Calligraphy" pitchFamily="66" charset="0"/>
              </a:rPr>
              <a:t>Jesús de Medinaceli </a:t>
            </a:r>
          </a:p>
          <a:p>
            <a:pPr algn="ctr"/>
            <a:r>
              <a:rPr lang="es-ES" sz="2000" dirty="0" smtClean="0">
                <a:solidFill>
                  <a:srgbClr val="C00000"/>
                </a:solidFill>
                <a:latin typeface="Lucida Calligraphy" pitchFamily="66" charset="0"/>
              </a:rPr>
              <a:t>Madrid</a:t>
            </a:r>
            <a:endParaRPr lang="es-ES" sz="2000" dirty="0">
              <a:solidFill>
                <a:srgbClr val="C00000"/>
              </a:solidFill>
              <a:latin typeface="Lucida Calligraphy" pitchFamily="66" charset="0"/>
            </a:endParaRPr>
          </a:p>
        </p:txBody>
      </p:sp>
      <p:sp>
        <p:nvSpPr>
          <p:cNvPr id="4" name="3 CuadroTexto"/>
          <p:cNvSpPr txBox="1"/>
          <p:nvPr/>
        </p:nvSpPr>
        <p:spPr>
          <a:xfrm>
            <a:off x="3836059" y="412883"/>
            <a:ext cx="5292000" cy="4524315"/>
          </a:xfrm>
          <a:prstGeom prst="rect">
            <a:avLst/>
          </a:prstGeom>
          <a:noFill/>
        </p:spPr>
        <p:txBody>
          <a:bodyPr wrap="square" rtlCol="0">
            <a:spAutoFit/>
          </a:bodyPr>
          <a:lstStyle/>
          <a:p>
            <a:pPr algn="just"/>
            <a:r>
              <a:rPr lang="es-ES" sz="1600" dirty="0" smtClean="0">
                <a:solidFill>
                  <a:srgbClr val="FFC000"/>
                </a:solidFill>
              </a:rPr>
              <a:t>Obra realizada en Sevilla a principios de S. XVII, de autor desconocido. De extrema devoción por su  atribulada historia, ya que fue enviada al fuerte de  </a:t>
            </a:r>
            <a:r>
              <a:rPr lang="es-ES" sz="1600" dirty="0" err="1" smtClean="0">
                <a:solidFill>
                  <a:srgbClr val="FFC000"/>
                </a:solidFill>
              </a:rPr>
              <a:t>Mámora</a:t>
            </a:r>
            <a:r>
              <a:rPr lang="es-ES" sz="1600" dirty="0" smtClean="0">
                <a:solidFill>
                  <a:srgbClr val="FFC000"/>
                </a:solidFill>
              </a:rPr>
              <a:t> en el norte de África donde  las tropas españolas disputaban contra la piratería, pero al ser recuperado el fuerte por los Sarracenos  llevan la imagen a Mequínez donde la profanan arrastrándola por las calles en señal de victoria, la escena contemplada por un monje Trinitario  que allí se encontraba negociando rescates de cautivos cristianos a cambio de fuertes sumas de dinero  ofreció comprarla para evitar su destrucción. El precio pedido fue su peso en oro, pero la balanza se equilibró al llegar a 30 monedas, justo el precio que cobro Judas por vender a Cristo, de esta manera fue rescatada la imagen. En 1682 se traslada a Madrid. En la Guerra Civil fue escondida y llevada a Suiza, regresando en 1939.</a:t>
            </a:r>
          </a:p>
          <a:p>
            <a:pPr algn="just"/>
            <a:r>
              <a:rPr lang="es-ES" sz="1600" dirty="0" smtClean="0">
                <a:solidFill>
                  <a:srgbClr val="FFC000"/>
                </a:solidFill>
              </a:rPr>
              <a:t>La cruz roja y azul que porta en el pecho es la de los Trinitarios, la misma que muchos cautivos liberados llevaron, uno de ellos fue el mismo Miguel de Cervantes.</a:t>
            </a:r>
            <a:endParaRPr lang="es-ES" sz="1600" dirty="0">
              <a:solidFill>
                <a:srgbClr val="FFC000"/>
              </a:solidFill>
            </a:endParaRPr>
          </a:p>
        </p:txBody>
      </p:sp>
      <p:sp>
        <p:nvSpPr>
          <p:cNvPr id="5" name="4 CuadroTexto"/>
          <p:cNvSpPr txBox="1"/>
          <p:nvPr/>
        </p:nvSpPr>
        <p:spPr>
          <a:xfrm>
            <a:off x="7416776" y="6492172"/>
            <a:ext cx="1775352" cy="338554"/>
          </a:xfrm>
          <a:prstGeom prst="rect">
            <a:avLst/>
          </a:prstGeom>
          <a:noFill/>
        </p:spPr>
        <p:txBody>
          <a:bodyPr wrap="square" rtlCol="0">
            <a:spAutoFit/>
          </a:bodyPr>
          <a:lstStyle/>
          <a:p>
            <a:r>
              <a:rPr lang="es-ES" sz="1600" dirty="0" smtClean="0">
                <a:solidFill>
                  <a:schemeClr val="bg1"/>
                </a:solidFill>
              </a:rPr>
              <a:t>Autor desconocido</a:t>
            </a:r>
            <a:endParaRPr lang="es-ES" sz="1600" dirty="0">
              <a:solidFill>
                <a:schemeClr val="bg1"/>
              </a:solidFill>
            </a:endParaRPr>
          </a:p>
        </p:txBody>
      </p:sp>
    </p:spTree>
  </p:cSld>
  <p:clrMapOvr>
    <a:masterClrMapping/>
  </p:clrMapOvr>
  <p:transition spd="slow">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4064" y="1800"/>
            <a:ext cx="4572000" cy="685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CuadroTexto"/>
          <p:cNvSpPr txBox="1"/>
          <p:nvPr/>
        </p:nvSpPr>
        <p:spPr>
          <a:xfrm>
            <a:off x="1643552" y="6057568"/>
            <a:ext cx="2952328" cy="646331"/>
          </a:xfrm>
          <a:prstGeom prst="rect">
            <a:avLst/>
          </a:prstGeom>
          <a:noFill/>
        </p:spPr>
        <p:txBody>
          <a:bodyPr wrap="square" rtlCol="0">
            <a:spAutoFit/>
          </a:bodyPr>
          <a:lstStyle/>
          <a:p>
            <a:pPr algn="ctr"/>
            <a:r>
              <a:rPr lang="es-ES" dirty="0" smtClean="0">
                <a:solidFill>
                  <a:srgbClr val="FFC000"/>
                </a:solidFill>
              </a:rPr>
              <a:t>Amarrado a la columna</a:t>
            </a:r>
          </a:p>
          <a:p>
            <a:pPr algn="ctr"/>
            <a:r>
              <a:rPr lang="es-ES" dirty="0" err="1" smtClean="0">
                <a:solidFill>
                  <a:srgbClr val="FFC000"/>
                </a:solidFill>
              </a:rPr>
              <a:t>Igl</a:t>
            </a:r>
            <a:r>
              <a:rPr lang="es-ES" dirty="0" smtClean="0">
                <a:solidFill>
                  <a:srgbClr val="FFC000"/>
                </a:solidFill>
              </a:rPr>
              <a:t>. Madre de Dios de Lucena</a:t>
            </a:r>
            <a:endParaRPr lang="es-ES" dirty="0">
              <a:solidFill>
                <a:srgbClr val="FFC000"/>
              </a:solidFill>
            </a:endParaRPr>
          </a:p>
        </p:txBody>
      </p:sp>
      <p:pic>
        <p:nvPicPr>
          <p:cNvPr id="6" name="5 Imagen" descr="José Mora Amarrado a la columnan.jpg"/>
          <p:cNvPicPr>
            <a:picLocks noChangeAspect="1"/>
          </p:cNvPicPr>
          <p:nvPr/>
        </p:nvPicPr>
        <p:blipFill>
          <a:blip r:embed="rId2" cstate="email"/>
          <a:srcRect/>
          <a:stretch>
            <a:fillRect/>
          </a:stretch>
        </p:blipFill>
        <p:spPr>
          <a:xfrm>
            <a:off x="5330617" y="4404"/>
            <a:ext cx="2985800" cy="6839588"/>
          </a:xfrm>
          <a:prstGeom prst="rect">
            <a:avLst/>
          </a:prstGeom>
        </p:spPr>
      </p:pic>
      <p:sp>
        <p:nvSpPr>
          <p:cNvPr id="4" name="3 Rectángulo"/>
          <p:cNvSpPr/>
          <p:nvPr/>
        </p:nvSpPr>
        <p:spPr>
          <a:xfrm>
            <a:off x="407384" y="764704"/>
            <a:ext cx="2247731" cy="1107996"/>
          </a:xfrm>
          <a:prstGeom prst="rect">
            <a:avLst/>
          </a:prstGeom>
        </p:spPr>
        <p:txBody>
          <a:bodyPr wrap="none">
            <a:spAutoFit/>
          </a:bodyPr>
          <a:lstStyle/>
          <a:p>
            <a:r>
              <a:rPr lang="es-ES" sz="2800" b="1" dirty="0" smtClean="0">
                <a:solidFill>
                  <a:srgbClr val="FFFF00"/>
                </a:solidFill>
                <a:latin typeface="Lucida Calligraphy" pitchFamily="66" charset="0"/>
              </a:rPr>
              <a:t>José Mora </a:t>
            </a:r>
          </a:p>
          <a:p>
            <a:r>
              <a:rPr lang="es-ES" sz="2000" b="1" dirty="0" smtClean="0">
                <a:solidFill>
                  <a:schemeClr val="bg1">
                    <a:lumMod val="95000"/>
                  </a:schemeClr>
                </a:solidFill>
                <a:latin typeface="Aparajita" pitchFamily="34" charset="0"/>
                <a:cs typeface="Aparajita" pitchFamily="34" charset="0"/>
              </a:rPr>
              <a:t>Escuela andaluza</a:t>
            </a:r>
          </a:p>
          <a:p>
            <a:r>
              <a:rPr lang="es-ES" b="1" dirty="0" smtClean="0">
                <a:solidFill>
                  <a:schemeClr val="bg1">
                    <a:lumMod val="95000"/>
                  </a:schemeClr>
                </a:solidFill>
                <a:latin typeface="Aparajita" pitchFamily="34" charset="0"/>
                <a:cs typeface="Aparajita" pitchFamily="34" charset="0"/>
              </a:rPr>
              <a:t>Granada</a:t>
            </a:r>
            <a:r>
              <a:rPr lang="es-ES" dirty="0" smtClean="0">
                <a:solidFill>
                  <a:schemeClr val="bg1">
                    <a:lumMod val="95000"/>
                  </a:schemeClr>
                </a:solidFill>
                <a:latin typeface="Aparajita" pitchFamily="34" charset="0"/>
                <a:cs typeface="Aparajita" pitchFamily="34" charset="0"/>
              </a:rPr>
              <a:t> 1638-1724</a:t>
            </a:r>
            <a:endParaRPr lang="es-ES" dirty="0">
              <a:solidFill>
                <a:schemeClr val="bg1">
                  <a:lumMod val="95000"/>
                </a:schemeClr>
              </a:solidFill>
              <a:latin typeface="Aparajita" pitchFamily="34" charset="0"/>
              <a:cs typeface="Aparajita" pitchFamily="34" charset="0"/>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 name="16 Imagen" descr="Francisco Ruiz Gijón.jpg"/>
          <p:cNvPicPr>
            <a:picLocks noChangeAspect="1"/>
          </p:cNvPicPr>
          <p:nvPr/>
        </p:nvPicPr>
        <p:blipFill>
          <a:blip r:embed="rId2" cstate="screen"/>
          <a:srcRect/>
          <a:stretch>
            <a:fillRect/>
          </a:stretch>
        </p:blipFill>
        <p:spPr>
          <a:xfrm>
            <a:off x="5637473" y="669376"/>
            <a:ext cx="3176575" cy="5832000"/>
          </a:xfrm>
          <a:prstGeom prst="rect">
            <a:avLst/>
          </a:prstGeom>
        </p:spPr>
      </p:pic>
      <p:pic>
        <p:nvPicPr>
          <p:cNvPr id="15" name="14 Imagen" descr="Francisco Ruiz Gijón San Juán de la Cruz Galeria de Arte de Washington.jpg"/>
          <p:cNvPicPr>
            <a:picLocks noChangeAspect="1"/>
          </p:cNvPicPr>
          <p:nvPr/>
        </p:nvPicPr>
        <p:blipFill>
          <a:blip r:embed="rId3" cstate="screen"/>
          <a:srcRect/>
          <a:stretch>
            <a:fillRect/>
          </a:stretch>
        </p:blipFill>
        <p:spPr>
          <a:xfrm>
            <a:off x="217916" y="741008"/>
            <a:ext cx="3436076" cy="5868000"/>
          </a:xfrm>
          <a:prstGeom prst="rect">
            <a:avLst/>
          </a:prstGeom>
        </p:spPr>
      </p:pic>
      <p:sp>
        <p:nvSpPr>
          <p:cNvPr id="9" name="8 CuadroTexto"/>
          <p:cNvSpPr txBox="1"/>
          <p:nvPr/>
        </p:nvSpPr>
        <p:spPr>
          <a:xfrm>
            <a:off x="659060" y="6460766"/>
            <a:ext cx="2808312" cy="369332"/>
          </a:xfrm>
          <a:prstGeom prst="rect">
            <a:avLst/>
          </a:prstGeom>
          <a:noFill/>
        </p:spPr>
        <p:txBody>
          <a:bodyPr wrap="square" rtlCol="0">
            <a:spAutoFit/>
          </a:bodyPr>
          <a:lstStyle/>
          <a:p>
            <a:r>
              <a:rPr lang="es-ES" dirty="0" smtClean="0">
                <a:solidFill>
                  <a:srgbClr val="FF0000"/>
                </a:solidFill>
                <a:latin typeface="Constantia" pitchFamily="18" charset="0"/>
              </a:rPr>
              <a:t>San Juan de la Cruz</a:t>
            </a:r>
            <a:endParaRPr lang="es-ES" dirty="0">
              <a:solidFill>
                <a:srgbClr val="FF0000"/>
              </a:solidFill>
              <a:latin typeface="Constantia" pitchFamily="18" charset="0"/>
            </a:endParaRPr>
          </a:p>
        </p:txBody>
      </p:sp>
      <p:sp>
        <p:nvSpPr>
          <p:cNvPr id="10" name="9 CuadroTexto"/>
          <p:cNvSpPr txBox="1"/>
          <p:nvPr/>
        </p:nvSpPr>
        <p:spPr>
          <a:xfrm>
            <a:off x="7009913" y="6446015"/>
            <a:ext cx="1368152" cy="369332"/>
          </a:xfrm>
          <a:prstGeom prst="rect">
            <a:avLst/>
          </a:prstGeom>
          <a:noFill/>
        </p:spPr>
        <p:txBody>
          <a:bodyPr wrap="square" rtlCol="0">
            <a:spAutoFit/>
          </a:bodyPr>
          <a:lstStyle/>
          <a:p>
            <a:r>
              <a:rPr lang="es-ES" dirty="0" smtClean="0">
                <a:solidFill>
                  <a:srgbClr val="FF0000"/>
                </a:solidFill>
                <a:latin typeface="Constantia" pitchFamily="18" charset="0"/>
              </a:rPr>
              <a:t>San </a:t>
            </a:r>
            <a:r>
              <a:rPr lang="es-ES" sz="1600" dirty="0" smtClean="0">
                <a:solidFill>
                  <a:srgbClr val="FF0000"/>
                </a:solidFill>
                <a:latin typeface="Constantia" pitchFamily="18" charset="0"/>
              </a:rPr>
              <a:t>Lucas</a:t>
            </a:r>
            <a:endParaRPr lang="es-ES" dirty="0">
              <a:solidFill>
                <a:srgbClr val="FF0000"/>
              </a:solidFill>
              <a:latin typeface="Constantia" pitchFamily="18" charset="0"/>
            </a:endParaRPr>
          </a:p>
        </p:txBody>
      </p:sp>
      <p:pic>
        <p:nvPicPr>
          <p:cNvPr id="11" name="10 Imagen" descr="Pergamino - copia.jpg"/>
          <p:cNvPicPr>
            <a:picLocks noChangeAspect="1"/>
          </p:cNvPicPr>
          <p:nvPr/>
        </p:nvPicPr>
        <p:blipFill>
          <a:blip r:embed="rId4" cstate="email"/>
          <a:srcRect/>
          <a:stretch>
            <a:fillRect/>
          </a:stretch>
        </p:blipFill>
        <p:spPr>
          <a:xfrm>
            <a:off x="3555194" y="44624"/>
            <a:ext cx="2294000" cy="2232000"/>
          </a:xfrm>
          <a:prstGeom prst="rect">
            <a:avLst/>
          </a:prstGeom>
        </p:spPr>
      </p:pic>
      <p:sp>
        <p:nvSpPr>
          <p:cNvPr id="12" name="11 CuadroTexto"/>
          <p:cNvSpPr txBox="1"/>
          <p:nvPr/>
        </p:nvSpPr>
        <p:spPr>
          <a:xfrm>
            <a:off x="3797289" y="1089116"/>
            <a:ext cx="2466520" cy="738664"/>
          </a:xfrm>
          <a:prstGeom prst="rect">
            <a:avLst/>
          </a:prstGeom>
          <a:noFill/>
        </p:spPr>
        <p:txBody>
          <a:bodyPr wrap="square" rtlCol="0">
            <a:spAutoFit/>
          </a:bodyPr>
          <a:lstStyle/>
          <a:p>
            <a:endParaRPr lang="es-ES" sz="1400" dirty="0" smtClean="0">
              <a:solidFill>
                <a:prstClr val="black"/>
              </a:solidFill>
            </a:endParaRPr>
          </a:p>
          <a:p>
            <a:r>
              <a:rPr lang="es-ES" sz="1400" dirty="0" smtClean="0">
                <a:solidFill>
                  <a:prstClr val="black"/>
                </a:solidFill>
                <a:latin typeface="Monotype Corsiva" pitchFamily="66" charset="0"/>
              </a:rPr>
              <a:t>Nace en 1653 en Utrera </a:t>
            </a:r>
          </a:p>
          <a:p>
            <a:r>
              <a:rPr lang="es-ES" sz="1400" dirty="0" smtClean="0">
                <a:solidFill>
                  <a:prstClr val="black"/>
                </a:solidFill>
                <a:latin typeface="Monotype Corsiva" pitchFamily="66" charset="0"/>
              </a:rPr>
              <a:t>Muere en 1720 en Sevilla </a:t>
            </a:r>
          </a:p>
        </p:txBody>
      </p:sp>
      <p:sp>
        <p:nvSpPr>
          <p:cNvPr id="13" name="12 CuadroTexto"/>
          <p:cNvSpPr txBox="1"/>
          <p:nvPr/>
        </p:nvSpPr>
        <p:spPr>
          <a:xfrm>
            <a:off x="3663114" y="445265"/>
            <a:ext cx="2054170" cy="830997"/>
          </a:xfrm>
          <a:prstGeom prst="rect">
            <a:avLst/>
          </a:prstGeom>
          <a:noFill/>
        </p:spPr>
        <p:txBody>
          <a:bodyPr wrap="square" rtlCol="0">
            <a:spAutoFit/>
          </a:bodyPr>
          <a:lstStyle/>
          <a:p>
            <a:pPr algn="ctr"/>
            <a:r>
              <a:rPr lang="es-ES" sz="1600" dirty="0" smtClean="0">
                <a:solidFill>
                  <a:srgbClr val="FFFF00"/>
                </a:solidFill>
                <a:latin typeface="Lucida Calligraphy" pitchFamily="66" charset="0"/>
              </a:rPr>
              <a:t>Francisco Antonio Ruiz Gijón</a:t>
            </a:r>
            <a:endParaRPr lang="es-ES" sz="1600" dirty="0">
              <a:solidFill>
                <a:srgbClr val="FFFF00"/>
              </a:solidFill>
              <a:latin typeface="Lucida Calligraphy" pitchFamily="66" charset="0"/>
            </a:endParaRPr>
          </a:p>
        </p:txBody>
      </p:sp>
      <p:sp>
        <p:nvSpPr>
          <p:cNvPr id="14" name="13 CuadroTexto"/>
          <p:cNvSpPr txBox="1"/>
          <p:nvPr/>
        </p:nvSpPr>
        <p:spPr>
          <a:xfrm>
            <a:off x="3539456" y="4941168"/>
            <a:ext cx="2304256" cy="830997"/>
          </a:xfrm>
          <a:prstGeom prst="rect">
            <a:avLst/>
          </a:prstGeom>
          <a:noFill/>
        </p:spPr>
        <p:txBody>
          <a:bodyPr wrap="square" rtlCol="0">
            <a:spAutoFit/>
          </a:bodyPr>
          <a:lstStyle/>
          <a:p>
            <a:pPr algn="ctr"/>
            <a:r>
              <a:rPr lang="es-ES" sz="1600" dirty="0" smtClean="0">
                <a:solidFill>
                  <a:srgbClr val="FFC000"/>
                </a:solidFill>
                <a:latin typeface="Lucida Calligraphy" pitchFamily="66" charset="0"/>
              </a:rPr>
              <a:t>La máxima expresión del barroco español</a:t>
            </a:r>
            <a:endParaRPr lang="es-ES" sz="1600" dirty="0">
              <a:solidFill>
                <a:srgbClr val="FFC000"/>
              </a:solidFill>
              <a:latin typeface="Lucida Calligraphy" pitchFamily="66"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out)">
                                      <p:cBhvr>
                                        <p:cTn id="7" dur="2000"/>
                                        <p:tgtEl>
                                          <p:spTgt spid="15"/>
                                        </p:tgtEl>
                                      </p:cBhvr>
                                    </p:animEffect>
                                  </p:childTnLst>
                                </p:cTn>
                              </p:par>
                              <p:par>
                                <p:cTn id="8" presetID="8" presetClass="entr" presetSubtype="3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diamond(out)">
                                      <p:cBhvr>
                                        <p:cTn id="10" dur="2000"/>
                                        <p:tgtEl>
                                          <p:spTgt spid="17"/>
                                        </p:tgtEl>
                                      </p:cBhvr>
                                    </p:animEffect>
                                  </p:childTnLst>
                                </p:cTn>
                              </p:par>
                            </p:childTnLst>
                          </p:cTn>
                        </p:par>
                        <p:par>
                          <p:cTn id="11" fill="hold">
                            <p:stCondLst>
                              <p:cond delay="2000"/>
                            </p:stCondLst>
                            <p:childTnLst>
                              <p:par>
                                <p:cTn id="12" presetID="55"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strVal val="#ppt_w*0.70"/>
                                          </p:val>
                                        </p:tav>
                                        <p:tav tm="100000">
                                          <p:val>
                                            <p:strVal val="#ppt_w"/>
                                          </p:val>
                                        </p:tav>
                                      </p:tavLst>
                                    </p:anim>
                                    <p:anim calcmode="lin" valueType="num">
                                      <p:cBhvr>
                                        <p:cTn id="15" dur="1000" fill="hold"/>
                                        <p:tgtEl>
                                          <p:spTgt spid="9"/>
                                        </p:tgtEl>
                                        <p:attrNameLst>
                                          <p:attrName>ppt_h</p:attrName>
                                        </p:attrNameLst>
                                      </p:cBhvr>
                                      <p:tavLst>
                                        <p:tav tm="0">
                                          <p:val>
                                            <p:strVal val="#ppt_h"/>
                                          </p:val>
                                        </p:tav>
                                        <p:tav tm="100000">
                                          <p:val>
                                            <p:strVal val="#ppt_h"/>
                                          </p:val>
                                        </p:tav>
                                      </p:tavLst>
                                    </p:anim>
                                    <p:animEffect transition="in" filter="fade">
                                      <p:cBhvr>
                                        <p:cTn id="16" dur="1000"/>
                                        <p:tgtEl>
                                          <p:spTgt spid="9"/>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strVal val="#ppt_w*0.70"/>
                                          </p:val>
                                        </p:tav>
                                        <p:tav tm="100000">
                                          <p:val>
                                            <p:strVal val="#ppt_w"/>
                                          </p:val>
                                        </p:tav>
                                      </p:tavLst>
                                    </p:anim>
                                    <p:anim calcmode="lin" valueType="num">
                                      <p:cBhvr>
                                        <p:cTn id="20" dur="1000" fill="hold"/>
                                        <p:tgtEl>
                                          <p:spTgt spid="10"/>
                                        </p:tgtEl>
                                        <p:attrNameLst>
                                          <p:attrName>ppt_h</p:attrName>
                                        </p:attrNameLst>
                                      </p:cBhvr>
                                      <p:tavLst>
                                        <p:tav tm="0">
                                          <p:val>
                                            <p:strVal val="#ppt_h"/>
                                          </p:val>
                                        </p:tav>
                                        <p:tav tm="100000">
                                          <p:val>
                                            <p:strVal val="#ppt_h"/>
                                          </p:val>
                                        </p:tav>
                                      </p:tavLst>
                                    </p:anim>
                                    <p:animEffect transition="in" filter="fade">
                                      <p:cBhvr>
                                        <p:cTn id="2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5 CuadroTexto"/>
          <p:cNvSpPr txBox="1"/>
          <p:nvPr/>
        </p:nvSpPr>
        <p:spPr>
          <a:xfrm>
            <a:off x="5220072" y="1953215"/>
            <a:ext cx="3888432" cy="4893647"/>
          </a:xfrm>
          <a:prstGeom prst="rect">
            <a:avLst/>
          </a:prstGeom>
          <a:noFill/>
        </p:spPr>
        <p:txBody>
          <a:bodyPr wrap="square" rtlCol="0">
            <a:spAutoFit/>
          </a:bodyPr>
          <a:lstStyle/>
          <a:p>
            <a:pPr algn="just"/>
            <a:r>
              <a:rPr lang="es-ES" sz="1200" dirty="0" smtClean="0">
                <a:solidFill>
                  <a:srgbClr val="FFC000"/>
                </a:solidFill>
                <a:latin typeface="Arial" pitchFamily="34" charset="0"/>
                <a:cs typeface="Arial" pitchFamily="34" charset="0"/>
              </a:rPr>
              <a:t>Corría el año 1682 y el escultor </a:t>
            </a:r>
            <a:r>
              <a:rPr lang="es-ES" sz="1200" dirty="0" smtClean="0">
                <a:solidFill>
                  <a:srgbClr val="FF0000"/>
                </a:solidFill>
                <a:latin typeface="Arial" pitchFamily="34" charset="0"/>
                <a:cs typeface="Arial" pitchFamily="34" charset="0"/>
              </a:rPr>
              <a:t>Francisco Ruiz Gijón  </a:t>
            </a:r>
            <a:r>
              <a:rPr lang="es-ES" sz="1200" dirty="0" smtClean="0">
                <a:solidFill>
                  <a:srgbClr val="FFC000"/>
                </a:solidFill>
                <a:latin typeface="Arial" pitchFamily="34" charset="0"/>
                <a:cs typeface="Arial" pitchFamily="34" charset="0"/>
              </a:rPr>
              <a:t>trabajaba en una imagen del Cristo de la Expiración encargada por la Hermandad del Patrocinio con sede en la ermita de la Candelaria de Sevilla, entonces ocurrió el suceso que así referencia la historia…</a:t>
            </a:r>
          </a:p>
          <a:p>
            <a:pPr algn="just"/>
            <a:endParaRPr lang="es-ES" sz="1200" dirty="0" smtClean="0">
              <a:solidFill>
                <a:srgbClr val="FFC000"/>
              </a:solidFill>
              <a:latin typeface="Arial" pitchFamily="34" charset="0"/>
              <a:cs typeface="Arial" pitchFamily="34" charset="0"/>
            </a:endParaRPr>
          </a:p>
          <a:p>
            <a:pPr algn="just"/>
            <a:r>
              <a:rPr lang="es-ES" sz="1200" i="1" dirty="0" smtClean="0">
                <a:solidFill>
                  <a:srgbClr val="FFC000"/>
                </a:solidFill>
                <a:latin typeface="Arial" pitchFamily="34" charset="0"/>
                <a:cs typeface="Arial" pitchFamily="34" charset="0"/>
              </a:rPr>
              <a:t>Vivía por entonces un gitano apodado “Cachorro” en el arrabal de Triana y cada día atravesaba el puente de barcas sobre el Guadalquivir para llegar a Sevilla.</a:t>
            </a:r>
          </a:p>
          <a:p>
            <a:pPr algn="just"/>
            <a:r>
              <a:rPr lang="es-ES" sz="1200" i="1" dirty="0" smtClean="0">
                <a:solidFill>
                  <a:srgbClr val="FFC000"/>
                </a:solidFill>
                <a:latin typeface="Arial" pitchFamily="34" charset="0"/>
                <a:cs typeface="Arial" pitchFamily="34" charset="0"/>
              </a:rPr>
              <a:t>El gitano tenía buen porte y rondaba habitualmente por cierta calle de la ciudad lo que desató los celos de un vecino payo de la misma y sospechaba obsesivamente que las visitas eran para cometer adulterio con su esposa. Cierto día sabedor que “Cachorro”, a su regreso a Triana, se detenía siempre en la Venta Vela, se ocultó cerca de ella y lo esperó.</a:t>
            </a:r>
          </a:p>
          <a:p>
            <a:pPr algn="just"/>
            <a:r>
              <a:rPr lang="es-ES" sz="1200" i="1" dirty="0" smtClean="0">
                <a:solidFill>
                  <a:srgbClr val="FFC000"/>
                </a:solidFill>
                <a:latin typeface="Arial" pitchFamily="34" charset="0"/>
                <a:cs typeface="Arial" pitchFamily="34" charset="0"/>
              </a:rPr>
              <a:t>El gitano, ajeno al peligro que corría, se dirigió al pozo para sacar agua con que refrescarse y mientras se inclinaba sobre el brocal recibió traicioneramente siete puñaladas que acabaron con su vida.</a:t>
            </a:r>
          </a:p>
          <a:p>
            <a:pPr algn="just"/>
            <a:r>
              <a:rPr lang="es-ES" sz="1200" i="1" dirty="0" smtClean="0">
                <a:solidFill>
                  <a:srgbClr val="FFC000"/>
                </a:solidFill>
                <a:latin typeface="Arial" pitchFamily="34" charset="0"/>
                <a:cs typeface="Arial" pitchFamily="34" charset="0"/>
              </a:rPr>
              <a:t>El escultor se encontraba en la venta y presenció la agonía de aquel infortunado. </a:t>
            </a:r>
          </a:p>
          <a:p>
            <a:pPr algn="just"/>
            <a:r>
              <a:rPr lang="es-ES" sz="1200" i="1" dirty="0" smtClean="0">
                <a:solidFill>
                  <a:srgbClr val="FFC000"/>
                </a:solidFill>
                <a:latin typeface="Arial" pitchFamily="34" charset="0"/>
                <a:cs typeface="Arial" pitchFamily="34" charset="0"/>
              </a:rPr>
              <a:t>El rostro de dolor y la mirada suplicante del moribundo quedaron tan grabadas en su mente que las plasmó con toda expresividad en el modelo del Cristo que estaba tallando.</a:t>
            </a:r>
          </a:p>
        </p:txBody>
      </p:sp>
      <p:sp>
        <p:nvSpPr>
          <p:cNvPr id="7" name="6 CuadroTexto"/>
          <p:cNvSpPr txBox="1"/>
          <p:nvPr/>
        </p:nvSpPr>
        <p:spPr>
          <a:xfrm>
            <a:off x="6012160" y="404664"/>
            <a:ext cx="2736304" cy="707886"/>
          </a:xfrm>
          <a:prstGeom prst="rect">
            <a:avLst/>
          </a:prstGeom>
          <a:noFill/>
        </p:spPr>
        <p:txBody>
          <a:bodyPr wrap="square" rtlCol="0">
            <a:spAutoFit/>
          </a:bodyPr>
          <a:lstStyle/>
          <a:p>
            <a:pPr algn="ctr"/>
            <a:r>
              <a:rPr lang="es-ES" sz="2000" dirty="0" smtClean="0">
                <a:solidFill>
                  <a:srgbClr val="FFC000"/>
                </a:solidFill>
              </a:rPr>
              <a:t>Cristo de la Expiración</a:t>
            </a:r>
          </a:p>
          <a:p>
            <a:pPr algn="ctr"/>
            <a:r>
              <a:rPr lang="es-ES" sz="2000" dirty="0" smtClean="0">
                <a:solidFill>
                  <a:srgbClr val="FFC000"/>
                </a:solidFill>
              </a:rPr>
              <a:t>“</a:t>
            </a:r>
            <a:r>
              <a:rPr lang="es-ES" sz="2000" i="1" dirty="0" smtClean="0">
                <a:solidFill>
                  <a:srgbClr val="FFC000"/>
                </a:solidFill>
              </a:rPr>
              <a:t>El Cachorro</a:t>
            </a:r>
            <a:r>
              <a:rPr lang="es-ES" sz="2000" dirty="0" smtClean="0">
                <a:solidFill>
                  <a:srgbClr val="FFC000"/>
                </a:solidFill>
              </a:rPr>
              <a:t>”</a:t>
            </a:r>
            <a:endParaRPr lang="es-ES" sz="2000" dirty="0">
              <a:solidFill>
                <a:srgbClr val="FFC000"/>
              </a:solidFill>
            </a:endParaRPr>
          </a:p>
        </p:txBody>
      </p:sp>
      <p:pic>
        <p:nvPicPr>
          <p:cNvPr id="5" name="4 Imagen" descr="Francisco Ruiz Gijón Crosto de la Expiración El Cachorro.jpg"/>
          <p:cNvPicPr>
            <a:picLocks noChangeAspect="1"/>
          </p:cNvPicPr>
          <p:nvPr/>
        </p:nvPicPr>
        <p:blipFill>
          <a:blip r:embed="rId2" cstate="screen"/>
          <a:srcRect/>
          <a:stretch>
            <a:fillRect/>
          </a:stretch>
        </p:blipFill>
        <p:spPr>
          <a:xfrm>
            <a:off x="0" y="193021"/>
            <a:ext cx="5256981" cy="6664979"/>
          </a:xfrm>
          <a:prstGeom prst="rect">
            <a:avLst/>
          </a:prstGeom>
        </p:spPr>
      </p:pic>
    </p:spTree>
  </p:cSld>
  <p:clrMapOvr>
    <a:masterClrMapping/>
  </p:clrMapOvr>
  <p:transition spd="slow">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1800"/>
            <a:ext cx="3851920" cy="68580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467544" y="1340768"/>
            <a:ext cx="3024336" cy="954107"/>
          </a:xfrm>
          <a:prstGeom prst="rect">
            <a:avLst/>
          </a:prstGeom>
          <a:noFill/>
        </p:spPr>
        <p:txBody>
          <a:bodyPr wrap="square" rtlCol="0">
            <a:spAutoFit/>
          </a:bodyPr>
          <a:lstStyle/>
          <a:p>
            <a:pPr algn="ctr"/>
            <a:r>
              <a:rPr lang="es-ES" sz="2000" dirty="0" smtClean="0">
                <a:solidFill>
                  <a:srgbClr val="FFFF00"/>
                </a:solidFill>
                <a:latin typeface="Lucida Calligraphy" pitchFamily="66" charset="0"/>
              </a:rPr>
              <a:t>Luisa Roldán </a:t>
            </a:r>
          </a:p>
          <a:p>
            <a:pPr algn="ctr"/>
            <a:r>
              <a:rPr lang="es-ES" dirty="0" smtClean="0">
                <a:solidFill>
                  <a:srgbClr val="FFFF00"/>
                </a:solidFill>
              </a:rPr>
              <a:t>Sevilla 1662</a:t>
            </a:r>
          </a:p>
          <a:p>
            <a:pPr algn="ctr"/>
            <a:r>
              <a:rPr lang="es-ES" dirty="0" smtClean="0">
                <a:solidFill>
                  <a:srgbClr val="FFFF00"/>
                </a:solidFill>
              </a:rPr>
              <a:t>Madrid 1704</a:t>
            </a:r>
            <a:endParaRPr lang="es-ES" dirty="0">
              <a:solidFill>
                <a:srgbClr val="FFFF00"/>
              </a:solidFill>
            </a:endParaRPr>
          </a:p>
        </p:txBody>
      </p:sp>
      <p:pic>
        <p:nvPicPr>
          <p:cNvPr id="6" name="5 Imagen" descr="La Roldana Ecce.jpg"/>
          <p:cNvPicPr>
            <a:picLocks noChangeAspect="1"/>
          </p:cNvPicPr>
          <p:nvPr/>
        </p:nvPicPr>
        <p:blipFill>
          <a:blip r:embed="rId2" cstate="screen"/>
          <a:stretch>
            <a:fillRect/>
          </a:stretch>
        </p:blipFill>
        <p:spPr>
          <a:xfrm>
            <a:off x="4972464" y="1257128"/>
            <a:ext cx="3635896" cy="4691645"/>
          </a:xfrm>
          <a:prstGeom prst="rect">
            <a:avLst/>
          </a:prstGeom>
        </p:spPr>
      </p:pic>
      <p:sp>
        <p:nvSpPr>
          <p:cNvPr id="7" name="6 CuadroTexto"/>
          <p:cNvSpPr txBox="1"/>
          <p:nvPr/>
        </p:nvSpPr>
        <p:spPr>
          <a:xfrm>
            <a:off x="5021104" y="6177704"/>
            <a:ext cx="3059832" cy="584775"/>
          </a:xfrm>
          <a:prstGeom prst="rect">
            <a:avLst/>
          </a:prstGeom>
          <a:noFill/>
        </p:spPr>
        <p:txBody>
          <a:bodyPr wrap="square" rtlCol="0">
            <a:spAutoFit/>
          </a:bodyPr>
          <a:lstStyle/>
          <a:p>
            <a:pPr algn="ctr"/>
            <a:r>
              <a:rPr lang="es-ES" dirty="0" err="1" smtClean="0">
                <a:solidFill>
                  <a:srgbClr val="FF0000"/>
                </a:solidFill>
                <a:latin typeface="Lucida Calligraphy" pitchFamily="66" charset="0"/>
              </a:rPr>
              <a:t>Ecce</a:t>
            </a:r>
            <a:r>
              <a:rPr lang="es-ES" dirty="0" smtClean="0">
                <a:solidFill>
                  <a:srgbClr val="FF0000"/>
                </a:solidFill>
                <a:latin typeface="Lucida Calligraphy" pitchFamily="66" charset="0"/>
              </a:rPr>
              <a:t> Homo  </a:t>
            </a:r>
          </a:p>
          <a:p>
            <a:pPr algn="ctr"/>
            <a:r>
              <a:rPr lang="es-ES" sz="1400" dirty="0" err="1" smtClean="0">
                <a:solidFill>
                  <a:srgbClr val="FF0000"/>
                </a:solidFill>
              </a:rPr>
              <a:t>Igl</a:t>
            </a:r>
            <a:r>
              <a:rPr lang="es-ES" sz="1400" dirty="0" smtClean="0">
                <a:solidFill>
                  <a:srgbClr val="FF0000"/>
                </a:solidFill>
              </a:rPr>
              <a:t>. de San Francisco de Córdoba</a:t>
            </a:r>
            <a:endParaRPr lang="es-ES" sz="1400" dirty="0">
              <a:solidFill>
                <a:srgbClr val="FF0000"/>
              </a:solidFill>
            </a:endParaRPr>
          </a:p>
        </p:txBody>
      </p:sp>
      <p:sp>
        <p:nvSpPr>
          <p:cNvPr id="8" name="7 CuadroTexto"/>
          <p:cNvSpPr txBox="1"/>
          <p:nvPr/>
        </p:nvSpPr>
        <p:spPr>
          <a:xfrm>
            <a:off x="290432" y="4831992"/>
            <a:ext cx="3269544" cy="1384995"/>
          </a:xfrm>
          <a:prstGeom prst="rect">
            <a:avLst/>
          </a:prstGeom>
          <a:noFill/>
        </p:spPr>
        <p:txBody>
          <a:bodyPr wrap="square" rtlCol="0">
            <a:spAutoFit/>
          </a:bodyPr>
          <a:lstStyle/>
          <a:p>
            <a:pPr algn="ctr"/>
            <a:r>
              <a:rPr lang="es-ES" sz="1600" dirty="0" smtClean="0">
                <a:solidFill>
                  <a:srgbClr val="FFFF00"/>
                </a:solidFill>
              </a:rPr>
              <a:t>Apodada </a:t>
            </a:r>
            <a:r>
              <a:rPr lang="es-ES" sz="1600" dirty="0" smtClean="0">
                <a:solidFill>
                  <a:srgbClr val="FF0000"/>
                </a:solidFill>
              </a:rPr>
              <a:t>“</a:t>
            </a:r>
            <a:r>
              <a:rPr lang="es-ES" sz="2000" dirty="0" smtClean="0">
                <a:solidFill>
                  <a:srgbClr val="FF0000"/>
                </a:solidFill>
              </a:rPr>
              <a:t>La Roldana</a:t>
            </a:r>
            <a:r>
              <a:rPr lang="es-ES" sz="1600" dirty="0" smtClean="0">
                <a:solidFill>
                  <a:srgbClr val="FF0000"/>
                </a:solidFill>
              </a:rPr>
              <a:t>”</a:t>
            </a:r>
            <a:r>
              <a:rPr lang="es-ES" sz="1600" dirty="0" smtClean="0">
                <a:solidFill>
                  <a:srgbClr val="FFFF00"/>
                </a:solidFill>
              </a:rPr>
              <a:t>.</a:t>
            </a:r>
          </a:p>
          <a:p>
            <a:pPr algn="just"/>
            <a:r>
              <a:rPr lang="es-ES" sz="1600" dirty="0" smtClean="0">
                <a:solidFill>
                  <a:srgbClr val="FFFF00"/>
                </a:solidFill>
              </a:rPr>
              <a:t>Era hija del también imaginero Pedro Roldan en cuyo taller de Sevilla se inició, llegando a ser escultora de cámara en la corte de Madrid.</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6 Imagen" descr="Salzillo..jpg"/>
          <p:cNvPicPr>
            <a:picLocks noChangeAspect="1"/>
          </p:cNvPicPr>
          <p:nvPr/>
        </p:nvPicPr>
        <p:blipFill>
          <a:blip r:embed="rId2" cstate="print"/>
          <a:srcRect l="935" t="524" r="1403" b="524"/>
          <a:stretch>
            <a:fillRect/>
          </a:stretch>
        </p:blipFill>
        <p:spPr>
          <a:xfrm>
            <a:off x="2041183" y="432096"/>
            <a:ext cx="7102817" cy="6425904"/>
          </a:xfrm>
          <a:prstGeom prst="rect">
            <a:avLst/>
          </a:prstGeom>
        </p:spPr>
      </p:pic>
      <p:sp>
        <p:nvSpPr>
          <p:cNvPr id="25602" name="Rectangle 2"/>
          <p:cNvSpPr>
            <a:spLocks noChangeArrowheads="1"/>
          </p:cNvSpPr>
          <p:nvPr/>
        </p:nvSpPr>
        <p:spPr bwMode="auto">
          <a:xfrm>
            <a:off x="107504" y="3812267"/>
            <a:ext cx="3168352" cy="9848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C000"/>
                </a:solidFill>
                <a:effectLst/>
                <a:latin typeface="Old English Text MT" pitchFamily="66" charset="0"/>
                <a:ea typeface="Calibri" pitchFamily="34" charset="0"/>
                <a:cs typeface="Times New Roman" pitchFamily="18" charset="0"/>
              </a:rPr>
              <a:t>Escuela murciana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solidFill>
                  <a:srgbClr val="FF0000"/>
                </a:solidFill>
                <a:effectLst/>
                <a:latin typeface="Baskerville Old Face" pitchFamily="18" charset="0"/>
                <a:ea typeface="Calibri" pitchFamily="34" charset="0"/>
                <a:cs typeface="Times New Roman" pitchFamily="18" charset="0"/>
              </a:rPr>
              <a:t>Francisco Salcillo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FF0000"/>
                </a:solidFill>
                <a:effectLst/>
                <a:latin typeface="Calibri" pitchFamily="34" charset="0"/>
                <a:ea typeface="Calibri" pitchFamily="34" charset="0"/>
                <a:cs typeface="Times New Roman" pitchFamily="18" charset="0"/>
              </a:rPr>
              <a:t>Murcia</a:t>
            </a:r>
            <a:r>
              <a:rPr kumimoji="0" lang="es-ES" sz="1400" b="1" i="0" u="none" strike="noStrike" cap="none" normalizeH="0" dirty="0" smtClean="0">
                <a:ln>
                  <a:noFill/>
                </a:ln>
                <a:solidFill>
                  <a:srgbClr val="FF0000"/>
                </a:solidFill>
                <a:effectLst/>
                <a:latin typeface="Calibri" pitchFamily="34" charset="0"/>
                <a:ea typeface="Calibri" pitchFamily="34" charset="0"/>
                <a:cs typeface="Times New Roman" pitchFamily="18" charset="0"/>
              </a:rPr>
              <a:t> (</a:t>
            </a:r>
            <a:r>
              <a:rPr kumimoji="0" lang="es-ES" sz="1400" b="1" i="0" u="none" strike="noStrike" cap="none" normalizeH="0" baseline="0" dirty="0" smtClean="0">
                <a:ln>
                  <a:noFill/>
                </a:ln>
                <a:solidFill>
                  <a:srgbClr val="FF0000"/>
                </a:solidFill>
                <a:effectLst/>
                <a:latin typeface="Calibri" pitchFamily="34" charset="0"/>
                <a:ea typeface="Calibri" pitchFamily="34" charset="0"/>
                <a:cs typeface="Times New Roman" pitchFamily="18" charset="0"/>
              </a:rPr>
              <a:t>1707-1783)</a:t>
            </a:r>
            <a:endParaRPr kumimoji="0" lang="es-ES" sz="1600" b="0" i="0" u="none" strike="noStrike" cap="none" normalizeH="0" baseline="0" dirty="0" smtClean="0">
              <a:ln>
                <a:noFill/>
              </a:ln>
              <a:solidFill>
                <a:srgbClr val="FF0000"/>
              </a:solidFill>
              <a:effectLst/>
              <a:latin typeface="Arial" pitchFamily="34" charset="0"/>
              <a:cs typeface="Arial" pitchFamily="34" charset="0"/>
            </a:endParaRPr>
          </a:p>
        </p:txBody>
      </p:sp>
      <p:sp>
        <p:nvSpPr>
          <p:cNvPr id="6" name="5 CuadroTexto"/>
          <p:cNvSpPr txBox="1"/>
          <p:nvPr/>
        </p:nvSpPr>
        <p:spPr>
          <a:xfrm>
            <a:off x="1547664" y="6309320"/>
            <a:ext cx="2952328" cy="369332"/>
          </a:xfrm>
          <a:prstGeom prst="rect">
            <a:avLst/>
          </a:prstGeom>
          <a:noFill/>
        </p:spPr>
        <p:txBody>
          <a:bodyPr wrap="square" rtlCol="0">
            <a:spAutoFit/>
          </a:bodyPr>
          <a:lstStyle/>
          <a:p>
            <a:r>
              <a:rPr lang="es-ES" dirty="0" smtClean="0">
                <a:solidFill>
                  <a:srgbClr val="FFC000"/>
                </a:solidFill>
                <a:latin typeface="Lucida Calligraphy" pitchFamily="66" charset="0"/>
              </a:rPr>
              <a:t>Oración en El Huerto</a:t>
            </a:r>
            <a:endParaRPr lang="es-ES" dirty="0">
              <a:solidFill>
                <a:srgbClr val="FFC000"/>
              </a:solidFill>
              <a:latin typeface="Lucida Calligraphy" pitchFamily="66"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lzillo La Cena.jpg"/>
          <p:cNvPicPr>
            <a:picLocks noChangeAspect="1"/>
          </p:cNvPicPr>
          <p:nvPr/>
        </p:nvPicPr>
        <p:blipFill>
          <a:blip r:embed="rId2" cstate="screen"/>
          <a:srcRect/>
          <a:stretch>
            <a:fillRect/>
          </a:stretch>
        </p:blipFill>
        <p:spPr>
          <a:xfrm>
            <a:off x="0" y="1268760"/>
            <a:ext cx="9144000" cy="4581776"/>
          </a:xfrm>
          <a:prstGeom prst="rect">
            <a:avLst/>
          </a:prstGeom>
        </p:spPr>
      </p:pic>
      <p:sp>
        <p:nvSpPr>
          <p:cNvPr id="3" name="2 CuadroTexto"/>
          <p:cNvSpPr txBox="1"/>
          <p:nvPr/>
        </p:nvSpPr>
        <p:spPr>
          <a:xfrm>
            <a:off x="3342048" y="5984824"/>
            <a:ext cx="2448272" cy="523220"/>
          </a:xfrm>
          <a:prstGeom prst="rect">
            <a:avLst/>
          </a:prstGeom>
          <a:noFill/>
        </p:spPr>
        <p:txBody>
          <a:bodyPr wrap="square" rtlCol="0">
            <a:spAutoFit/>
          </a:bodyPr>
          <a:lstStyle/>
          <a:p>
            <a:pPr algn="ctr"/>
            <a:r>
              <a:rPr lang="es-ES" sz="2800" dirty="0" smtClean="0">
                <a:solidFill>
                  <a:srgbClr val="FF0000"/>
                </a:solidFill>
                <a:latin typeface="Baskerville Old Face" pitchFamily="18" charset="0"/>
              </a:rPr>
              <a:t>LA CENA</a:t>
            </a:r>
            <a:endParaRPr lang="es-ES" sz="2800" dirty="0">
              <a:solidFill>
                <a:srgbClr val="FF0000"/>
              </a:solidFill>
              <a:latin typeface="Baskerville Old Face" pitchFamily="18" charset="0"/>
            </a:endParaRPr>
          </a:p>
        </p:txBody>
      </p:sp>
      <p:sp>
        <p:nvSpPr>
          <p:cNvPr id="4" name="3 CuadroTexto"/>
          <p:cNvSpPr txBox="1"/>
          <p:nvPr/>
        </p:nvSpPr>
        <p:spPr>
          <a:xfrm>
            <a:off x="3035400" y="6453336"/>
            <a:ext cx="3096344" cy="369332"/>
          </a:xfrm>
          <a:prstGeom prst="rect">
            <a:avLst/>
          </a:prstGeom>
          <a:noFill/>
        </p:spPr>
        <p:txBody>
          <a:bodyPr wrap="square" rtlCol="0">
            <a:spAutoFit/>
          </a:bodyPr>
          <a:lstStyle/>
          <a:p>
            <a:pPr algn="ctr"/>
            <a:r>
              <a:rPr lang="es-ES" dirty="0" smtClean="0">
                <a:solidFill>
                  <a:srgbClr val="FFFF00"/>
                </a:solidFill>
              </a:rPr>
              <a:t>Museo </a:t>
            </a:r>
            <a:r>
              <a:rPr lang="es-ES" dirty="0" err="1" smtClean="0">
                <a:solidFill>
                  <a:srgbClr val="FFFF00"/>
                </a:solidFill>
              </a:rPr>
              <a:t>Salzillo</a:t>
            </a:r>
            <a:r>
              <a:rPr lang="es-ES" dirty="0" smtClean="0">
                <a:solidFill>
                  <a:srgbClr val="FFFF00"/>
                </a:solidFill>
              </a:rPr>
              <a:t> de Murcia</a:t>
            </a:r>
            <a:endParaRPr lang="es-ES" dirty="0">
              <a:solidFill>
                <a:srgbClr val="FFFF00"/>
              </a:solidFill>
            </a:endParaRPr>
          </a:p>
        </p:txBody>
      </p:sp>
    </p:spTree>
  </p:cSld>
  <p:clrMapOvr>
    <a:masterClrMapping/>
  </p:clrMapOvr>
  <p:transition>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alzillo S. Elias (atribuido).jpg"/>
          <p:cNvPicPr>
            <a:picLocks noChangeAspect="1"/>
          </p:cNvPicPr>
          <p:nvPr/>
        </p:nvPicPr>
        <p:blipFill>
          <a:blip r:embed="rId2" cstate="print"/>
          <a:srcRect l="395" t="524" r="395" b="524"/>
          <a:stretch>
            <a:fillRect/>
          </a:stretch>
        </p:blipFill>
        <p:spPr>
          <a:xfrm>
            <a:off x="0" y="0"/>
            <a:ext cx="9144000" cy="6878172"/>
          </a:xfrm>
          <a:prstGeom prst="rect">
            <a:avLst/>
          </a:prstGeom>
        </p:spPr>
      </p:pic>
      <p:sp>
        <p:nvSpPr>
          <p:cNvPr id="4" name="3 CuadroTexto"/>
          <p:cNvSpPr txBox="1"/>
          <p:nvPr/>
        </p:nvSpPr>
        <p:spPr>
          <a:xfrm>
            <a:off x="3491880" y="4581128"/>
            <a:ext cx="2592288" cy="892552"/>
          </a:xfrm>
          <a:prstGeom prst="rect">
            <a:avLst/>
          </a:prstGeom>
          <a:noFill/>
        </p:spPr>
        <p:txBody>
          <a:bodyPr wrap="square" rtlCol="0">
            <a:spAutoFit/>
          </a:bodyPr>
          <a:lstStyle/>
          <a:p>
            <a:pPr algn="ctr"/>
            <a:r>
              <a:rPr lang="es-ES" sz="2000" dirty="0" smtClean="0">
                <a:solidFill>
                  <a:srgbClr val="660033"/>
                </a:solidFill>
              </a:rPr>
              <a:t>San Elías de </a:t>
            </a:r>
            <a:r>
              <a:rPr lang="es-ES" sz="2000" dirty="0" err="1" smtClean="0">
                <a:solidFill>
                  <a:srgbClr val="660033"/>
                </a:solidFill>
              </a:rPr>
              <a:t>Renera</a:t>
            </a:r>
            <a:endParaRPr lang="es-ES" sz="2000" dirty="0" smtClean="0">
              <a:solidFill>
                <a:srgbClr val="660033"/>
              </a:solidFill>
            </a:endParaRPr>
          </a:p>
          <a:p>
            <a:pPr algn="ctr"/>
            <a:r>
              <a:rPr lang="es-ES" sz="1600" dirty="0" smtClean="0">
                <a:solidFill>
                  <a:srgbClr val="A50021"/>
                </a:solidFill>
              </a:rPr>
              <a:t>Museo de </a:t>
            </a:r>
            <a:r>
              <a:rPr lang="es-ES" sz="1600" dirty="0" err="1" smtClean="0">
                <a:solidFill>
                  <a:srgbClr val="A50021"/>
                </a:solidFill>
              </a:rPr>
              <a:t>Siguenza</a:t>
            </a:r>
            <a:endParaRPr lang="es-ES" sz="1600" dirty="0" smtClean="0">
              <a:solidFill>
                <a:srgbClr val="A50021"/>
              </a:solidFill>
            </a:endParaRPr>
          </a:p>
          <a:p>
            <a:pPr algn="ctr"/>
            <a:r>
              <a:rPr lang="es-ES" sz="1600" dirty="0" smtClean="0">
                <a:solidFill>
                  <a:srgbClr val="A50021"/>
                </a:solidFill>
              </a:rPr>
              <a:t>Atribuido a F. </a:t>
            </a:r>
            <a:r>
              <a:rPr lang="es-ES" sz="1600" dirty="0" err="1" smtClean="0">
                <a:solidFill>
                  <a:srgbClr val="A50021"/>
                </a:solidFill>
              </a:rPr>
              <a:t>Salzillo</a:t>
            </a:r>
            <a:endParaRPr lang="es-ES" sz="1600" dirty="0">
              <a:solidFill>
                <a:srgbClr val="A50021"/>
              </a:solidFill>
            </a:endParaRPr>
          </a:p>
        </p:txBody>
      </p:sp>
    </p:spTree>
  </p:cSld>
  <p:clrMapOvr>
    <a:masterClrMapping/>
  </p:clrMapOvr>
  <p:transition spd="slow">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uis Salvador Carmona La Fe Museo de B. A. de S. Fernando..jpg"/>
          <p:cNvPicPr>
            <a:picLocks noChangeAspect="1"/>
          </p:cNvPicPr>
          <p:nvPr/>
        </p:nvPicPr>
        <p:blipFill>
          <a:blip r:embed="rId3" cstate="email"/>
          <a:srcRect/>
          <a:stretch>
            <a:fillRect/>
          </a:stretch>
        </p:blipFill>
        <p:spPr>
          <a:xfrm>
            <a:off x="327361" y="238454"/>
            <a:ext cx="5036727" cy="6459341"/>
          </a:xfrm>
          <a:prstGeom prst="rect">
            <a:avLst/>
          </a:prstGeom>
        </p:spPr>
      </p:pic>
      <p:sp>
        <p:nvSpPr>
          <p:cNvPr id="3" name="2 CuadroTexto"/>
          <p:cNvSpPr txBox="1"/>
          <p:nvPr/>
        </p:nvSpPr>
        <p:spPr>
          <a:xfrm>
            <a:off x="5579199" y="5229200"/>
            <a:ext cx="2736304" cy="954107"/>
          </a:xfrm>
          <a:prstGeom prst="rect">
            <a:avLst/>
          </a:prstGeom>
          <a:noFill/>
        </p:spPr>
        <p:txBody>
          <a:bodyPr wrap="square" rtlCol="0">
            <a:spAutoFit/>
          </a:bodyPr>
          <a:lstStyle/>
          <a:p>
            <a:pPr algn="ctr"/>
            <a:r>
              <a:rPr lang="es-ES" sz="2400" dirty="0" smtClean="0">
                <a:solidFill>
                  <a:schemeClr val="bg1"/>
                </a:solidFill>
                <a:latin typeface="Times New Roman" pitchFamily="18" charset="0"/>
                <a:cs typeface="Times New Roman" pitchFamily="18" charset="0"/>
              </a:rPr>
              <a:t>La Fe velada</a:t>
            </a:r>
          </a:p>
          <a:p>
            <a:pPr algn="ctr"/>
            <a:r>
              <a:rPr lang="es-ES" sz="1600" dirty="0" smtClean="0">
                <a:solidFill>
                  <a:schemeClr val="bg1"/>
                </a:solidFill>
                <a:latin typeface="Times New Roman" pitchFamily="18" charset="0"/>
                <a:cs typeface="Times New Roman" pitchFamily="18" charset="0"/>
              </a:rPr>
              <a:t>Museo de Bellas Artes de </a:t>
            </a:r>
          </a:p>
          <a:p>
            <a:pPr algn="ctr"/>
            <a:r>
              <a:rPr lang="es-ES" sz="1600" dirty="0" smtClean="0">
                <a:solidFill>
                  <a:schemeClr val="bg1"/>
                </a:solidFill>
                <a:latin typeface="Times New Roman" pitchFamily="18" charset="0"/>
                <a:cs typeface="Times New Roman" pitchFamily="18" charset="0"/>
              </a:rPr>
              <a:t>San Fernando de Madrid </a:t>
            </a:r>
            <a:endParaRPr lang="es-ES" sz="1600" dirty="0">
              <a:solidFill>
                <a:schemeClr val="bg1"/>
              </a:solidFill>
              <a:latin typeface="Times New Roman" pitchFamily="18" charset="0"/>
              <a:cs typeface="Times New Roman" pitchFamily="18" charset="0"/>
            </a:endParaRPr>
          </a:p>
        </p:txBody>
      </p:sp>
      <p:pic>
        <p:nvPicPr>
          <p:cNvPr id="4" name="3 Imagen" descr="Pergamino - copia.jpg"/>
          <p:cNvPicPr>
            <a:picLocks noChangeAspect="1"/>
          </p:cNvPicPr>
          <p:nvPr/>
        </p:nvPicPr>
        <p:blipFill>
          <a:blip r:embed="rId4" cstate="email"/>
          <a:srcRect/>
          <a:stretch>
            <a:fillRect/>
          </a:stretch>
        </p:blipFill>
        <p:spPr>
          <a:xfrm>
            <a:off x="6022793" y="100216"/>
            <a:ext cx="2952000" cy="3136449"/>
          </a:xfrm>
          <a:prstGeom prst="rect">
            <a:avLst/>
          </a:prstGeom>
        </p:spPr>
      </p:pic>
      <p:sp>
        <p:nvSpPr>
          <p:cNvPr id="5" name="4 Rectángulo"/>
          <p:cNvSpPr/>
          <p:nvPr/>
        </p:nvSpPr>
        <p:spPr>
          <a:xfrm>
            <a:off x="6326192" y="849768"/>
            <a:ext cx="2375971" cy="707886"/>
          </a:xfrm>
          <a:prstGeom prst="rect">
            <a:avLst/>
          </a:prstGeom>
        </p:spPr>
        <p:txBody>
          <a:bodyPr wrap="none">
            <a:spAutoFit/>
          </a:bodyPr>
          <a:lstStyle/>
          <a:p>
            <a:r>
              <a:rPr lang="es-ES" sz="2000" dirty="0" smtClean="0">
                <a:solidFill>
                  <a:srgbClr val="FFFF00"/>
                </a:solidFill>
                <a:latin typeface="Lucida Calligraphy" pitchFamily="66" charset="0"/>
              </a:rPr>
              <a:t>Luis Salvador </a:t>
            </a:r>
          </a:p>
          <a:p>
            <a:r>
              <a:rPr lang="es-ES" sz="2000" dirty="0" smtClean="0">
                <a:solidFill>
                  <a:srgbClr val="FFFF00"/>
                </a:solidFill>
                <a:latin typeface="Lucida Calligraphy" pitchFamily="66" charset="0"/>
              </a:rPr>
              <a:t>          Carmona </a:t>
            </a:r>
          </a:p>
        </p:txBody>
      </p:sp>
      <p:sp>
        <p:nvSpPr>
          <p:cNvPr id="47105" name="Rectangle 1"/>
          <p:cNvSpPr>
            <a:spLocks noChangeArrowheads="1"/>
          </p:cNvSpPr>
          <p:nvPr/>
        </p:nvSpPr>
        <p:spPr bwMode="auto">
          <a:xfrm>
            <a:off x="6661562" y="1920197"/>
            <a:ext cx="216024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effectLst/>
                <a:latin typeface="Monotype Corsiva" pitchFamily="66" charset="0"/>
                <a:ea typeface="Calibri" pitchFamily="34" charset="0"/>
                <a:cs typeface="Times New Roman" pitchFamily="18" charset="0"/>
              </a:rPr>
              <a:t>Nava del Rey 1708</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effectLst/>
                <a:latin typeface="Monotype Corsiva" pitchFamily="66" charset="0"/>
                <a:ea typeface="Calibri" pitchFamily="34" charset="0"/>
                <a:cs typeface="Times New Roman" pitchFamily="18" charset="0"/>
              </a:rPr>
              <a:t>Madrid 1767</a:t>
            </a:r>
            <a:endParaRPr kumimoji="0" lang="es-ES" sz="2800" i="0" u="none" strike="noStrike" cap="none" normalizeH="0" baseline="0" dirty="0" smtClean="0">
              <a:ln>
                <a:noFill/>
              </a:ln>
              <a:effectLst/>
              <a:latin typeface="Monotype Corsiva" pitchFamily="66" charset="0"/>
              <a:cs typeface="Arial" pitchFamily="34" charset="0"/>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fltVal val="0"/>
                                          </p:val>
                                        </p:tav>
                                        <p:tav tm="100000">
                                          <p:val>
                                            <p:strVal val="#ppt_h"/>
                                          </p:val>
                                        </p:tav>
                                      </p:tavLst>
                                    </p:anim>
                                    <p:animEffect transition="in" filter="fade">
                                      <p:cBhvr>
                                        <p:cTn id="9" dur="5000"/>
                                        <p:tgtEl>
                                          <p:spTgt spid="2"/>
                                        </p:tgtEl>
                                      </p:cBhvr>
                                    </p:animEffect>
                                  </p:childTnLst>
                                </p:cTn>
                              </p:par>
                              <p:par>
                                <p:cTn id="10" presetID="53" presetClass="entr" presetSubtype="0" fill="hold" grpId="1" nodeType="withEffect">
                                  <p:stCondLst>
                                    <p:cond delay="1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ppt_w</p:attrName>
                                        </p:attrNameLst>
                                      </p:cBhvr>
                                      <p:tavLst>
                                        <p:tav tm="0">
                                          <p:val>
                                            <p:fltVal val="0"/>
                                          </p:val>
                                        </p:tav>
                                        <p:tav tm="100000">
                                          <p:val>
                                            <p:strVal val="#ppt_w"/>
                                          </p:val>
                                        </p:tav>
                                      </p:tavLst>
                                    </p:anim>
                                    <p:anim calcmode="lin" valueType="num">
                                      <p:cBhvr>
                                        <p:cTn id="13" dur="5000" fill="hold"/>
                                        <p:tgtEl>
                                          <p:spTgt spid="3"/>
                                        </p:tgtEl>
                                        <p:attrNameLst>
                                          <p:attrName>ppt_h</p:attrName>
                                        </p:attrNameLst>
                                      </p:cBhvr>
                                      <p:tavLst>
                                        <p:tav tm="0">
                                          <p:val>
                                            <p:fltVal val="0"/>
                                          </p:val>
                                        </p:tav>
                                        <p:tav tm="100000">
                                          <p:val>
                                            <p:strVal val="#ppt_h"/>
                                          </p:val>
                                        </p:tav>
                                      </p:tavLst>
                                    </p:anim>
                                    <p:animEffect transition="in" filter="fade">
                                      <p:cBhvr>
                                        <p:cTn id="14"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 S. Carmona-1756-Cristo del Perdon FINDO NEGRO copia.jpg"/>
          <p:cNvPicPr>
            <a:picLocks noChangeAspect="1"/>
          </p:cNvPicPr>
          <p:nvPr/>
        </p:nvPicPr>
        <p:blipFill>
          <a:blip r:embed="rId2" cstate="email"/>
          <a:srcRect/>
          <a:stretch>
            <a:fillRect/>
          </a:stretch>
        </p:blipFill>
        <p:spPr>
          <a:xfrm>
            <a:off x="-4613" y="332655"/>
            <a:ext cx="5296693" cy="5062813"/>
          </a:xfrm>
          <a:prstGeom prst="rect">
            <a:avLst/>
          </a:prstGeom>
        </p:spPr>
      </p:pic>
      <p:pic>
        <p:nvPicPr>
          <p:cNvPr id="3" name="2 Imagen" descr="L. S. Carmona Cristo del Perdón  Ig. Stª. Trinidad Atienza 1753[1] - copia.jpg"/>
          <p:cNvPicPr>
            <a:picLocks noChangeAspect="1"/>
          </p:cNvPicPr>
          <p:nvPr/>
        </p:nvPicPr>
        <p:blipFill>
          <a:blip r:embed="rId3" cstate="email"/>
          <a:srcRect/>
          <a:stretch>
            <a:fillRect/>
          </a:stretch>
        </p:blipFill>
        <p:spPr>
          <a:xfrm>
            <a:off x="5364088" y="176402"/>
            <a:ext cx="3491765" cy="6120000"/>
          </a:xfrm>
          <a:prstGeom prst="rect">
            <a:avLst/>
          </a:prstGeom>
        </p:spPr>
      </p:pic>
      <p:sp>
        <p:nvSpPr>
          <p:cNvPr id="4" name="3 CuadroTexto"/>
          <p:cNvSpPr txBox="1"/>
          <p:nvPr/>
        </p:nvSpPr>
        <p:spPr>
          <a:xfrm>
            <a:off x="1829909" y="5589240"/>
            <a:ext cx="1800200" cy="584775"/>
          </a:xfrm>
          <a:prstGeom prst="rect">
            <a:avLst/>
          </a:prstGeom>
          <a:noFill/>
        </p:spPr>
        <p:txBody>
          <a:bodyPr wrap="square" rtlCol="0">
            <a:spAutoFit/>
          </a:bodyPr>
          <a:lstStyle/>
          <a:p>
            <a:pPr algn="ctr"/>
            <a:r>
              <a:rPr lang="es-ES" sz="1600" dirty="0" smtClean="0">
                <a:solidFill>
                  <a:schemeClr val="accent2">
                    <a:lumMod val="60000"/>
                    <a:lumOff val="40000"/>
                  </a:schemeClr>
                </a:solidFill>
              </a:rPr>
              <a:t>Cristo del Perdón </a:t>
            </a:r>
          </a:p>
          <a:p>
            <a:pPr algn="ctr"/>
            <a:r>
              <a:rPr lang="es-ES" sz="1600" dirty="0" smtClean="0">
                <a:solidFill>
                  <a:schemeClr val="accent2">
                    <a:lumMod val="60000"/>
                    <a:lumOff val="40000"/>
                  </a:schemeClr>
                </a:solidFill>
              </a:rPr>
              <a:t>De Nava del Rey </a:t>
            </a:r>
            <a:endParaRPr lang="es-ES" sz="1600" dirty="0">
              <a:solidFill>
                <a:schemeClr val="accent2">
                  <a:lumMod val="60000"/>
                  <a:lumOff val="40000"/>
                </a:schemeClr>
              </a:solidFill>
            </a:endParaRPr>
          </a:p>
        </p:txBody>
      </p:sp>
      <p:sp>
        <p:nvSpPr>
          <p:cNvPr id="5" name="4 Rectángulo"/>
          <p:cNvSpPr/>
          <p:nvPr/>
        </p:nvSpPr>
        <p:spPr>
          <a:xfrm>
            <a:off x="5220072" y="6334780"/>
            <a:ext cx="3672408" cy="584775"/>
          </a:xfrm>
          <a:prstGeom prst="rect">
            <a:avLst/>
          </a:prstGeom>
        </p:spPr>
        <p:txBody>
          <a:bodyPr wrap="square">
            <a:spAutoFit/>
          </a:bodyPr>
          <a:lstStyle/>
          <a:p>
            <a:pPr algn="ctr"/>
            <a:r>
              <a:rPr lang="es-ES" sz="1600" dirty="0" smtClean="0">
                <a:solidFill>
                  <a:srgbClr val="00B0F0"/>
                </a:solidFill>
              </a:rPr>
              <a:t>Cristo del Perdón  </a:t>
            </a:r>
          </a:p>
          <a:p>
            <a:pPr algn="ctr"/>
            <a:r>
              <a:rPr lang="es-ES" sz="1600" dirty="0" smtClean="0">
                <a:solidFill>
                  <a:srgbClr val="00B0F0"/>
                </a:solidFill>
              </a:rPr>
              <a:t>Iglesia de la Santísima Trinidad de Atienza </a:t>
            </a:r>
            <a:endParaRPr lang="es-ES" sz="1600" dirty="0">
              <a:solidFill>
                <a:srgbClr val="00B0F0"/>
              </a:solidFill>
            </a:endParaRPr>
          </a:p>
        </p:txBody>
      </p:sp>
      <p:sp>
        <p:nvSpPr>
          <p:cNvPr id="6" name="5 CuadroTexto"/>
          <p:cNvSpPr txBox="1"/>
          <p:nvPr/>
        </p:nvSpPr>
        <p:spPr>
          <a:xfrm>
            <a:off x="3995936" y="116632"/>
            <a:ext cx="2160240" cy="369332"/>
          </a:xfrm>
          <a:prstGeom prst="rect">
            <a:avLst/>
          </a:prstGeom>
          <a:noFill/>
        </p:spPr>
        <p:txBody>
          <a:bodyPr wrap="square" rtlCol="0">
            <a:spAutoFit/>
          </a:bodyPr>
          <a:lstStyle/>
          <a:p>
            <a:r>
              <a:rPr lang="es-ES" dirty="0" smtClean="0">
                <a:solidFill>
                  <a:srgbClr val="FF0000"/>
                </a:solidFill>
                <a:latin typeface="Monotype Corsiva" pitchFamily="66" charset="0"/>
              </a:rPr>
              <a:t>Luis Salvador Carmona</a:t>
            </a:r>
            <a:endParaRPr lang="es-ES" dirty="0">
              <a:solidFill>
                <a:srgbClr val="FF0000"/>
              </a:solidFill>
            </a:endParaRPr>
          </a:p>
        </p:txBody>
      </p:sp>
    </p:spTree>
  </p:cSld>
  <p:clrMapOvr>
    <a:masterClrMapping/>
  </p:clrMapOvr>
  <p:transition spd="slow">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uis Salvador Carmona M. escultura de Valladolid 1.jpg"/>
          <p:cNvPicPr>
            <a:picLocks noChangeAspect="1"/>
          </p:cNvPicPr>
          <p:nvPr/>
        </p:nvPicPr>
        <p:blipFill>
          <a:blip r:embed="rId2" cstate="email"/>
          <a:stretch>
            <a:fillRect/>
          </a:stretch>
        </p:blipFill>
        <p:spPr>
          <a:xfrm>
            <a:off x="4164424" y="45328"/>
            <a:ext cx="4224000" cy="6336000"/>
          </a:xfrm>
          <a:prstGeom prst="rect">
            <a:avLst/>
          </a:prstGeom>
        </p:spPr>
      </p:pic>
      <p:sp>
        <p:nvSpPr>
          <p:cNvPr id="3" name="2 CuadroTexto"/>
          <p:cNvSpPr txBox="1"/>
          <p:nvPr/>
        </p:nvSpPr>
        <p:spPr>
          <a:xfrm>
            <a:off x="251704" y="250541"/>
            <a:ext cx="2160240" cy="369332"/>
          </a:xfrm>
          <a:prstGeom prst="rect">
            <a:avLst/>
          </a:prstGeom>
          <a:noFill/>
        </p:spPr>
        <p:txBody>
          <a:bodyPr wrap="square" rtlCol="0">
            <a:spAutoFit/>
          </a:bodyPr>
          <a:lstStyle/>
          <a:p>
            <a:r>
              <a:rPr lang="es-ES" dirty="0" smtClean="0">
                <a:solidFill>
                  <a:srgbClr val="FF0000"/>
                </a:solidFill>
                <a:latin typeface="Monotype Corsiva" pitchFamily="66" charset="0"/>
              </a:rPr>
              <a:t>Luis Salvador Carmona</a:t>
            </a:r>
          </a:p>
        </p:txBody>
      </p:sp>
      <p:sp>
        <p:nvSpPr>
          <p:cNvPr id="6" name="5 CuadroTexto"/>
          <p:cNvSpPr txBox="1"/>
          <p:nvPr/>
        </p:nvSpPr>
        <p:spPr>
          <a:xfrm>
            <a:off x="4499992" y="6334780"/>
            <a:ext cx="3384376" cy="523220"/>
          </a:xfrm>
          <a:prstGeom prst="rect">
            <a:avLst/>
          </a:prstGeom>
          <a:noFill/>
        </p:spPr>
        <p:txBody>
          <a:bodyPr wrap="square" rtlCol="0">
            <a:spAutoFit/>
          </a:bodyPr>
          <a:lstStyle/>
          <a:p>
            <a:pPr algn="ctr"/>
            <a:r>
              <a:rPr lang="es-ES" sz="1400" dirty="0" smtClean="0">
                <a:solidFill>
                  <a:srgbClr val="FFC000"/>
                </a:solidFill>
              </a:rPr>
              <a:t>Cristo Crucificado </a:t>
            </a:r>
          </a:p>
          <a:p>
            <a:pPr algn="ctr"/>
            <a:r>
              <a:rPr lang="es-ES" sz="1400" dirty="0" smtClean="0">
                <a:solidFill>
                  <a:srgbClr val="FFC000"/>
                </a:solidFill>
              </a:rPr>
              <a:t>Museo de Escultura de Valladolid</a:t>
            </a:r>
            <a:endParaRPr lang="es-ES" sz="1400" dirty="0">
              <a:solidFill>
                <a:srgbClr val="FFC000"/>
              </a:solidFill>
            </a:endParaRPr>
          </a:p>
        </p:txBody>
      </p:sp>
    </p:spTree>
  </p:cSld>
  <p:clrMapOvr>
    <a:masterClrMapping/>
  </p:clrMapOvr>
  <p:transition spd="slow">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2550930" y="6087509"/>
            <a:ext cx="4032448" cy="738664"/>
          </a:xfrm>
          <a:prstGeom prst="rect">
            <a:avLst/>
          </a:prstGeom>
          <a:noFill/>
        </p:spPr>
        <p:txBody>
          <a:bodyPr wrap="square" rtlCol="0">
            <a:spAutoFit/>
          </a:bodyPr>
          <a:lstStyle/>
          <a:p>
            <a:pPr algn="ctr"/>
            <a:r>
              <a:rPr lang="es-ES" sz="1400" dirty="0" err="1" smtClean="0">
                <a:solidFill>
                  <a:srgbClr val="FF0000"/>
                </a:solidFill>
              </a:rPr>
              <a:t>Ecce</a:t>
            </a:r>
            <a:r>
              <a:rPr lang="es-ES" sz="1400" dirty="0" smtClean="0">
                <a:solidFill>
                  <a:srgbClr val="FF0000"/>
                </a:solidFill>
              </a:rPr>
              <a:t> Homo </a:t>
            </a:r>
          </a:p>
          <a:p>
            <a:pPr algn="ctr"/>
            <a:r>
              <a:rPr lang="es-ES" sz="1400" dirty="0" smtClean="0">
                <a:solidFill>
                  <a:srgbClr val="FF0000"/>
                </a:solidFill>
              </a:rPr>
              <a:t>del Museo de Santa Cruz de Toledo</a:t>
            </a:r>
          </a:p>
          <a:p>
            <a:pPr algn="ctr"/>
            <a:r>
              <a:rPr lang="es-ES" sz="1400" dirty="0" smtClean="0">
                <a:solidFill>
                  <a:srgbClr val="FF0000"/>
                </a:solidFill>
              </a:rPr>
              <a:t>Circulo de Juan Pascual de Mena  (XVIII)</a:t>
            </a:r>
          </a:p>
        </p:txBody>
      </p:sp>
      <p:pic>
        <p:nvPicPr>
          <p:cNvPr id="5" name="4 Imagen" descr="Ecce Homo Escuela de  Juan Pascual MenaMuseo de Stª. Cruz Toledo.jpg"/>
          <p:cNvPicPr>
            <a:picLocks noChangeAspect="1"/>
          </p:cNvPicPr>
          <p:nvPr/>
        </p:nvPicPr>
        <p:blipFill>
          <a:blip r:embed="rId2" cstate="email"/>
          <a:stretch>
            <a:fillRect/>
          </a:stretch>
        </p:blipFill>
        <p:spPr>
          <a:xfrm>
            <a:off x="2371650" y="0"/>
            <a:ext cx="4391141" cy="6093296"/>
          </a:xfrm>
          <a:prstGeom prst="rect">
            <a:avLst/>
          </a:prstGeom>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748306" y="2636912"/>
            <a:ext cx="7524000" cy="1938992"/>
          </a:xfrm>
          <a:prstGeom prst="rect">
            <a:avLst/>
          </a:prstGeom>
          <a:noFill/>
        </p:spPr>
        <p:txBody>
          <a:bodyPr wrap="square" rtlCol="0">
            <a:spAutoFit/>
          </a:bodyPr>
          <a:lstStyle/>
          <a:p>
            <a:pPr algn="ctr"/>
            <a:r>
              <a:rPr lang="es-ES" sz="2000" dirty="0" smtClean="0">
                <a:solidFill>
                  <a:srgbClr val="FFC000"/>
                </a:solidFill>
                <a:latin typeface="Times New Roman" pitchFamily="18" charset="0"/>
                <a:cs typeface="Times New Roman" pitchFamily="18" charset="0"/>
              </a:rPr>
              <a:t>Desgraciadamente la Guerra Civil fue escenario de profanación y destrucción  de gran cantidad obra de carácter religioso, </a:t>
            </a:r>
            <a:r>
              <a:rPr lang="es-ES" dirty="0" smtClean="0">
                <a:solidFill>
                  <a:srgbClr val="FFC000"/>
                </a:solidFill>
                <a:latin typeface="Times New Roman" pitchFamily="18" charset="0"/>
                <a:cs typeface="Times New Roman" pitchFamily="18" charset="0"/>
              </a:rPr>
              <a:t>motivo por el cual la demanda de imaginería en los años de la posguerra se incrementó </a:t>
            </a:r>
            <a:r>
              <a:rPr lang="es-ES" sz="2000" dirty="0" smtClean="0">
                <a:solidFill>
                  <a:srgbClr val="FFC000"/>
                </a:solidFill>
                <a:latin typeface="Times New Roman" pitchFamily="18" charset="0"/>
                <a:cs typeface="Times New Roman" pitchFamily="18" charset="0"/>
              </a:rPr>
              <a:t>y  en la actualidad la misma goza de buena salud con artistas  de extraordinario valor que en nada tienen envidiar a sus maestros clásicos.</a:t>
            </a:r>
          </a:p>
          <a:p>
            <a:pPr algn="ctr"/>
            <a:r>
              <a:rPr lang="es-ES" sz="2000" dirty="0" smtClean="0">
                <a:solidFill>
                  <a:srgbClr val="FFC000"/>
                </a:solidFill>
                <a:latin typeface="Times New Roman" pitchFamily="18" charset="0"/>
                <a:cs typeface="Times New Roman" pitchFamily="18" charset="0"/>
              </a:rPr>
              <a:t>Con ellos el realismo neobarroco alcanza los máximos niveles</a:t>
            </a:r>
            <a:endParaRPr lang="es-ES" sz="2000" dirty="0">
              <a:solidFill>
                <a:srgbClr val="FFC000"/>
              </a:solidFill>
              <a:latin typeface="Times New Roman" pitchFamily="18" charset="0"/>
              <a:cs typeface="Times New Roman" pitchFamily="18" charset="0"/>
            </a:endParaRPr>
          </a:p>
        </p:txBody>
      </p:sp>
      <p:sp>
        <p:nvSpPr>
          <p:cNvPr id="3" name="2 CuadroTexto"/>
          <p:cNvSpPr txBox="1"/>
          <p:nvPr/>
        </p:nvSpPr>
        <p:spPr>
          <a:xfrm>
            <a:off x="1870018" y="980728"/>
            <a:ext cx="5400600" cy="461665"/>
          </a:xfrm>
          <a:prstGeom prst="rect">
            <a:avLst/>
          </a:prstGeom>
          <a:noFill/>
        </p:spPr>
        <p:txBody>
          <a:bodyPr wrap="square" rtlCol="0">
            <a:spAutoFit/>
          </a:bodyPr>
          <a:lstStyle/>
          <a:p>
            <a:pPr algn="ctr"/>
            <a:r>
              <a:rPr lang="es-ES" sz="2400" dirty="0" smtClean="0">
                <a:solidFill>
                  <a:srgbClr val="FF0000"/>
                </a:solidFill>
              </a:rPr>
              <a:t>IMAGINERIA CONTEMPORANEA (XX-XXI) </a:t>
            </a:r>
            <a:endParaRPr lang="es-ES" sz="2400" dirty="0">
              <a:solidFill>
                <a:srgbClr val="FF0000"/>
              </a:solidFill>
            </a:endParaRPr>
          </a:p>
        </p:txBody>
      </p:sp>
    </p:spTree>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Pergamino - copia.jpg"/>
          <p:cNvPicPr>
            <a:picLocks noChangeAspect="1"/>
          </p:cNvPicPr>
          <p:nvPr/>
        </p:nvPicPr>
        <p:blipFill>
          <a:blip r:embed="rId2" cstate="email"/>
          <a:srcRect/>
          <a:stretch>
            <a:fillRect/>
          </a:stretch>
        </p:blipFill>
        <p:spPr>
          <a:xfrm>
            <a:off x="6444208" y="4519"/>
            <a:ext cx="2587266" cy="2776409"/>
          </a:xfrm>
          <a:prstGeom prst="rect">
            <a:avLst/>
          </a:prstGeom>
        </p:spPr>
      </p:pic>
      <p:sp>
        <p:nvSpPr>
          <p:cNvPr id="4" name="3 CuadroTexto"/>
          <p:cNvSpPr txBox="1"/>
          <p:nvPr/>
        </p:nvSpPr>
        <p:spPr>
          <a:xfrm>
            <a:off x="6813940" y="713100"/>
            <a:ext cx="1872208" cy="707886"/>
          </a:xfrm>
          <a:prstGeom prst="rect">
            <a:avLst/>
          </a:prstGeom>
          <a:noFill/>
        </p:spPr>
        <p:txBody>
          <a:bodyPr wrap="square" rtlCol="0">
            <a:spAutoFit/>
          </a:bodyPr>
          <a:lstStyle/>
          <a:p>
            <a:r>
              <a:rPr lang="es-ES" sz="2000" dirty="0" smtClean="0">
                <a:solidFill>
                  <a:srgbClr val="FFFF00"/>
                </a:solidFill>
                <a:latin typeface="Lucida Calligraphy" pitchFamily="66" charset="0"/>
              </a:rPr>
              <a:t>Mariano</a:t>
            </a:r>
          </a:p>
          <a:p>
            <a:r>
              <a:rPr lang="es-ES" sz="2000" dirty="0" smtClean="0">
                <a:solidFill>
                  <a:srgbClr val="FFFF00"/>
                </a:solidFill>
                <a:latin typeface="Lucida Calligraphy" pitchFamily="66" charset="0"/>
              </a:rPr>
              <a:t>     Benlliure</a:t>
            </a:r>
            <a:endParaRPr lang="es-ES" sz="2000" dirty="0">
              <a:solidFill>
                <a:srgbClr val="FFFF00"/>
              </a:solidFill>
              <a:latin typeface="Lucida Calligraphy" pitchFamily="66" charset="0"/>
            </a:endParaRPr>
          </a:p>
        </p:txBody>
      </p:sp>
      <p:sp>
        <p:nvSpPr>
          <p:cNvPr id="7" name="6 CuadroTexto"/>
          <p:cNvSpPr txBox="1"/>
          <p:nvPr/>
        </p:nvSpPr>
        <p:spPr>
          <a:xfrm>
            <a:off x="6870469" y="1740416"/>
            <a:ext cx="2016224" cy="584775"/>
          </a:xfrm>
          <a:prstGeom prst="rect">
            <a:avLst/>
          </a:prstGeom>
          <a:noFill/>
        </p:spPr>
        <p:txBody>
          <a:bodyPr wrap="square" rtlCol="0">
            <a:spAutoFit/>
          </a:bodyPr>
          <a:lstStyle/>
          <a:p>
            <a:r>
              <a:rPr lang="es-ES" sz="1600" dirty="0" smtClean="0">
                <a:latin typeface="Lucida Calligraphy" pitchFamily="66" charset="0"/>
              </a:rPr>
              <a:t>Valencia 1862</a:t>
            </a:r>
          </a:p>
          <a:p>
            <a:r>
              <a:rPr lang="es-ES" sz="1600" dirty="0" smtClean="0">
                <a:latin typeface="Lucida Calligraphy" pitchFamily="66" charset="0"/>
              </a:rPr>
              <a:t>Madrid1947</a:t>
            </a:r>
            <a:endParaRPr lang="es-ES" sz="1600" dirty="0">
              <a:latin typeface="Lucida Calligraphy" pitchFamily="66" charset="0"/>
            </a:endParaRPr>
          </a:p>
        </p:txBody>
      </p:sp>
      <p:pic>
        <p:nvPicPr>
          <p:cNvPr id="10" name="9 Imagen" descr="Benlliure El Cautivo - copia.jpg"/>
          <p:cNvPicPr>
            <a:picLocks noChangeAspect="1"/>
          </p:cNvPicPr>
          <p:nvPr/>
        </p:nvPicPr>
        <p:blipFill>
          <a:blip r:embed="rId3" cstate="email"/>
          <a:srcRect/>
          <a:stretch>
            <a:fillRect/>
          </a:stretch>
        </p:blipFill>
        <p:spPr>
          <a:xfrm>
            <a:off x="843226" y="18000"/>
            <a:ext cx="2489002" cy="6840000"/>
          </a:xfrm>
          <a:prstGeom prst="rect">
            <a:avLst/>
          </a:prstGeom>
        </p:spPr>
      </p:pic>
      <p:sp>
        <p:nvSpPr>
          <p:cNvPr id="8" name="7 CuadroTexto"/>
          <p:cNvSpPr txBox="1"/>
          <p:nvPr/>
        </p:nvSpPr>
        <p:spPr>
          <a:xfrm>
            <a:off x="4381248" y="3679864"/>
            <a:ext cx="4176000" cy="1938992"/>
          </a:xfrm>
          <a:prstGeom prst="rect">
            <a:avLst/>
          </a:prstGeom>
          <a:noFill/>
        </p:spPr>
        <p:txBody>
          <a:bodyPr wrap="square" rtlCol="0">
            <a:spAutoFit/>
          </a:bodyPr>
          <a:lstStyle/>
          <a:p>
            <a:pPr algn="just"/>
            <a:r>
              <a:rPr lang="es-ES" sz="2000" dirty="0" smtClean="0">
                <a:solidFill>
                  <a:srgbClr val="00B0F0"/>
                </a:solidFill>
                <a:latin typeface="Times New Roman" pitchFamily="18" charset="0"/>
                <a:cs typeface="Times New Roman" pitchFamily="18" charset="0"/>
              </a:rPr>
              <a:t>El gran escultor Benlliure solo se dedico a la imaginería religiosa en la ultima época de su vida, pero puso tanto sentimiento en su trabajo que consigue emocionar a quien contempla sus imágenes.</a:t>
            </a:r>
            <a:endParaRPr lang="es-ES" sz="2000" dirty="0">
              <a:solidFill>
                <a:srgbClr val="00B0F0"/>
              </a:solidFill>
              <a:latin typeface="Times New Roman" pitchFamily="18" charset="0"/>
              <a:cs typeface="Times New Roman" pitchFamily="18" charset="0"/>
            </a:endParaRPr>
          </a:p>
        </p:txBody>
      </p:sp>
      <p:sp>
        <p:nvSpPr>
          <p:cNvPr id="5" name="4 CuadroTexto"/>
          <p:cNvSpPr txBox="1"/>
          <p:nvPr/>
        </p:nvSpPr>
        <p:spPr>
          <a:xfrm>
            <a:off x="3073472" y="6352144"/>
            <a:ext cx="2520280" cy="369332"/>
          </a:xfrm>
          <a:prstGeom prst="rect">
            <a:avLst/>
          </a:prstGeom>
          <a:noFill/>
        </p:spPr>
        <p:txBody>
          <a:bodyPr wrap="square" rtlCol="0">
            <a:spAutoFit/>
          </a:bodyPr>
          <a:lstStyle/>
          <a:p>
            <a:r>
              <a:rPr lang="es-ES" dirty="0" smtClean="0">
                <a:solidFill>
                  <a:srgbClr val="FF0000"/>
                </a:solidFill>
              </a:rPr>
              <a:t>Divino Cautivo (Madrid)</a:t>
            </a:r>
            <a:endParaRPr lang="es-ES" dirty="0">
              <a:solidFill>
                <a:srgbClr val="FF0000"/>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20565 - copia.JPG"/>
          <p:cNvPicPr>
            <a:picLocks noChangeAspect="1"/>
          </p:cNvPicPr>
          <p:nvPr/>
        </p:nvPicPr>
        <p:blipFill>
          <a:blip r:embed="rId2" cstate="email"/>
          <a:srcRect/>
          <a:stretch>
            <a:fillRect/>
          </a:stretch>
        </p:blipFill>
        <p:spPr>
          <a:xfrm>
            <a:off x="0" y="-48128"/>
            <a:ext cx="9144000" cy="4972885"/>
          </a:xfrm>
          <a:prstGeom prst="rect">
            <a:avLst/>
          </a:prstGeom>
        </p:spPr>
      </p:pic>
      <p:sp>
        <p:nvSpPr>
          <p:cNvPr id="3" name="2 CuadroTexto"/>
          <p:cNvSpPr txBox="1"/>
          <p:nvPr/>
        </p:nvSpPr>
        <p:spPr>
          <a:xfrm>
            <a:off x="2879720" y="4882480"/>
            <a:ext cx="3384376" cy="369332"/>
          </a:xfrm>
          <a:prstGeom prst="rect">
            <a:avLst/>
          </a:prstGeom>
          <a:noFill/>
        </p:spPr>
        <p:txBody>
          <a:bodyPr wrap="square" rtlCol="0">
            <a:spAutoFit/>
          </a:bodyPr>
          <a:lstStyle/>
          <a:p>
            <a:pPr algn="ctr"/>
            <a:r>
              <a:rPr lang="es-ES" dirty="0" smtClean="0">
                <a:solidFill>
                  <a:schemeClr val="bg1"/>
                </a:solidFill>
                <a:latin typeface="Georgia" pitchFamily="18" charset="0"/>
              </a:rPr>
              <a:t>El Cristo Yacente de Hellín</a:t>
            </a:r>
            <a:endParaRPr lang="es-ES" dirty="0">
              <a:solidFill>
                <a:schemeClr val="bg1"/>
              </a:solidFill>
              <a:latin typeface="Georgia" pitchFamily="18" charset="0"/>
            </a:endParaRPr>
          </a:p>
        </p:txBody>
      </p:sp>
      <p:sp>
        <p:nvSpPr>
          <p:cNvPr id="5" name="4 CuadroTexto"/>
          <p:cNvSpPr txBox="1"/>
          <p:nvPr/>
        </p:nvSpPr>
        <p:spPr>
          <a:xfrm>
            <a:off x="0" y="5393479"/>
            <a:ext cx="9144000" cy="1477328"/>
          </a:xfrm>
          <a:prstGeom prst="rect">
            <a:avLst/>
          </a:prstGeom>
          <a:solidFill>
            <a:srgbClr val="990033"/>
          </a:solidFill>
        </p:spPr>
        <p:txBody>
          <a:bodyPr wrap="square" rtlCol="0">
            <a:spAutoFit/>
          </a:bodyPr>
          <a:lstStyle/>
          <a:p>
            <a:pPr algn="just"/>
            <a:r>
              <a:rPr lang="es-ES" dirty="0" smtClean="0">
                <a:solidFill>
                  <a:srgbClr val="FFFF00"/>
                </a:solidFill>
                <a:latin typeface="Aparajita" pitchFamily="34" charset="0"/>
                <a:cs typeface="Aparajita" pitchFamily="34" charset="0"/>
              </a:rPr>
              <a:t>En este Yacente para la Iglesia de La Asunción de Hellín, M. Benlliure puso toda su dedicación y esmero tomando por modelo una persona  enferma y estudió </a:t>
            </a:r>
            <a:r>
              <a:rPr lang="es-ES" dirty="0" err="1" smtClean="0">
                <a:solidFill>
                  <a:srgbClr val="FFFF00"/>
                </a:solidFill>
                <a:latin typeface="Aparajita" pitchFamily="34" charset="0"/>
                <a:cs typeface="Aparajita" pitchFamily="34" charset="0"/>
              </a:rPr>
              <a:t>prufundamente</a:t>
            </a:r>
            <a:r>
              <a:rPr lang="es-ES" dirty="0" smtClean="0">
                <a:solidFill>
                  <a:srgbClr val="FFFF00"/>
                </a:solidFill>
                <a:latin typeface="Aparajita" pitchFamily="34" charset="0"/>
                <a:cs typeface="Aparajita" pitchFamily="34" charset="0"/>
              </a:rPr>
              <a:t> la anatomía en estos amargos trances de la agonía. El resultado fue tan impresionante que no quiso desprenderse de la imagen y anular el encargo.</a:t>
            </a:r>
          </a:p>
          <a:p>
            <a:pPr algn="ctr"/>
            <a:r>
              <a:rPr lang="es-ES" dirty="0" smtClean="0">
                <a:solidFill>
                  <a:srgbClr val="FFFF00"/>
                </a:solidFill>
                <a:latin typeface="Aparajita" pitchFamily="34" charset="0"/>
                <a:cs typeface="Aparajita" pitchFamily="34" charset="0"/>
              </a:rPr>
              <a:t>En otra ocasión el papa Pio XII intentó conseguir el singular Cristo Yacente y trasladarlo al Vaticano, al precio que fuese. En ambas propuesta Hellín dijo “NO”       </a:t>
            </a:r>
            <a:endParaRPr lang="es-ES" dirty="0">
              <a:solidFill>
                <a:srgbClr val="FFFF00"/>
              </a:solidFill>
              <a:latin typeface="Aparajita" pitchFamily="34" charset="0"/>
              <a:cs typeface="Aparajita" pitchFamily="34" charset="0"/>
            </a:endParaRPr>
          </a:p>
        </p:txBody>
      </p:sp>
      <p:sp>
        <p:nvSpPr>
          <p:cNvPr id="6" name="5 Rectángulo"/>
          <p:cNvSpPr/>
          <p:nvPr/>
        </p:nvSpPr>
        <p:spPr>
          <a:xfrm>
            <a:off x="3468184" y="5121648"/>
            <a:ext cx="2207656" cy="338554"/>
          </a:xfrm>
          <a:prstGeom prst="rect">
            <a:avLst/>
          </a:prstGeom>
        </p:spPr>
        <p:txBody>
          <a:bodyPr wrap="none">
            <a:spAutoFit/>
          </a:bodyPr>
          <a:lstStyle/>
          <a:p>
            <a:r>
              <a:rPr lang="es-ES" sz="1600" dirty="0" smtClean="0">
                <a:solidFill>
                  <a:srgbClr val="FFFF00"/>
                </a:solidFill>
                <a:latin typeface="Aparajita" pitchFamily="34" charset="0"/>
                <a:cs typeface="Aparajita" pitchFamily="34" charset="0"/>
              </a:rPr>
              <a:t>Un icono de anatomía y dolor.</a:t>
            </a:r>
            <a:endParaRPr lang="es-ES" sz="1600" dirty="0"/>
          </a:p>
        </p:txBody>
      </p:sp>
    </p:spTree>
  </p:cSld>
  <p:clrMapOvr>
    <a:masterClrMapping/>
  </p:clrMapOvr>
  <p:transition spd="slow">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a:effectLst/>
      </p:bgPr>
    </p:bg>
    <p:spTree>
      <p:nvGrpSpPr>
        <p:cNvPr id="1" name=""/>
        <p:cNvGrpSpPr/>
        <p:nvPr/>
      </p:nvGrpSpPr>
      <p:grpSpPr>
        <a:xfrm>
          <a:off x="0" y="0"/>
          <a:ext cx="0" cy="0"/>
          <a:chOff x="0" y="0"/>
          <a:chExt cx="0" cy="0"/>
        </a:xfrm>
      </p:grpSpPr>
      <p:sp>
        <p:nvSpPr>
          <p:cNvPr id="4" name="3 CuadroTexto"/>
          <p:cNvSpPr txBox="1"/>
          <p:nvPr/>
        </p:nvSpPr>
        <p:spPr>
          <a:xfrm>
            <a:off x="1611848" y="-2112"/>
            <a:ext cx="5904656" cy="1538883"/>
          </a:xfrm>
          <a:prstGeom prst="rect">
            <a:avLst/>
          </a:prstGeom>
          <a:noFill/>
        </p:spPr>
        <p:txBody>
          <a:bodyPr wrap="square" rtlCol="0">
            <a:spAutoFit/>
          </a:bodyPr>
          <a:lstStyle/>
          <a:p>
            <a:pPr algn="ctr"/>
            <a:r>
              <a:rPr lang="es-ES" sz="2800" dirty="0" smtClean="0">
                <a:solidFill>
                  <a:srgbClr val="660033"/>
                </a:solidFill>
              </a:rPr>
              <a:t>Juan de Avalos </a:t>
            </a:r>
            <a:endParaRPr lang="es-ES" dirty="0" smtClean="0"/>
          </a:p>
          <a:p>
            <a:pPr algn="ctr"/>
            <a:r>
              <a:rPr lang="es-ES" sz="1400" dirty="0" smtClean="0">
                <a:solidFill>
                  <a:srgbClr val="660033"/>
                </a:solidFill>
              </a:rPr>
              <a:t>Mérida 1911-Madrid 2006</a:t>
            </a:r>
          </a:p>
          <a:p>
            <a:pPr algn="ctr"/>
            <a:r>
              <a:rPr lang="es-ES" sz="1400" dirty="0" smtClean="0">
                <a:solidFill>
                  <a:srgbClr val="660033"/>
                </a:solidFill>
              </a:rPr>
              <a:t>  </a:t>
            </a:r>
          </a:p>
          <a:p>
            <a:pPr algn="ctr"/>
            <a:endParaRPr lang="es-ES" dirty="0" smtClean="0"/>
          </a:p>
          <a:p>
            <a:pPr algn="ctr"/>
            <a:r>
              <a:rPr lang="es-ES" sz="2000" dirty="0" smtClean="0"/>
              <a:t>Cristo Yacente. Catedral de La Almudena de Madrid</a:t>
            </a:r>
            <a:endParaRPr lang="es-ES" sz="2000" dirty="0"/>
          </a:p>
        </p:txBody>
      </p:sp>
      <p:pic>
        <p:nvPicPr>
          <p:cNvPr id="6" name="5 Imagen" descr="Juan de Avalos 12.jpg"/>
          <p:cNvPicPr>
            <a:picLocks noChangeAspect="1"/>
          </p:cNvPicPr>
          <p:nvPr/>
        </p:nvPicPr>
        <p:blipFill>
          <a:blip r:embed="rId3" cstate="print"/>
          <a:srcRect l="1565" t="665" r="391" b="665"/>
          <a:stretch>
            <a:fillRect/>
          </a:stretch>
        </p:blipFill>
        <p:spPr>
          <a:xfrm>
            <a:off x="2399" y="1503199"/>
            <a:ext cx="9144000" cy="5415384"/>
          </a:xfrm>
          <a:prstGeom prst="rect">
            <a:avLst/>
          </a:prstGeom>
        </p:spPr>
      </p:pic>
      <p:sp>
        <p:nvSpPr>
          <p:cNvPr id="7" name="6 Rectángulo"/>
          <p:cNvSpPr/>
          <p:nvPr/>
        </p:nvSpPr>
        <p:spPr>
          <a:xfrm>
            <a:off x="1261640" y="793888"/>
            <a:ext cx="6624736" cy="338554"/>
          </a:xfrm>
          <a:prstGeom prst="rect">
            <a:avLst/>
          </a:prstGeom>
        </p:spPr>
        <p:txBody>
          <a:bodyPr wrap="square">
            <a:spAutoFit/>
          </a:bodyPr>
          <a:lstStyle/>
          <a:p>
            <a:pPr algn="ctr"/>
            <a:r>
              <a:rPr lang="es-ES" sz="1600" dirty="0" smtClean="0">
                <a:solidFill>
                  <a:srgbClr val="FFC000"/>
                </a:solidFill>
              </a:rPr>
              <a:t>Fiel a su estilo esculpió en 1957 esta obra llena de fuerza expresiva</a:t>
            </a:r>
          </a:p>
        </p:txBody>
      </p:sp>
    </p:spTree>
  </p:cSld>
  <p:clrMapOvr>
    <a:masterClrMapping/>
  </p:clrMapOvr>
  <p:transition spd="slow">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Luis Ortega Bru.jpg"/>
          <p:cNvPicPr>
            <a:picLocks noChangeAspect="1"/>
          </p:cNvPicPr>
          <p:nvPr/>
        </p:nvPicPr>
        <p:blipFill>
          <a:blip r:embed="rId2" cstate="screen"/>
          <a:stretch>
            <a:fillRect/>
          </a:stretch>
        </p:blipFill>
        <p:spPr>
          <a:xfrm>
            <a:off x="678598" y="191075"/>
            <a:ext cx="7786803" cy="5840102"/>
          </a:xfrm>
          <a:prstGeom prst="rect">
            <a:avLst/>
          </a:prstGeom>
        </p:spPr>
      </p:pic>
      <p:sp>
        <p:nvSpPr>
          <p:cNvPr id="4" name="3 CuadroTexto"/>
          <p:cNvSpPr txBox="1"/>
          <p:nvPr/>
        </p:nvSpPr>
        <p:spPr>
          <a:xfrm>
            <a:off x="97776" y="6527540"/>
            <a:ext cx="9036496" cy="261610"/>
          </a:xfrm>
          <a:prstGeom prst="rect">
            <a:avLst/>
          </a:prstGeom>
          <a:noFill/>
        </p:spPr>
        <p:txBody>
          <a:bodyPr wrap="square" rtlCol="0">
            <a:spAutoFit/>
          </a:bodyPr>
          <a:lstStyle/>
          <a:p>
            <a:r>
              <a:rPr lang="es-ES" sz="1100" dirty="0" smtClean="0"/>
              <a:t>Escultor autodidacta, ha sido uno de los más grandes de la época contemporánea. Sus obras están llenas de fuerza, expresividad y ternura.</a:t>
            </a:r>
            <a:endParaRPr lang="es-ES" sz="1100" dirty="0"/>
          </a:p>
        </p:txBody>
      </p:sp>
      <p:sp>
        <p:nvSpPr>
          <p:cNvPr id="5" name="4 CuadroTexto"/>
          <p:cNvSpPr txBox="1"/>
          <p:nvPr/>
        </p:nvSpPr>
        <p:spPr>
          <a:xfrm>
            <a:off x="560912" y="5991671"/>
            <a:ext cx="8284723" cy="523220"/>
          </a:xfrm>
          <a:prstGeom prst="rect">
            <a:avLst/>
          </a:prstGeom>
          <a:noFill/>
        </p:spPr>
        <p:txBody>
          <a:bodyPr wrap="square" rtlCol="0">
            <a:spAutoFit/>
          </a:bodyPr>
          <a:lstStyle/>
          <a:p>
            <a:r>
              <a:rPr lang="es-ES" sz="2800" dirty="0" smtClean="0">
                <a:latin typeface="Monotype Corsiva" pitchFamily="66" charset="0"/>
              </a:rPr>
              <a:t>Luis Ortega </a:t>
            </a:r>
            <a:r>
              <a:rPr lang="es-ES" sz="2800" dirty="0" err="1" smtClean="0">
                <a:latin typeface="Monotype Corsiva" pitchFamily="66" charset="0"/>
              </a:rPr>
              <a:t>Bru</a:t>
            </a:r>
            <a:r>
              <a:rPr lang="es-ES" sz="2800" dirty="0" smtClean="0">
                <a:latin typeface="Monotype Corsiva" pitchFamily="66" charset="0"/>
              </a:rPr>
              <a:t> </a:t>
            </a:r>
            <a:r>
              <a:rPr lang="es-ES" sz="1100" dirty="0" smtClean="0"/>
              <a:t>(San Roque en 1916-Sevilla en 1982)</a:t>
            </a:r>
            <a:r>
              <a:rPr lang="es-ES" sz="1100" dirty="0" smtClean="0">
                <a:latin typeface="Monotype Corsiva" pitchFamily="66" charset="0"/>
              </a:rPr>
              <a:t>                </a:t>
            </a:r>
            <a:r>
              <a:rPr lang="es-ES" dirty="0" smtClean="0">
                <a:latin typeface="Monotype Corsiva" pitchFamily="66" charset="0"/>
              </a:rPr>
              <a:t>Misterio del Descendimiento (Jerez)</a:t>
            </a:r>
            <a:endParaRPr lang="es-ES" dirty="0">
              <a:latin typeface="Monotype Corsiva" pitchFamily="66" charset="0"/>
            </a:endParaRPr>
          </a:p>
        </p:txBody>
      </p:sp>
    </p:spTree>
  </p:cSld>
  <p:clrMapOvr>
    <a:masterClrMapping/>
  </p:clrMapOvr>
  <p:transition spd="slow">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rancisco Buiza Fernandez CORONACION Cordoba .jpg"/>
          <p:cNvPicPr>
            <a:picLocks noChangeAspect="1"/>
          </p:cNvPicPr>
          <p:nvPr/>
        </p:nvPicPr>
        <p:blipFill>
          <a:blip r:embed="rId2" cstate="screen"/>
          <a:stretch>
            <a:fillRect/>
          </a:stretch>
        </p:blipFill>
        <p:spPr>
          <a:xfrm>
            <a:off x="607648" y="454359"/>
            <a:ext cx="4320480" cy="5580000"/>
          </a:xfrm>
          <a:prstGeom prst="rect">
            <a:avLst/>
          </a:prstGeom>
        </p:spPr>
      </p:pic>
      <p:sp>
        <p:nvSpPr>
          <p:cNvPr id="6" name="5 Rectángulo"/>
          <p:cNvSpPr/>
          <p:nvPr/>
        </p:nvSpPr>
        <p:spPr>
          <a:xfrm>
            <a:off x="0" y="6021288"/>
            <a:ext cx="9144000" cy="836712"/>
          </a:xfrm>
          <a:prstGeom prst="rect">
            <a:avLst/>
          </a:prstGeom>
          <a:solidFill>
            <a:srgbClr val="008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smtClean="0">
              <a:ln>
                <a:noFill/>
              </a:ln>
              <a:solidFill>
                <a:sysClr val="window" lastClr="FFFFFF"/>
              </a:solidFill>
              <a:effectLst/>
              <a:uLnTx/>
              <a:uFillTx/>
              <a:latin typeface="Arial"/>
              <a:ea typeface="+mn-ea"/>
              <a:cs typeface="+mn-cs"/>
            </a:endParaRPr>
          </a:p>
        </p:txBody>
      </p:sp>
      <p:sp>
        <p:nvSpPr>
          <p:cNvPr id="8" name="7 CuadroTexto"/>
          <p:cNvSpPr txBox="1"/>
          <p:nvPr/>
        </p:nvSpPr>
        <p:spPr>
          <a:xfrm>
            <a:off x="1448376" y="6147589"/>
            <a:ext cx="2376264" cy="646331"/>
          </a:xfrm>
          <a:prstGeom prst="rect">
            <a:avLst/>
          </a:prstGeom>
          <a:noFill/>
        </p:spPr>
        <p:txBody>
          <a:bodyPr wrap="square" rtlCol="0">
            <a:spAutoFit/>
          </a:bodyPr>
          <a:lstStyle/>
          <a:p>
            <a:pPr algn="ctr"/>
            <a:r>
              <a:rPr lang="es-ES" dirty="0" smtClean="0">
                <a:solidFill>
                  <a:srgbClr val="FFFF00"/>
                </a:solidFill>
                <a:latin typeface="Lucida Calligraphy" pitchFamily="66" charset="0"/>
              </a:rPr>
              <a:t>La Coronación </a:t>
            </a:r>
            <a:r>
              <a:rPr lang="es-ES" dirty="0" smtClean="0">
                <a:solidFill>
                  <a:srgbClr val="FFFF00"/>
                </a:solidFill>
              </a:rPr>
              <a:t>(</a:t>
            </a:r>
            <a:r>
              <a:rPr lang="es-ES" dirty="0" err="1" smtClean="0">
                <a:solidFill>
                  <a:srgbClr val="FFFF00"/>
                </a:solidFill>
              </a:rPr>
              <a:t>Cordoba</a:t>
            </a:r>
            <a:r>
              <a:rPr lang="es-ES" dirty="0" smtClean="0">
                <a:solidFill>
                  <a:srgbClr val="FFFF00"/>
                </a:solidFill>
              </a:rPr>
              <a:t>)</a:t>
            </a:r>
            <a:endParaRPr lang="es-ES" dirty="0">
              <a:solidFill>
                <a:srgbClr val="FFFF00"/>
              </a:solidFill>
            </a:endParaRPr>
          </a:p>
        </p:txBody>
      </p:sp>
      <p:pic>
        <p:nvPicPr>
          <p:cNvPr id="9" name="8 Imagen" descr="Pergamino - copia.jpg"/>
          <p:cNvPicPr>
            <a:picLocks noChangeAspect="1"/>
          </p:cNvPicPr>
          <p:nvPr/>
        </p:nvPicPr>
        <p:blipFill>
          <a:blip r:embed="rId3" cstate="email"/>
          <a:srcRect/>
          <a:stretch>
            <a:fillRect/>
          </a:stretch>
        </p:blipFill>
        <p:spPr>
          <a:xfrm>
            <a:off x="5868143" y="663795"/>
            <a:ext cx="2522703" cy="2419295"/>
          </a:xfrm>
          <a:prstGeom prst="rect">
            <a:avLst/>
          </a:prstGeom>
        </p:spPr>
      </p:pic>
      <p:sp>
        <p:nvSpPr>
          <p:cNvPr id="10" name="9 Rectángulo"/>
          <p:cNvSpPr/>
          <p:nvPr/>
        </p:nvSpPr>
        <p:spPr>
          <a:xfrm>
            <a:off x="6261215" y="1182225"/>
            <a:ext cx="1784721" cy="646331"/>
          </a:xfrm>
          <a:prstGeom prst="rect">
            <a:avLst/>
          </a:prstGeom>
        </p:spPr>
        <p:txBody>
          <a:bodyPr wrap="square">
            <a:spAutoFit/>
          </a:bodyPr>
          <a:lstStyle/>
          <a:p>
            <a:r>
              <a:rPr lang="es-ES" dirty="0" smtClean="0">
                <a:solidFill>
                  <a:srgbClr val="FFFF00"/>
                </a:solidFill>
                <a:latin typeface="Lucida Calligraphy" pitchFamily="66" charset="0"/>
              </a:rPr>
              <a:t>Francisco </a:t>
            </a:r>
          </a:p>
          <a:p>
            <a:r>
              <a:rPr lang="es-ES" dirty="0" smtClean="0">
                <a:solidFill>
                  <a:srgbClr val="FFFF00"/>
                </a:solidFill>
                <a:latin typeface="Lucida Calligraphy" pitchFamily="66" charset="0"/>
              </a:rPr>
              <a:t>          </a:t>
            </a:r>
            <a:r>
              <a:rPr lang="es-ES" dirty="0" err="1" smtClean="0">
                <a:solidFill>
                  <a:srgbClr val="FFFF00"/>
                </a:solidFill>
                <a:latin typeface="Lucida Calligraphy" pitchFamily="66" charset="0"/>
              </a:rPr>
              <a:t>Buiza</a:t>
            </a:r>
            <a:r>
              <a:rPr lang="es-ES" dirty="0" smtClean="0">
                <a:solidFill>
                  <a:srgbClr val="FFFF00"/>
                </a:solidFill>
                <a:latin typeface="Lucida Calligraphy" pitchFamily="66" charset="0"/>
              </a:rPr>
              <a:t> </a:t>
            </a:r>
          </a:p>
        </p:txBody>
      </p:sp>
      <p:sp>
        <p:nvSpPr>
          <p:cNvPr id="11" name="10 Rectángulo"/>
          <p:cNvSpPr/>
          <p:nvPr/>
        </p:nvSpPr>
        <p:spPr>
          <a:xfrm>
            <a:off x="6161992" y="2269048"/>
            <a:ext cx="1800200" cy="461665"/>
          </a:xfrm>
          <a:prstGeom prst="rect">
            <a:avLst/>
          </a:prstGeom>
        </p:spPr>
        <p:txBody>
          <a:bodyPr wrap="square">
            <a:spAutoFit/>
          </a:bodyPr>
          <a:lstStyle/>
          <a:p>
            <a:r>
              <a:rPr lang="es-ES" sz="1200"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Carmona 1922.</a:t>
            </a:r>
          </a:p>
          <a:p>
            <a:r>
              <a:rPr lang="es-ES" sz="1200"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Sevilla 1983.</a:t>
            </a:r>
            <a:endParaRPr lang="es-ES" sz="1200"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ncisco Romero Zafra J. Despojado Igl. de S. Benito Salamanca .jpg"/>
          <p:cNvPicPr>
            <a:picLocks noChangeAspect="1"/>
          </p:cNvPicPr>
          <p:nvPr/>
        </p:nvPicPr>
        <p:blipFill>
          <a:blip r:embed="rId2" cstate="email"/>
          <a:srcRect/>
          <a:stretch>
            <a:fillRect/>
          </a:stretch>
        </p:blipFill>
        <p:spPr>
          <a:xfrm>
            <a:off x="3212058" y="421267"/>
            <a:ext cx="5940000" cy="6436733"/>
          </a:xfrm>
          <a:prstGeom prst="rect">
            <a:avLst/>
          </a:prstGeom>
        </p:spPr>
      </p:pic>
      <p:sp>
        <p:nvSpPr>
          <p:cNvPr id="3" name="2 CuadroTexto"/>
          <p:cNvSpPr txBox="1"/>
          <p:nvPr/>
        </p:nvSpPr>
        <p:spPr>
          <a:xfrm>
            <a:off x="-95697" y="5992252"/>
            <a:ext cx="3384376" cy="738664"/>
          </a:xfrm>
          <a:prstGeom prst="rect">
            <a:avLst/>
          </a:prstGeom>
          <a:noFill/>
        </p:spPr>
        <p:txBody>
          <a:bodyPr wrap="square" rtlCol="0">
            <a:spAutoFit/>
          </a:bodyPr>
          <a:lstStyle/>
          <a:p>
            <a:pPr algn="ctr"/>
            <a:r>
              <a:rPr lang="es-ES" sz="2400" dirty="0" smtClean="0">
                <a:solidFill>
                  <a:schemeClr val="bg1"/>
                </a:solidFill>
                <a:latin typeface="Monotype Corsiva" pitchFamily="66" charset="0"/>
              </a:rPr>
              <a:t>Jesús del Amor Despojado</a:t>
            </a:r>
          </a:p>
          <a:p>
            <a:pPr algn="ctr"/>
            <a:r>
              <a:rPr lang="es-ES" dirty="0" err="1" smtClean="0">
                <a:solidFill>
                  <a:srgbClr val="FF0000"/>
                </a:solidFill>
              </a:rPr>
              <a:t>Igl</a:t>
            </a:r>
            <a:r>
              <a:rPr lang="es-ES" dirty="0" smtClean="0">
                <a:solidFill>
                  <a:srgbClr val="FF0000"/>
                </a:solidFill>
              </a:rPr>
              <a:t>. de S. Benito de Salamanca</a:t>
            </a:r>
            <a:endParaRPr lang="es-ES" dirty="0">
              <a:solidFill>
                <a:srgbClr val="FF0000"/>
              </a:solidFill>
            </a:endParaRPr>
          </a:p>
        </p:txBody>
      </p:sp>
      <p:pic>
        <p:nvPicPr>
          <p:cNvPr id="7" name="6 Imagen" descr="Pergamino - copia.jpg"/>
          <p:cNvPicPr>
            <a:picLocks noChangeAspect="1"/>
          </p:cNvPicPr>
          <p:nvPr/>
        </p:nvPicPr>
        <p:blipFill>
          <a:blip r:embed="rId3" cstate="email"/>
          <a:srcRect/>
          <a:stretch>
            <a:fillRect/>
          </a:stretch>
        </p:blipFill>
        <p:spPr>
          <a:xfrm>
            <a:off x="700432" y="663795"/>
            <a:ext cx="2664296" cy="2555084"/>
          </a:xfrm>
          <a:prstGeom prst="rect">
            <a:avLst/>
          </a:prstGeom>
        </p:spPr>
      </p:pic>
      <p:sp>
        <p:nvSpPr>
          <p:cNvPr id="8" name="7 Rectángulo"/>
          <p:cNvSpPr/>
          <p:nvPr/>
        </p:nvSpPr>
        <p:spPr>
          <a:xfrm>
            <a:off x="930656" y="1149995"/>
            <a:ext cx="2520280" cy="861774"/>
          </a:xfrm>
          <a:prstGeom prst="rect">
            <a:avLst/>
          </a:prstGeom>
        </p:spPr>
        <p:txBody>
          <a:bodyPr wrap="square">
            <a:spAutoFit/>
          </a:bodyPr>
          <a:lstStyle/>
          <a:p>
            <a:r>
              <a:rPr lang="es-ES" sz="1600" dirty="0" smtClean="0">
                <a:solidFill>
                  <a:schemeClr val="bg1"/>
                </a:solidFill>
                <a:latin typeface="Lucida Calligraphy" pitchFamily="66" charset="0"/>
              </a:rPr>
              <a:t>Francisco</a:t>
            </a:r>
          </a:p>
          <a:p>
            <a:r>
              <a:rPr lang="es-ES" sz="1600" dirty="0" smtClean="0">
                <a:solidFill>
                  <a:schemeClr val="bg1"/>
                </a:solidFill>
                <a:latin typeface="Lucida Calligraphy" pitchFamily="66" charset="0"/>
              </a:rPr>
              <a:t>         Romero </a:t>
            </a:r>
          </a:p>
          <a:p>
            <a:r>
              <a:rPr lang="es-ES" sz="1600" dirty="0" smtClean="0">
                <a:solidFill>
                  <a:schemeClr val="bg1"/>
                </a:solidFill>
                <a:latin typeface="Lucida Calligraphy" pitchFamily="66" charset="0"/>
              </a:rPr>
              <a:t>                  Zafra </a:t>
            </a:r>
          </a:p>
        </p:txBody>
      </p:sp>
      <p:sp>
        <p:nvSpPr>
          <p:cNvPr id="9" name="8 Rectángulo"/>
          <p:cNvSpPr/>
          <p:nvPr/>
        </p:nvSpPr>
        <p:spPr>
          <a:xfrm>
            <a:off x="967198" y="2287920"/>
            <a:ext cx="1800200" cy="738664"/>
          </a:xfrm>
          <a:prstGeom prst="rect">
            <a:avLst/>
          </a:prstGeom>
        </p:spPr>
        <p:txBody>
          <a:bodyPr wrap="square">
            <a:spAutoFit/>
          </a:bodyPr>
          <a:lstStyle/>
          <a:p>
            <a:r>
              <a:rPr lang="es-ES" sz="1400"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Nacido en La Victoria (Córdoba)  en 1956</a:t>
            </a:r>
          </a:p>
          <a:p>
            <a:endParaRPr lang="es-ES" sz="1400" dirty="0">
              <a:solidFill>
                <a:schemeClr val="bg1"/>
              </a:solidFill>
              <a:effectLst>
                <a:outerShdw blurRad="38100" dist="38100" dir="2700000" algn="tl">
                  <a:srgbClr val="000000">
                    <a:alpha val="43137"/>
                  </a:srgbClr>
                </a:outerShdw>
              </a:effectLst>
              <a:latin typeface="Aparajita" pitchFamily="34" charset="0"/>
              <a:cs typeface="Aparajita" pitchFamily="34" charset="0"/>
            </a:endParaRPr>
          </a:p>
        </p:txBody>
      </p:sp>
    </p:spTree>
  </p:cSld>
  <p:clrMapOvr>
    <a:masterClrMapping/>
  </p:clrMapOvr>
  <p:transition spd="slow">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ncisco Romero Zafra Jesús del Amor despojado para la Hermandad Salesiana de Cadiz.jpg"/>
          <p:cNvPicPr>
            <a:picLocks noChangeAspect="1"/>
          </p:cNvPicPr>
          <p:nvPr/>
        </p:nvPicPr>
        <p:blipFill>
          <a:blip r:embed="rId2" cstate="email"/>
          <a:srcRect/>
          <a:stretch>
            <a:fillRect/>
          </a:stretch>
        </p:blipFill>
        <p:spPr>
          <a:xfrm>
            <a:off x="4500683" y="0"/>
            <a:ext cx="4643317" cy="6858000"/>
          </a:xfrm>
          <a:prstGeom prst="rect">
            <a:avLst/>
          </a:prstGeom>
        </p:spPr>
      </p:pic>
      <p:pic>
        <p:nvPicPr>
          <p:cNvPr id="7" name="6 Imagen" descr="Pergamino - copia.jpg"/>
          <p:cNvPicPr>
            <a:picLocks noChangeAspect="1"/>
          </p:cNvPicPr>
          <p:nvPr/>
        </p:nvPicPr>
        <p:blipFill>
          <a:blip r:embed="rId3" cstate="email"/>
          <a:srcRect/>
          <a:stretch>
            <a:fillRect/>
          </a:stretch>
        </p:blipFill>
        <p:spPr>
          <a:xfrm>
            <a:off x="700432" y="663795"/>
            <a:ext cx="2664296" cy="2555084"/>
          </a:xfrm>
          <a:prstGeom prst="rect">
            <a:avLst/>
          </a:prstGeom>
        </p:spPr>
      </p:pic>
      <p:sp>
        <p:nvSpPr>
          <p:cNvPr id="8" name="7 Rectángulo"/>
          <p:cNvSpPr/>
          <p:nvPr/>
        </p:nvSpPr>
        <p:spPr>
          <a:xfrm>
            <a:off x="930656" y="1149995"/>
            <a:ext cx="2520280" cy="861774"/>
          </a:xfrm>
          <a:prstGeom prst="rect">
            <a:avLst/>
          </a:prstGeom>
        </p:spPr>
        <p:txBody>
          <a:bodyPr wrap="square">
            <a:spAutoFit/>
          </a:bodyPr>
          <a:lstStyle/>
          <a:p>
            <a:r>
              <a:rPr lang="es-ES" sz="1600" dirty="0" smtClean="0">
                <a:solidFill>
                  <a:schemeClr val="bg1"/>
                </a:solidFill>
                <a:latin typeface="Lucida Calligraphy" pitchFamily="66" charset="0"/>
              </a:rPr>
              <a:t>Francisco</a:t>
            </a:r>
          </a:p>
          <a:p>
            <a:r>
              <a:rPr lang="es-ES" sz="1600" dirty="0" smtClean="0">
                <a:solidFill>
                  <a:schemeClr val="bg1"/>
                </a:solidFill>
                <a:latin typeface="Lucida Calligraphy" pitchFamily="66" charset="0"/>
              </a:rPr>
              <a:t>         Romero </a:t>
            </a:r>
          </a:p>
          <a:p>
            <a:r>
              <a:rPr lang="es-ES" sz="1600" dirty="0" smtClean="0">
                <a:solidFill>
                  <a:schemeClr val="bg1"/>
                </a:solidFill>
                <a:latin typeface="Lucida Calligraphy" pitchFamily="66" charset="0"/>
              </a:rPr>
              <a:t>                  Zafra </a:t>
            </a:r>
          </a:p>
        </p:txBody>
      </p:sp>
      <p:sp>
        <p:nvSpPr>
          <p:cNvPr id="9" name="8 Rectángulo"/>
          <p:cNvSpPr/>
          <p:nvPr/>
        </p:nvSpPr>
        <p:spPr>
          <a:xfrm>
            <a:off x="967198" y="2287920"/>
            <a:ext cx="1800200" cy="738664"/>
          </a:xfrm>
          <a:prstGeom prst="rect">
            <a:avLst/>
          </a:prstGeom>
        </p:spPr>
        <p:txBody>
          <a:bodyPr wrap="square">
            <a:spAutoFit/>
          </a:bodyPr>
          <a:lstStyle/>
          <a:p>
            <a:r>
              <a:rPr lang="es-ES" sz="1400"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Nacido en La Victoria (Córdoba)  en 1956</a:t>
            </a:r>
          </a:p>
          <a:p>
            <a:endParaRPr lang="es-ES" sz="1400" dirty="0">
              <a:solidFill>
                <a:schemeClr val="bg1"/>
              </a:solidFill>
              <a:effectLst>
                <a:outerShdw blurRad="38100" dist="38100" dir="2700000" algn="tl">
                  <a:srgbClr val="000000">
                    <a:alpha val="43137"/>
                  </a:srgbClr>
                </a:outerShdw>
              </a:effectLst>
              <a:latin typeface="Aparajita" pitchFamily="34" charset="0"/>
              <a:cs typeface="Aparajita" pitchFamily="34" charset="0"/>
            </a:endParaRPr>
          </a:p>
        </p:txBody>
      </p:sp>
      <p:sp>
        <p:nvSpPr>
          <p:cNvPr id="12" name="11 CuadroTexto"/>
          <p:cNvSpPr txBox="1"/>
          <p:nvPr/>
        </p:nvSpPr>
        <p:spPr>
          <a:xfrm>
            <a:off x="301863" y="5992252"/>
            <a:ext cx="3384376" cy="738664"/>
          </a:xfrm>
          <a:prstGeom prst="rect">
            <a:avLst/>
          </a:prstGeom>
          <a:noFill/>
        </p:spPr>
        <p:txBody>
          <a:bodyPr wrap="square" rtlCol="0">
            <a:spAutoFit/>
          </a:bodyPr>
          <a:lstStyle/>
          <a:p>
            <a:pPr algn="ctr"/>
            <a:r>
              <a:rPr lang="es-ES" sz="2400" dirty="0" smtClean="0">
                <a:solidFill>
                  <a:schemeClr val="bg1"/>
                </a:solidFill>
                <a:latin typeface="Monotype Corsiva" pitchFamily="66" charset="0"/>
              </a:rPr>
              <a:t>Jesús del Amor despojado</a:t>
            </a:r>
          </a:p>
          <a:p>
            <a:pPr algn="ctr"/>
            <a:r>
              <a:rPr lang="es-ES" dirty="0" smtClean="0">
                <a:solidFill>
                  <a:srgbClr val="00B050"/>
                </a:solidFill>
              </a:rPr>
              <a:t>Hermandad Salesiana de Cádiz</a:t>
            </a:r>
            <a:endParaRPr lang="es-ES" dirty="0">
              <a:solidFill>
                <a:srgbClr val="00B050"/>
              </a:solidFill>
            </a:endParaRPr>
          </a:p>
        </p:txBody>
      </p:sp>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gamino - copia.jpg"/>
          <p:cNvPicPr>
            <a:picLocks noChangeAspect="1"/>
          </p:cNvPicPr>
          <p:nvPr/>
        </p:nvPicPr>
        <p:blipFill>
          <a:blip r:embed="rId3" cstate="email"/>
          <a:srcRect/>
          <a:stretch>
            <a:fillRect/>
          </a:stretch>
        </p:blipFill>
        <p:spPr>
          <a:xfrm>
            <a:off x="700432" y="663795"/>
            <a:ext cx="2664296" cy="2555084"/>
          </a:xfrm>
          <a:prstGeom prst="rect">
            <a:avLst/>
          </a:prstGeom>
        </p:spPr>
      </p:pic>
      <p:sp>
        <p:nvSpPr>
          <p:cNvPr id="5" name="4 Rectángulo"/>
          <p:cNvSpPr/>
          <p:nvPr/>
        </p:nvSpPr>
        <p:spPr>
          <a:xfrm>
            <a:off x="930656" y="1149995"/>
            <a:ext cx="2520280" cy="861774"/>
          </a:xfrm>
          <a:prstGeom prst="rect">
            <a:avLst/>
          </a:prstGeom>
        </p:spPr>
        <p:txBody>
          <a:bodyPr wrap="square">
            <a:spAutoFit/>
          </a:bodyPr>
          <a:lstStyle/>
          <a:p>
            <a:r>
              <a:rPr lang="es-ES" sz="1600" dirty="0" smtClean="0">
                <a:solidFill>
                  <a:schemeClr val="bg1"/>
                </a:solidFill>
                <a:latin typeface="Lucida Calligraphy" pitchFamily="66" charset="0"/>
              </a:rPr>
              <a:t>Francisco</a:t>
            </a:r>
          </a:p>
          <a:p>
            <a:r>
              <a:rPr lang="es-ES" sz="1600" dirty="0" smtClean="0">
                <a:solidFill>
                  <a:schemeClr val="bg1"/>
                </a:solidFill>
                <a:latin typeface="Lucida Calligraphy" pitchFamily="66" charset="0"/>
              </a:rPr>
              <a:t>         Romero </a:t>
            </a:r>
          </a:p>
          <a:p>
            <a:r>
              <a:rPr lang="es-ES" sz="1600" dirty="0" smtClean="0">
                <a:solidFill>
                  <a:schemeClr val="bg1"/>
                </a:solidFill>
                <a:latin typeface="Lucida Calligraphy" pitchFamily="66" charset="0"/>
              </a:rPr>
              <a:t>                  Zafra </a:t>
            </a:r>
          </a:p>
        </p:txBody>
      </p:sp>
      <p:sp>
        <p:nvSpPr>
          <p:cNvPr id="6" name="5 Rectángulo"/>
          <p:cNvSpPr/>
          <p:nvPr/>
        </p:nvSpPr>
        <p:spPr>
          <a:xfrm>
            <a:off x="967198" y="2287920"/>
            <a:ext cx="1800200" cy="738664"/>
          </a:xfrm>
          <a:prstGeom prst="rect">
            <a:avLst/>
          </a:prstGeom>
        </p:spPr>
        <p:txBody>
          <a:bodyPr wrap="square">
            <a:spAutoFit/>
          </a:bodyPr>
          <a:lstStyle/>
          <a:p>
            <a:r>
              <a:rPr lang="es-ES" sz="1400"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Nacido en La Victoria (Córdoba)  en 1956</a:t>
            </a:r>
          </a:p>
          <a:p>
            <a:endParaRPr lang="es-ES" sz="1400" dirty="0">
              <a:solidFill>
                <a:schemeClr val="bg1"/>
              </a:solidFill>
              <a:effectLst>
                <a:outerShdw blurRad="38100" dist="38100" dir="2700000" algn="tl">
                  <a:srgbClr val="000000">
                    <a:alpha val="43137"/>
                  </a:srgbClr>
                </a:outerShdw>
              </a:effectLst>
              <a:latin typeface="Aparajita" pitchFamily="34" charset="0"/>
              <a:cs typeface="Aparajita" pitchFamily="34" charset="0"/>
            </a:endParaRPr>
          </a:p>
        </p:txBody>
      </p:sp>
      <p:sp>
        <p:nvSpPr>
          <p:cNvPr id="10" name="9 CuadroTexto"/>
          <p:cNvSpPr txBox="1"/>
          <p:nvPr/>
        </p:nvSpPr>
        <p:spPr>
          <a:xfrm>
            <a:off x="29211" y="6309320"/>
            <a:ext cx="3888432" cy="369332"/>
          </a:xfrm>
          <a:prstGeom prst="rect">
            <a:avLst/>
          </a:prstGeom>
          <a:noFill/>
        </p:spPr>
        <p:txBody>
          <a:bodyPr wrap="square" rtlCol="0">
            <a:spAutoFit/>
          </a:bodyPr>
          <a:lstStyle/>
          <a:p>
            <a:r>
              <a:rPr lang="es-ES" dirty="0" smtClean="0">
                <a:solidFill>
                  <a:srgbClr val="FFC000"/>
                </a:solidFill>
              </a:rPr>
              <a:t>Imposible conseguir mayor sentimiento</a:t>
            </a:r>
            <a:endParaRPr lang="es-ES" dirty="0">
              <a:solidFill>
                <a:srgbClr val="FFC000"/>
              </a:solidFill>
            </a:endParaRPr>
          </a:p>
        </p:txBody>
      </p:sp>
      <p:sp>
        <p:nvSpPr>
          <p:cNvPr id="13" name="12 CuadroTexto"/>
          <p:cNvSpPr txBox="1"/>
          <p:nvPr/>
        </p:nvSpPr>
        <p:spPr>
          <a:xfrm>
            <a:off x="-180528" y="5943092"/>
            <a:ext cx="4320480" cy="738664"/>
          </a:xfrm>
          <a:prstGeom prst="rect">
            <a:avLst/>
          </a:prstGeom>
          <a:noFill/>
        </p:spPr>
        <p:txBody>
          <a:bodyPr wrap="square" rtlCol="0">
            <a:spAutoFit/>
          </a:bodyPr>
          <a:lstStyle/>
          <a:p>
            <a:pPr algn="ctr"/>
            <a:r>
              <a:rPr lang="es-ES" sz="2400" dirty="0" smtClean="0">
                <a:solidFill>
                  <a:srgbClr val="FF0000"/>
                </a:solidFill>
                <a:latin typeface="Monotype Corsiva" pitchFamily="66" charset="0"/>
              </a:rPr>
              <a:t>Virgen de  Las Aguas (</a:t>
            </a:r>
            <a:r>
              <a:rPr lang="es-ES" sz="2400" dirty="0" err="1" smtClean="0">
                <a:solidFill>
                  <a:srgbClr val="FF0000"/>
                </a:solidFill>
                <a:latin typeface="Monotype Corsiva" pitchFamily="66" charset="0"/>
              </a:rPr>
              <a:t>Guimar</a:t>
            </a:r>
            <a:r>
              <a:rPr lang="es-ES" sz="2400" dirty="0" smtClean="0">
                <a:solidFill>
                  <a:srgbClr val="FF0000"/>
                </a:solidFill>
                <a:latin typeface="Monotype Corsiva" pitchFamily="66" charset="0"/>
              </a:rPr>
              <a:t>) </a:t>
            </a:r>
          </a:p>
          <a:p>
            <a:pPr algn="ctr"/>
            <a:endParaRPr lang="es-ES" dirty="0" smtClean="0">
              <a:solidFill>
                <a:srgbClr val="FF0000"/>
              </a:solidFill>
            </a:endParaRPr>
          </a:p>
        </p:txBody>
      </p:sp>
      <p:pic>
        <p:nvPicPr>
          <p:cNvPr id="8" name="7 Imagen" descr="Francisco Romero zafra aguas-guimar3[1] - copia.jpg"/>
          <p:cNvPicPr>
            <a:picLocks noChangeAspect="1"/>
          </p:cNvPicPr>
          <p:nvPr/>
        </p:nvPicPr>
        <p:blipFill>
          <a:blip r:embed="rId4" cstate="email"/>
          <a:stretch>
            <a:fillRect/>
          </a:stretch>
        </p:blipFill>
        <p:spPr>
          <a:xfrm>
            <a:off x="4000500" y="0"/>
            <a:ext cx="5143500" cy="6858000"/>
          </a:xfrm>
          <a:prstGeom prst="rect">
            <a:avLst/>
          </a:prstGeom>
        </p:spPr>
      </p:pic>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ergamino - copia.jpg"/>
          <p:cNvPicPr>
            <a:picLocks noChangeAspect="1"/>
          </p:cNvPicPr>
          <p:nvPr/>
        </p:nvPicPr>
        <p:blipFill>
          <a:blip r:embed="rId2" cstate="email"/>
          <a:srcRect/>
          <a:stretch>
            <a:fillRect/>
          </a:stretch>
        </p:blipFill>
        <p:spPr>
          <a:xfrm>
            <a:off x="5726551" y="663795"/>
            <a:ext cx="2664296" cy="2555084"/>
          </a:xfrm>
          <a:prstGeom prst="rect">
            <a:avLst/>
          </a:prstGeom>
        </p:spPr>
      </p:pic>
      <p:pic>
        <p:nvPicPr>
          <p:cNvPr id="3074" name="Picture 2" descr="http://4.bp.blogspot.com/-JaC_-R7WYKQ/T3OWNaatk0I/AAAAAAAAADc/siWaxC67p7E/s1600/DSC02416BU.jpg"/>
          <p:cNvPicPr>
            <a:picLocks noChangeAspect="1" noChangeArrowheads="1"/>
          </p:cNvPicPr>
          <p:nvPr/>
        </p:nvPicPr>
        <p:blipFill>
          <a:blip r:embed="rId3" cstate="email"/>
          <a:srcRect/>
          <a:stretch>
            <a:fillRect/>
          </a:stretch>
        </p:blipFill>
        <p:spPr bwMode="auto">
          <a:xfrm>
            <a:off x="0" y="0"/>
            <a:ext cx="4843463" cy="6858000"/>
          </a:xfrm>
          <a:prstGeom prst="rect">
            <a:avLst/>
          </a:prstGeom>
          <a:noFill/>
        </p:spPr>
      </p:pic>
      <p:sp>
        <p:nvSpPr>
          <p:cNvPr id="3" name="2 Rectángulo"/>
          <p:cNvSpPr/>
          <p:nvPr/>
        </p:nvSpPr>
        <p:spPr>
          <a:xfrm>
            <a:off x="5508104" y="5088086"/>
            <a:ext cx="3312368" cy="1077218"/>
          </a:xfrm>
          <a:prstGeom prst="rect">
            <a:avLst/>
          </a:prstGeom>
        </p:spPr>
        <p:txBody>
          <a:bodyPr wrap="square">
            <a:spAutoFit/>
          </a:bodyPr>
          <a:lstStyle/>
          <a:p>
            <a:r>
              <a:rPr lang="es-ES" sz="1600" dirty="0" smtClean="0">
                <a:solidFill>
                  <a:srgbClr val="FF0000"/>
                </a:solidFill>
                <a:latin typeface="Harrington" pitchFamily="82" charset="0"/>
                <a:cs typeface="Estrangelo Edessa" pitchFamily="66" charset="0"/>
              </a:rPr>
              <a:t>Obra reciente del para la Cofradía de Nuestro padre Jesús de la Salud</a:t>
            </a:r>
          </a:p>
          <a:p>
            <a:r>
              <a:rPr lang="es-ES" sz="1600" dirty="0" smtClean="0">
                <a:solidFill>
                  <a:srgbClr val="FF0000"/>
                </a:solidFill>
                <a:latin typeface="Harrington" pitchFamily="82" charset="0"/>
                <a:cs typeface="Estrangelo Edessa" pitchFamily="66" charset="0"/>
              </a:rPr>
              <a:t>Iglesia de San Francisco de Paula </a:t>
            </a:r>
          </a:p>
          <a:p>
            <a:r>
              <a:rPr lang="es-ES" sz="1600" dirty="0" smtClean="0">
                <a:solidFill>
                  <a:srgbClr val="FF0000"/>
                </a:solidFill>
                <a:latin typeface="Harrington" pitchFamily="82" charset="0"/>
                <a:cs typeface="Estrangelo Edessa" pitchFamily="66" charset="0"/>
              </a:rPr>
              <a:t>de </a:t>
            </a:r>
            <a:r>
              <a:rPr lang="es-ES" sz="1600" dirty="0" err="1" smtClean="0">
                <a:solidFill>
                  <a:srgbClr val="FF0000"/>
                </a:solidFill>
                <a:latin typeface="Harrington" pitchFamily="82" charset="0"/>
                <a:cs typeface="Estrangelo Edessa" pitchFamily="66" charset="0"/>
              </a:rPr>
              <a:t>Carcajente</a:t>
            </a:r>
            <a:r>
              <a:rPr lang="es-ES" sz="1600" dirty="0" smtClean="0">
                <a:solidFill>
                  <a:srgbClr val="FF0000"/>
                </a:solidFill>
                <a:latin typeface="Harrington" pitchFamily="82" charset="0"/>
                <a:cs typeface="Estrangelo Edessa" pitchFamily="66" charset="0"/>
              </a:rPr>
              <a:t> (Valencia). </a:t>
            </a:r>
            <a:endParaRPr lang="es-ES" sz="1600" dirty="0">
              <a:solidFill>
                <a:srgbClr val="FF0000"/>
              </a:solidFill>
              <a:latin typeface="Harrington" pitchFamily="82" charset="0"/>
              <a:cs typeface="Estrangelo Edessa" pitchFamily="66" charset="0"/>
            </a:endParaRPr>
          </a:p>
        </p:txBody>
      </p:sp>
      <p:sp>
        <p:nvSpPr>
          <p:cNvPr id="4" name="3 Rectángulo"/>
          <p:cNvSpPr/>
          <p:nvPr/>
        </p:nvSpPr>
        <p:spPr>
          <a:xfrm>
            <a:off x="5883623" y="1149995"/>
            <a:ext cx="2520280" cy="861774"/>
          </a:xfrm>
          <a:prstGeom prst="rect">
            <a:avLst/>
          </a:prstGeom>
        </p:spPr>
        <p:txBody>
          <a:bodyPr wrap="square">
            <a:spAutoFit/>
          </a:bodyPr>
          <a:lstStyle/>
          <a:p>
            <a:r>
              <a:rPr lang="es-ES" sz="1600" dirty="0" smtClean="0">
                <a:solidFill>
                  <a:schemeClr val="bg1"/>
                </a:solidFill>
                <a:latin typeface="Lucida Calligraphy" pitchFamily="66" charset="0"/>
              </a:rPr>
              <a:t>Antonio </a:t>
            </a:r>
          </a:p>
          <a:p>
            <a:r>
              <a:rPr lang="es-ES" sz="1600" dirty="0" smtClean="0">
                <a:solidFill>
                  <a:schemeClr val="bg1"/>
                </a:solidFill>
                <a:latin typeface="Lucida Calligraphy" pitchFamily="66" charset="0"/>
              </a:rPr>
              <a:t>         Espadas </a:t>
            </a:r>
          </a:p>
          <a:p>
            <a:r>
              <a:rPr lang="es-ES" sz="1600" dirty="0" smtClean="0">
                <a:solidFill>
                  <a:schemeClr val="bg1"/>
                </a:solidFill>
                <a:latin typeface="Lucida Calligraphy" pitchFamily="66" charset="0"/>
              </a:rPr>
              <a:t>               Carrasco </a:t>
            </a:r>
          </a:p>
        </p:txBody>
      </p:sp>
      <p:sp>
        <p:nvSpPr>
          <p:cNvPr id="6" name="5 Rectángulo"/>
          <p:cNvSpPr/>
          <p:nvPr/>
        </p:nvSpPr>
        <p:spPr>
          <a:xfrm>
            <a:off x="5993317" y="2423311"/>
            <a:ext cx="1800200" cy="523220"/>
          </a:xfrm>
          <a:prstGeom prst="rect">
            <a:avLst/>
          </a:prstGeom>
        </p:spPr>
        <p:txBody>
          <a:bodyPr wrap="square">
            <a:spAutoFit/>
          </a:bodyPr>
          <a:lstStyle/>
          <a:p>
            <a:r>
              <a:rPr lang="es-ES" sz="1400"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Nacido en </a:t>
            </a:r>
            <a:r>
              <a:rPr lang="es-ES" sz="1400" dirty="0" err="1"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Ubeda</a:t>
            </a:r>
            <a:r>
              <a:rPr lang="es-ES" sz="1400"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 </a:t>
            </a:r>
          </a:p>
          <a:p>
            <a:r>
              <a:rPr lang="es-ES" sz="1400"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Diciembre de 1963.</a:t>
            </a:r>
            <a:endParaRPr lang="es-ES" sz="1400" dirty="0">
              <a:solidFill>
                <a:schemeClr val="bg1"/>
              </a:solidFill>
              <a:effectLst>
                <a:outerShdw blurRad="38100" dist="38100" dir="2700000" algn="tl">
                  <a:srgbClr val="000000">
                    <a:alpha val="43137"/>
                  </a:srgbClr>
                </a:outerShdw>
              </a:effectLst>
              <a:latin typeface="Aparajita" pitchFamily="34" charset="0"/>
              <a:cs typeface="Aparajita" pitchFamily="34" charset="0"/>
            </a:endParaRPr>
          </a:p>
        </p:txBody>
      </p:sp>
      <p:sp>
        <p:nvSpPr>
          <p:cNvPr id="7" name="6 Rectángulo"/>
          <p:cNvSpPr/>
          <p:nvPr/>
        </p:nvSpPr>
        <p:spPr>
          <a:xfrm>
            <a:off x="6031824" y="4175112"/>
            <a:ext cx="2063385" cy="461665"/>
          </a:xfrm>
          <a:prstGeom prst="rect">
            <a:avLst/>
          </a:prstGeom>
        </p:spPr>
        <p:txBody>
          <a:bodyPr wrap="none">
            <a:spAutoFit/>
          </a:bodyPr>
          <a:lstStyle/>
          <a:p>
            <a:r>
              <a:rPr lang="es-ES" sz="2400" dirty="0" smtClean="0">
                <a:solidFill>
                  <a:srgbClr val="FF0000"/>
                </a:solidFill>
                <a:latin typeface="Times New Roman" pitchFamily="18" charset="0"/>
                <a:cs typeface="Times New Roman" pitchFamily="18" charset="0"/>
              </a:rPr>
              <a:t>Cristo Cautivo </a:t>
            </a:r>
            <a:endParaRPr lang="es-ES" sz="2400" dirty="0">
              <a:latin typeface="Times New Roman" pitchFamily="18" charset="0"/>
              <a:cs typeface="Times New Roman" pitchFamily="18" charset="0"/>
            </a:endParaRPr>
          </a:p>
        </p:txBody>
      </p:sp>
    </p:spTree>
  </p:cSld>
  <p:clrMapOvr>
    <a:masterClrMapping/>
  </p:clrMapOvr>
  <p:transition spd="slow">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566.JPG"/>
          <p:cNvPicPr>
            <a:picLocks noChangeAspect="1"/>
          </p:cNvPicPr>
          <p:nvPr/>
        </p:nvPicPr>
        <p:blipFill>
          <a:blip r:embed="rId2" cstate="print"/>
          <a:stretch>
            <a:fillRect/>
          </a:stretch>
        </p:blipFill>
        <p:spPr>
          <a:xfrm>
            <a:off x="0" y="0"/>
            <a:ext cx="9141336" cy="6858000"/>
          </a:xfrm>
          <a:prstGeom prst="rect">
            <a:avLst/>
          </a:prstGeom>
        </p:spPr>
      </p:pic>
      <p:pic>
        <p:nvPicPr>
          <p:cNvPr id="3" name="2 Imagen" descr="P566 - copia.JPG"/>
          <p:cNvPicPr>
            <a:picLocks noChangeAspect="1"/>
          </p:cNvPicPr>
          <p:nvPr/>
        </p:nvPicPr>
        <p:blipFill>
          <a:blip r:embed="rId3" cstate="print"/>
          <a:stretch>
            <a:fillRect/>
          </a:stretch>
        </p:blipFill>
        <p:spPr>
          <a:xfrm>
            <a:off x="1332" y="0"/>
            <a:ext cx="9141336" cy="6858000"/>
          </a:xfrm>
          <a:prstGeom prst="rect">
            <a:avLst/>
          </a:prstGeom>
        </p:spPr>
      </p:pic>
      <p:sp>
        <p:nvSpPr>
          <p:cNvPr id="6" name="5 Rectángulo"/>
          <p:cNvSpPr/>
          <p:nvPr/>
        </p:nvSpPr>
        <p:spPr>
          <a:xfrm>
            <a:off x="0" y="0"/>
            <a:ext cx="2915816" cy="1277273"/>
          </a:xfrm>
          <a:prstGeom prst="rect">
            <a:avLst/>
          </a:prstGeom>
          <a:solidFill>
            <a:srgbClr val="009DD9">
              <a:lumMod val="40000"/>
              <a:lumOff val="60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s-ES" sz="1100" b="0" i="0" u="none" strike="noStrike" kern="0" cap="none" spc="0" normalizeH="0" baseline="0" noProof="0" dirty="0" smtClean="0">
                <a:ln>
                  <a:noFill/>
                </a:ln>
                <a:solidFill>
                  <a:sysClr val="windowText" lastClr="000000"/>
                </a:solidFill>
                <a:effectLst/>
                <a:uLnTx/>
                <a:uFillTx/>
              </a:rPr>
              <a:t>Imagen de talla completa en madera de cedro, que formará parte  del grupo escultórico</a:t>
            </a:r>
            <a:r>
              <a:rPr kumimoji="0" lang="es-ES" sz="1100" i="0" u="none" strike="noStrike" kern="0" cap="none" spc="0" normalizeH="0" baseline="0" noProof="0" dirty="0" smtClean="0">
                <a:ln>
                  <a:noFill/>
                </a:ln>
                <a:effectLst/>
                <a:uLnTx/>
                <a:uFillTx/>
              </a:rPr>
              <a:t> </a:t>
            </a:r>
            <a:r>
              <a:rPr lang="es-ES" sz="1100" kern="0" noProof="0" dirty="0" smtClean="0"/>
              <a:t>d</a:t>
            </a:r>
            <a:r>
              <a:rPr lang="es-ES" sz="1100" kern="0" dirty="0" smtClean="0"/>
              <a:t>e</a:t>
            </a:r>
            <a:r>
              <a:rPr kumimoji="0" lang="es-ES" sz="1100" i="0" u="none" strike="noStrike" kern="0" cap="none" spc="0" normalizeH="0" baseline="0" noProof="0" dirty="0" smtClean="0">
                <a:ln>
                  <a:noFill/>
                </a:ln>
                <a:effectLst/>
                <a:uLnTx/>
                <a:uFillTx/>
              </a:rPr>
              <a:t>l </a:t>
            </a:r>
            <a:r>
              <a:rPr kumimoji="0" lang="es-ES" sz="1100" b="1" i="0" u="none" strike="noStrike" kern="0" cap="none" spc="0" normalizeH="0" baseline="0" noProof="0" dirty="0" smtClean="0">
                <a:ln>
                  <a:noFill/>
                </a:ln>
                <a:solidFill>
                  <a:srgbClr val="FF0000"/>
                </a:solidFill>
                <a:effectLst/>
                <a:uLnTx/>
                <a:uFillTx/>
              </a:rPr>
              <a:t>Traslado de Cristo al Sepulcro </a:t>
            </a:r>
            <a:r>
              <a:rPr kumimoji="0" lang="es-ES" sz="1100" b="0" i="0" u="none" strike="noStrike" kern="0" cap="none" spc="0" normalizeH="0" baseline="0" noProof="0" dirty="0" smtClean="0">
                <a:ln>
                  <a:noFill/>
                </a:ln>
                <a:solidFill>
                  <a:sysClr val="windowText" lastClr="000000"/>
                </a:solidFill>
                <a:effectLst/>
                <a:uLnTx/>
                <a:uFillTx/>
              </a:rPr>
              <a:t>junto con la Virgen de la Esperanza y las imágenes de José de Arimatea, Nicodemo y María Magdalena, actualmente en proceso de realización para la </a:t>
            </a:r>
            <a:r>
              <a:rPr kumimoji="0" lang="es-ES" sz="1100" b="1" i="0" u="none" strike="noStrike" kern="0" cap="none" spc="0" normalizeH="0" baseline="0" noProof="0" dirty="0" err="1" smtClean="0">
                <a:ln>
                  <a:noFill/>
                </a:ln>
                <a:solidFill>
                  <a:srgbClr val="FF0000"/>
                </a:solidFill>
                <a:effectLst/>
                <a:uLnTx/>
                <a:uFillTx/>
              </a:rPr>
              <a:t>Igl</a:t>
            </a:r>
            <a:r>
              <a:rPr kumimoji="0" lang="es-ES" sz="1100" b="1" i="0" u="none" strike="noStrike" kern="0" cap="none" spc="0" normalizeH="0" baseline="0" noProof="0" dirty="0" smtClean="0">
                <a:ln>
                  <a:noFill/>
                </a:ln>
                <a:solidFill>
                  <a:srgbClr val="FF0000"/>
                </a:solidFill>
                <a:effectLst/>
                <a:uLnTx/>
                <a:uFillTx/>
              </a:rPr>
              <a:t>.</a:t>
            </a:r>
            <a:r>
              <a:rPr kumimoji="0" lang="es-ES" sz="1100" b="1" i="0" u="none" strike="noStrike" kern="0" cap="none" spc="0" normalizeH="0" noProof="0" dirty="0" smtClean="0">
                <a:ln>
                  <a:noFill/>
                </a:ln>
                <a:solidFill>
                  <a:srgbClr val="FF0000"/>
                </a:solidFill>
                <a:effectLst/>
                <a:uLnTx/>
                <a:uFillTx/>
              </a:rPr>
              <a:t> de La Asunción</a:t>
            </a:r>
            <a:r>
              <a:rPr kumimoji="0" lang="es-ES" sz="1100" b="1" i="0" u="none" strike="noStrike" kern="0" cap="none" spc="0" normalizeH="0" baseline="0" noProof="0" dirty="0" smtClean="0">
                <a:ln>
                  <a:noFill/>
                </a:ln>
                <a:solidFill>
                  <a:srgbClr val="FF0000"/>
                </a:solidFill>
                <a:effectLst/>
                <a:uLnTx/>
                <a:uFillTx/>
              </a:rPr>
              <a:t> de Hellín</a:t>
            </a:r>
            <a:r>
              <a:rPr kumimoji="0" lang="es-ES" sz="1100" b="0" i="0" u="none" strike="noStrike" kern="0" cap="none" spc="0" normalizeH="0" baseline="0" noProof="0" dirty="0" smtClean="0">
                <a:ln>
                  <a:noFill/>
                </a:ln>
                <a:solidFill>
                  <a:sysClr val="windowText" lastClr="000000"/>
                </a:solidFill>
                <a:effectLst/>
                <a:uLnTx/>
                <a:uFillTx/>
              </a:rPr>
              <a:t>. </a:t>
            </a:r>
            <a:endParaRPr kumimoji="0" lang="es-ES" sz="1100" b="0" i="0" u="none" strike="noStrike" kern="0" cap="none" spc="0" normalizeH="0" baseline="0" noProof="0" dirty="0">
              <a:ln>
                <a:noFill/>
              </a:ln>
              <a:solidFill>
                <a:sysClr val="windowText" lastClr="000000"/>
              </a:solidFill>
              <a:effectLst/>
              <a:uLnTx/>
              <a:uFillTx/>
            </a:endParaRPr>
          </a:p>
        </p:txBody>
      </p:sp>
      <p:sp>
        <p:nvSpPr>
          <p:cNvPr id="8" name="7 CuadroTexto"/>
          <p:cNvSpPr txBox="1"/>
          <p:nvPr/>
        </p:nvSpPr>
        <p:spPr>
          <a:xfrm>
            <a:off x="7059817" y="6345149"/>
            <a:ext cx="2088000" cy="504000"/>
          </a:xfrm>
          <a:prstGeom prst="rect">
            <a:avLst/>
          </a:prstGeom>
          <a:solidFill>
            <a:srgbClr val="009DD9">
              <a:lumMod val="60000"/>
              <a:lumOff val="40000"/>
            </a:srgbClr>
          </a:solid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ES" sz="1400" b="0" i="0" u="none" strike="noStrike" kern="0" cap="none" spc="0" normalizeH="0" baseline="0" noProof="0" dirty="0" smtClean="0">
                <a:ln>
                  <a:noFill/>
                </a:ln>
                <a:solidFill>
                  <a:sysClr val="windowText" lastClr="000000"/>
                </a:solidFill>
                <a:effectLst/>
                <a:uLnTx/>
                <a:uFillTx/>
              </a:rPr>
              <a:t>Antonio Espadas Carrasco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s-ES" sz="1600" b="1" i="0" u="none" strike="noStrike" kern="0" cap="none" spc="0" normalizeH="0" baseline="0" noProof="0" dirty="0" smtClean="0">
                <a:ln>
                  <a:noFill/>
                </a:ln>
                <a:solidFill>
                  <a:srgbClr val="C00000"/>
                </a:solidFill>
                <a:effectLst/>
                <a:uLnTx/>
                <a:uFillTx/>
                <a:latin typeface="Georgia" pitchFamily="18" charset="0"/>
              </a:rPr>
              <a:t>Cristo de La Paz  </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10" presetClass="exit" presetSubtype="0" fill="hold" grpId="0" nodeType="withEffect">
                                  <p:stCondLst>
                                    <p:cond delay="0"/>
                                  </p:stCondLst>
                                  <p:childTnLst>
                                    <p:animEffect transition="out" filter="fad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Virgen de la Esperanza 5.JPG"/>
          <p:cNvPicPr>
            <a:picLocks noChangeAspect="1"/>
          </p:cNvPicPr>
          <p:nvPr/>
        </p:nvPicPr>
        <p:blipFill>
          <a:blip r:embed="rId2" cstate="email"/>
          <a:stretch>
            <a:fillRect/>
          </a:stretch>
        </p:blipFill>
        <p:spPr>
          <a:xfrm>
            <a:off x="3995936" y="-1"/>
            <a:ext cx="5148064" cy="6864086"/>
          </a:xfrm>
          <a:prstGeom prst="rect">
            <a:avLst/>
          </a:prstGeom>
        </p:spPr>
      </p:pic>
      <p:sp>
        <p:nvSpPr>
          <p:cNvPr id="4" name="3 Rectángulo"/>
          <p:cNvSpPr/>
          <p:nvPr/>
        </p:nvSpPr>
        <p:spPr>
          <a:xfrm>
            <a:off x="694381" y="755412"/>
            <a:ext cx="2653483" cy="369332"/>
          </a:xfrm>
          <a:prstGeom prst="rect">
            <a:avLst/>
          </a:prstGeom>
        </p:spPr>
        <p:txBody>
          <a:bodyPr wrap="none">
            <a:spAutoFit/>
          </a:bodyPr>
          <a:lstStyle/>
          <a:p>
            <a:pPr algn="ctr"/>
            <a:r>
              <a:rPr lang="es-ES" dirty="0" smtClean="0">
                <a:solidFill>
                  <a:schemeClr val="bg1"/>
                </a:solidFill>
              </a:rPr>
              <a:t>Antonio Espadas Carrasco </a:t>
            </a:r>
          </a:p>
        </p:txBody>
      </p:sp>
      <p:sp>
        <p:nvSpPr>
          <p:cNvPr id="5" name="4 Rectángulo"/>
          <p:cNvSpPr/>
          <p:nvPr/>
        </p:nvSpPr>
        <p:spPr>
          <a:xfrm>
            <a:off x="245733" y="4318645"/>
            <a:ext cx="3561072" cy="1846659"/>
          </a:xfrm>
          <a:prstGeom prst="rect">
            <a:avLst/>
          </a:prstGeom>
        </p:spPr>
        <p:txBody>
          <a:bodyPr wrap="square">
            <a:spAutoFit/>
          </a:bodyPr>
          <a:lstStyle/>
          <a:p>
            <a:pPr algn="ctr"/>
            <a:r>
              <a:rPr lang="es-ES" dirty="0" smtClean="0">
                <a:solidFill>
                  <a:schemeClr val="bg1"/>
                </a:solidFill>
                <a:latin typeface="Times New Roman" pitchFamily="18" charset="0"/>
                <a:cs typeface="Times New Roman" pitchFamily="18" charset="0"/>
              </a:rPr>
              <a:t>Virgen de la Esperanza</a:t>
            </a:r>
          </a:p>
          <a:p>
            <a:endParaRPr lang="es-ES" sz="1600" dirty="0" smtClean="0">
              <a:solidFill>
                <a:schemeClr val="bg1"/>
              </a:solidFill>
              <a:latin typeface="Times New Roman" pitchFamily="18" charset="0"/>
              <a:cs typeface="Times New Roman" pitchFamily="18" charset="0"/>
            </a:endParaRPr>
          </a:p>
          <a:p>
            <a:r>
              <a:rPr lang="es-ES" sz="1600" dirty="0" smtClean="0">
                <a:solidFill>
                  <a:schemeClr val="bg1"/>
                </a:solidFill>
                <a:latin typeface="Harrington" pitchFamily="82" charset="0"/>
                <a:cs typeface="Times New Roman" pitchFamily="18" charset="0"/>
              </a:rPr>
              <a:t>Imagen de vestir realizada en madera de Cedro para el Grupo Escultórico del Traslado de Cristo al Sepulcro</a:t>
            </a:r>
          </a:p>
          <a:p>
            <a:r>
              <a:rPr lang="es-ES" sz="1600" dirty="0" smtClean="0">
                <a:solidFill>
                  <a:schemeClr val="bg1"/>
                </a:solidFill>
                <a:latin typeface="Harrington" pitchFamily="82" charset="0"/>
                <a:cs typeface="Times New Roman" pitchFamily="18" charset="0"/>
              </a:rPr>
              <a:t>Se encuentra al culto en la Iglesia de San Roque de Hellín (Albacete)</a:t>
            </a:r>
            <a:endParaRPr lang="es-ES" sz="1600" dirty="0">
              <a:solidFill>
                <a:schemeClr val="bg1"/>
              </a:solidFill>
              <a:latin typeface="Harrington" pitchFamily="82" charset="0"/>
              <a:cs typeface="Times New Roman" pitchFamily="18" charset="0"/>
            </a:endParaRPr>
          </a:p>
        </p:txBody>
      </p:sp>
    </p:spTree>
  </p:cSld>
  <p:clrMapOvr>
    <a:masterClrMapping/>
  </p:clrMapOvr>
  <p:transition spd="slow">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10" name="9 Grupo"/>
          <p:cNvGrpSpPr/>
          <p:nvPr/>
        </p:nvGrpSpPr>
        <p:grpSpPr>
          <a:xfrm>
            <a:off x="1763688" y="5941070"/>
            <a:ext cx="3240360" cy="916930"/>
            <a:chOff x="1763688" y="5941070"/>
            <a:chExt cx="3240360" cy="916930"/>
          </a:xfrm>
        </p:grpSpPr>
        <p:sp>
          <p:nvSpPr>
            <p:cNvPr id="3" name="2 Rectángulo"/>
            <p:cNvSpPr/>
            <p:nvPr/>
          </p:nvSpPr>
          <p:spPr>
            <a:xfrm>
              <a:off x="1763688" y="5941070"/>
              <a:ext cx="3240360" cy="400110"/>
            </a:xfrm>
            <a:prstGeom prst="rect">
              <a:avLst/>
            </a:prstGeom>
          </p:spPr>
          <p:txBody>
            <a:bodyPr wrap="square">
              <a:spAutoFit/>
            </a:bodyPr>
            <a:lstStyle/>
            <a:p>
              <a:pPr algn="ctr"/>
              <a:r>
                <a:rPr lang="es-ES" sz="2000" b="1" i="1" dirty="0" smtClean="0">
                  <a:solidFill>
                    <a:srgbClr val="FF0000"/>
                  </a:solidFill>
                </a:rPr>
                <a:t>Ntro. P. Jesús de la Caridad </a:t>
              </a:r>
              <a:endParaRPr lang="es-ES" sz="2000" dirty="0">
                <a:solidFill>
                  <a:srgbClr val="FF0000"/>
                </a:solidFill>
              </a:endParaRPr>
            </a:p>
          </p:txBody>
        </p:sp>
        <p:sp>
          <p:nvSpPr>
            <p:cNvPr id="4" name="3 Rectángulo"/>
            <p:cNvSpPr/>
            <p:nvPr/>
          </p:nvSpPr>
          <p:spPr>
            <a:xfrm>
              <a:off x="2051720" y="6334780"/>
              <a:ext cx="2664296" cy="523220"/>
            </a:xfrm>
            <a:prstGeom prst="rect">
              <a:avLst/>
            </a:prstGeom>
          </p:spPr>
          <p:txBody>
            <a:bodyPr wrap="square">
              <a:spAutoFit/>
            </a:bodyPr>
            <a:lstStyle/>
            <a:p>
              <a:pPr algn="ctr"/>
              <a:r>
                <a:rPr lang="es-ES" sz="1400" b="1" dirty="0" smtClean="0">
                  <a:solidFill>
                    <a:srgbClr val="FF0000"/>
                  </a:solidFill>
                  <a:latin typeface="Harrington" pitchFamily="82" charset="0"/>
                </a:rPr>
                <a:t>De la Hermandad Sacramental de  San  José  Obrero  (Sevilla)</a:t>
              </a:r>
              <a:endParaRPr lang="es-ES" sz="1400" dirty="0">
                <a:solidFill>
                  <a:srgbClr val="FF0000"/>
                </a:solidFill>
                <a:latin typeface="Harrington" pitchFamily="82" charset="0"/>
              </a:endParaRPr>
            </a:p>
          </p:txBody>
        </p:sp>
      </p:grpSp>
      <p:sp>
        <p:nvSpPr>
          <p:cNvPr id="6" name="5 CuadroTexto"/>
          <p:cNvSpPr txBox="1"/>
          <p:nvPr/>
        </p:nvSpPr>
        <p:spPr>
          <a:xfrm>
            <a:off x="251888" y="3789040"/>
            <a:ext cx="4392488" cy="400110"/>
          </a:xfrm>
          <a:prstGeom prst="rect">
            <a:avLst/>
          </a:prstGeom>
          <a:noFill/>
        </p:spPr>
        <p:txBody>
          <a:bodyPr wrap="square" rtlCol="0">
            <a:spAutoFit/>
          </a:bodyPr>
          <a:lstStyle/>
          <a:p>
            <a:r>
              <a:rPr lang="es-ES" sz="2000" dirty="0" smtClean="0">
                <a:solidFill>
                  <a:schemeClr val="accent1">
                    <a:lumMod val="60000"/>
                    <a:lumOff val="40000"/>
                  </a:schemeClr>
                </a:solidFill>
              </a:rPr>
              <a:t>Lleva el realismo a la máxima expresión</a:t>
            </a:r>
            <a:endParaRPr lang="es-ES" sz="2000" dirty="0">
              <a:solidFill>
                <a:schemeClr val="accent1">
                  <a:lumMod val="60000"/>
                  <a:lumOff val="40000"/>
                </a:schemeClr>
              </a:solidFill>
            </a:endParaRPr>
          </a:p>
        </p:txBody>
      </p:sp>
      <p:pic>
        <p:nvPicPr>
          <p:cNvPr id="7" name="6 Imagen" descr="Pergamino - copia.jpg"/>
          <p:cNvPicPr>
            <a:picLocks noChangeAspect="1"/>
          </p:cNvPicPr>
          <p:nvPr/>
        </p:nvPicPr>
        <p:blipFill>
          <a:blip r:embed="rId3" cstate="email"/>
          <a:srcRect/>
          <a:stretch>
            <a:fillRect/>
          </a:stretch>
        </p:blipFill>
        <p:spPr>
          <a:xfrm>
            <a:off x="1080353" y="692696"/>
            <a:ext cx="2664296" cy="2555084"/>
          </a:xfrm>
          <a:prstGeom prst="rect">
            <a:avLst/>
          </a:prstGeom>
        </p:spPr>
      </p:pic>
      <p:sp>
        <p:nvSpPr>
          <p:cNvPr id="8" name="7 Rectángulo"/>
          <p:cNvSpPr/>
          <p:nvPr/>
        </p:nvSpPr>
        <p:spPr>
          <a:xfrm>
            <a:off x="1459236" y="1343090"/>
            <a:ext cx="2003168" cy="861774"/>
          </a:xfrm>
          <a:prstGeom prst="rect">
            <a:avLst/>
          </a:prstGeom>
        </p:spPr>
        <p:txBody>
          <a:bodyPr wrap="square">
            <a:spAutoFit/>
          </a:bodyPr>
          <a:lstStyle/>
          <a:p>
            <a:r>
              <a:rPr lang="es-ES" sz="1600" dirty="0" smtClean="0">
                <a:solidFill>
                  <a:schemeClr val="bg1"/>
                </a:solidFill>
                <a:latin typeface="Lucida Calligraphy" pitchFamily="66" charset="0"/>
              </a:rPr>
              <a:t>Fernando </a:t>
            </a:r>
          </a:p>
          <a:p>
            <a:r>
              <a:rPr lang="es-ES" sz="1600" dirty="0" smtClean="0">
                <a:solidFill>
                  <a:schemeClr val="bg1"/>
                </a:solidFill>
                <a:latin typeface="Lucida Calligraphy" pitchFamily="66" charset="0"/>
              </a:rPr>
              <a:t>         Aguado</a:t>
            </a:r>
          </a:p>
          <a:p>
            <a:r>
              <a:rPr lang="es-ES" sz="1600" dirty="0" smtClean="0">
                <a:solidFill>
                  <a:schemeClr val="bg1"/>
                </a:solidFill>
                <a:latin typeface="Lucida Calligraphy" pitchFamily="66" charset="0"/>
              </a:rPr>
              <a:t>                </a:t>
            </a:r>
          </a:p>
        </p:txBody>
      </p:sp>
      <p:sp>
        <p:nvSpPr>
          <p:cNvPr id="9" name="8 Rectángulo"/>
          <p:cNvSpPr/>
          <p:nvPr/>
        </p:nvSpPr>
        <p:spPr>
          <a:xfrm>
            <a:off x="1347119" y="2452212"/>
            <a:ext cx="1965482" cy="338554"/>
          </a:xfrm>
          <a:prstGeom prst="rect">
            <a:avLst/>
          </a:prstGeom>
        </p:spPr>
        <p:txBody>
          <a:bodyPr wrap="square">
            <a:spAutoFit/>
          </a:bodyPr>
          <a:lstStyle/>
          <a:p>
            <a:r>
              <a:rPr lang="es-ES" sz="1600"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Nacido en Sevilla en 1979 </a:t>
            </a:r>
          </a:p>
        </p:txBody>
      </p:sp>
      <p:pic>
        <p:nvPicPr>
          <p:cNvPr id="11" name="10 Imagen" descr="Fernando Aguado 1 .jpg"/>
          <p:cNvPicPr>
            <a:picLocks noChangeAspect="1"/>
          </p:cNvPicPr>
          <p:nvPr/>
        </p:nvPicPr>
        <p:blipFill>
          <a:blip r:embed="rId4" cstate="screen"/>
          <a:srcRect l="9424" t="526" b="526"/>
          <a:stretch>
            <a:fillRect/>
          </a:stretch>
        </p:blipFill>
        <p:spPr>
          <a:xfrm>
            <a:off x="4925447" y="0"/>
            <a:ext cx="4218553" cy="6876000"/>
          </a:xfrm>
          <a:prstGeom prst="rect">
            <a:avLst/>
          </a:prstGeom>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par>
                                <p:cTn id="8" presetID="10" presetClass="entr" presetSubtype="0" fill="hold" nodeType="withEffect">
                                  <p:stCondLst>
                                    <p:cond delay="30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ernando Aguado Cristo descendido[1].JPG"/>
          <p:cNvPicPr>
            <a:picLocks noChangeAspect="1"/>
          </p:cNvPicPr>
          <p:nvPr/>
        </p:nvPicPr>
        <p:blipFill>
          <a:blip r:embed="rId2" cstate="email"/>
          <a:srcRect/>
          <a:stretch>
            <a:fillRect/>
          </a:stretch>
        </p:blipFill>
        <p:spPr>
          <a:xfrm>
            <a:off x="3597" y="273704"/>
            <a:ext cx="7452321" cy="6566867"/>
          </a:xfrm>
          <a:prstGeom prst="rect">
            <a:avLst/>
          </a:prstGeom>
        </p:spPr>
      </p:pic>
      <p:sp>
        <p:nvSpPr>
          <p:cNvPr id="3" name="2 CuadroTexto"/>
          <p:cNvSpPr txBox="1"/>
          <p:nvPr/>
        </p:nvSpPr>
        <p:spPr>
          <a:xfrm>
            <a:off x="6335688" y="221159"/>
            <a:ext cx="2808312" cy="584775"/>
          </a:xfrm>
          <a:prstGeom prst="rect">
            <a:avLst/>
          </a:prstGeom>
          <a:noFill/>
        </p:spPr>
        <p:txBody>
          <a:bodyPr wrap="square" rtlCol="0">
            <a:spAutoFit/>
          </a:bodyPr>
          <a:lstStyle/>
          <a:p>
            <a:pPr algn="ctr"/>
            <a:r>
              <a:rPr lang="es-ES" dirty="0" smtClean="0">
                <a:solidFill>
                  <a:schemeClr val="bg1"/>
                </a:solidFill>
              </a:rPr>
              <a:t>Fernando Aguado</a:t>
            </a:r>
          </a:p>
          <a:p>
            <a:pPr algn="ctr"/>
            <a:r>
              <a:rPr lang="es-ES" sz="1400" dirty="0" smtClean="0">
                <a:solidFill>
                  <a:schemeClr val="bg1"/>
                </a:solidFill>
                <a:latin typeface="Harrington" pitchFamily="82" charset="0"/>
              </a:rPr>
              <a:t>Cristo Descendido de Cabra</a:t>
            </a:r>
            <a:endParaRPr lang="es-ES" sz="1400" dirty="0">
              <a:solidFill>
                <a:schemeClr val="bg1"/>
              </a:solidFill>
              <a:latin typeface="Harrington" pitchFamily="82" charset="0"/>
            </a:endParaRPr>
          </a:p>
        </p:txBody>
      </p:sp>
    </p:spTree>
  </p:cSld>
  <p:clrMapOvr>
    <a:masterClrMapping/>
  </p:clrMapOvr>
  <p:transition spd="slow">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ernando Aguado 14 J. coronado de espinas La Roda.jpg"/>
          <p:cNvPicPr>
            <a:picLocks noChangeAspect="1"/>
          </p:cNvPicPr>
          <p:nvPr/>
        </p:nvPicPr>
        <p:blipFill>
          <a:blip r:embed="rId2" cstate="email"/>
          <a:srcRect r="-1020" b="537"/>
          <a:stretch>
            <a:fillRect/>
          </a:stretch>
        </p:blipFill>
        <p:spPr>
          <a:xfrm>
            <a:off x="3964" y="188639"/>
            <a:ext cx="4680520" cy="6666815"/>
          </a:xfrm>
          <a:prstGeom prst="rect">
            <a:avLst/>
          </a:prstGeom>
        </p:spPr>
      </p:pic>
      <p:sp>
        <p:nvSpPr>
          <p:cNvPr id="5" name="4 CuadroTexto"/>
          <p:cNvSpPr txBox="1"/>
          <p:nvPr/>
        </p:nvSpPr>
        <p:spPr>
          <a:xfrm>
            <a:off x="6773756" y="2171"/>
            <a:ext cx="2412776" cy="800219"/>
          </a:xfrm>
          <a:prstGeom prst="rect">
            <a:avLst/>
          </a:prstGeom>
          <a:noFill/>
        </p:spPr>
        <p:txBody>
          <a:bodyPr wrap="square" rtlCol="0">
            <a:spAutoFit/>
          </a:bodyPr>
          <a:lstStyle/>
          <a:p>
            <a:r>
              <a:rPr lang="es-ES" dirty="0" smtClean="0">
                <a:solidFill>
                  <a:srgbClr val="FF0000"/>
                </a:solidFill>
              </a:rPr>
              <a:t>FERNANDO AGUADO</a:t>
            </a:r>
          </a:p>
          <a:p>
            <a:r>
              <a:rPr lang="es-ES" sz="1400" dirty="0" smtClean="0">
                <a:solidFill>
                  <a:srgbClr val="FF0000"/>
                </a:solidFill>
                <a:latin typeface="Harrington" pitchFamily="82" charset="0"/>
              </a:rPr>
              <a:t>Jesús coronado de espinas </a:t>
            </a:r>
          </a:p>
          <a:p>
            <a:r>
              <a:rPr lang="es-ES" sz="1400" dirty="0" smtClean="0">
                <a:solidFill>
                  <a:srgbClr val="FF0000"/>
                </a:solidFill>
                <a:latin typeface="Harrington" pitchFamily="82" charset="0"/>
              </a:rPr>
              <a:t>de La Roda</a:t>
            </a:r>
            <a:endParaRPr lang="es-ES" sz="1400" dirty="0">
              <a:solidFill>
                <a:srgbClr val="FF0000"/>
              </a:solidFill>
              <a:latin typeface="Harrington" pitchFamily="82" charset="0"/>
            </a:endParaRPr>
          </a:p>
        </p:txBody>
      </p:sp>
      <p:grpSp>
        <p:nvGrpSpPr>
          <p:cNvPr id="7" name="6 Grupo"/>
          <p:cNvGrpSpPr/>
          <p:nvPr/>
        </p:nvGrpSpPr>
        <p:grpSpPr>
          <a:xfrm>
            <a:off x="4251246" y="1228651"/>
            <a:ext cx="4892754" cy="5629349"/>
            <a:chOff x="4251246" y="1228651"/>
            <a:chExt cx="4892754" cy="5629349"/>
          </a:xfrm>
        </p:grpSpPr>
        <p:pic>
          <p:nvPicPr>
            <p:cNvPr id="1026" name="Picture 2" descr="H:\GALERIA DE FOTOS\Imagineros\Fernando AguadoJ. Coronado de espinas La Roda[2].jpg"/>
            <p:cNvPicPr>
              <a:picLocks noChangeAspect="1" noChangeArrowheads="1"/>
            </p:cNvPicPr>
            <p:nvPr/>
          </p:nvPicPr>
          <p:blipFill>
            <a:blip r:embed="rId3" cstate="email"/>
            <a:srcRect/>
            <a:stretch>
              <a:fillRect/>
            </a:stretch>
          </p:blipFill>
          <p:spPr bwMode="auto">
            <a:xfrm>
              <a:off x="4251246" y="1228651"/>
              <a:ext cx="4794860" cy="5328592"/>
            </a:xfrm>
            <a:prstGeom prst="ellipse">
              <a:avLst/>
            </a:prstGeom>
            <a:ln>
              <a:noFill/>
            </a:ln>
            <a:effectLst>
              <a:softEdge rad="112500"/>
            </a:effectLst>
          </p:spPr>
        </p:pic>
        <p:sp>
          <p:nvSpPr>
            <p:cNvPr id="6" name="5 CuadroTexto"/>
            <p:cNvSpPr txBox="1"/>
            <p:nvPr/>
          </p:nvSpPr>
          <p:spPr>
            <a:xfrm>
              <a:off x="8135888" y="6488668"/>
              <a:ext cx="1008112" cy="369332"/>
            </a:xfrm>
            <a:prstGeom prst="rect">
              <a:avLst/>
            </a:prstGeom>
            <a:noFill/>
          </p:spPr>
          <p:txBody>
            <a:bodyPr wrap="square" rtlCol="0">
              <a:spAutoFit/>
            </a:bodyPr>
            <a:lstStyle/>
            <a:p>
              <a:r>
                <a:rPr lang="es-ES" dirty="0" smtClean="0">
                  <a:solidFill>
                    <a:srgbClr val="FFC000"/>
                  </a:solidFill>
                </a:rPr>
                <a:t>Detalle</a:t>
              </a:r>
              <a:endParaRPr lang="es-ES" dirty="0">
                <a:solidFill>
                  <a:srgbClr val="FFC000"/>
                </a:solidFill>
              </a:endParaRPr>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ernando Aguado Jesús de la Caridad Torredelcampo (Jaen).jpg"/>
          <p:cNvPicPr>
            <a:picLocks noChangeAspect="1"/>
          </p:cNvPicPr>
          <p:nvPr/>
        </p:nvPicPr>
        <p:blipFill>
          <a:blip r:embed="rId2" cstate="email"/>
          <a:srcRect/>
          <a:stretch>
            <a:fillRect/>
          </a:stretch>
        </p:blipFill>
        <p:spPr>
          <a:xfrm>
            <a:off x="3435220" y="0"/>
            <a:ext cx="5708780" cy="6858001"/>
          </a:xfrm>
          <a:prstGeom prst="rect">
            <a:avLst/>
          </a:prstGeom>
        </p:spPr>
      </p:pic>
      <p:sp>
        <p:nvSpPr>
          <p:cNvPr id="4" name="3 CuadroTexto"/>
          <p:cNvSpPr txBox="1"/>
          <p:nvPr/>
        </p:nvSpPr>
        <p:spPr>
          <a:xfrm>
            <a:off x="323528" y="260648"/>
            <a:ext cx="3096344" cy="861774"/>
          </a:xfrm>
          <a:prstGeom prst="rect">
            <a:avLst/>
          </a:prstGeom>
          <a:noFill/>
        </p:spPr>
        <p:txBody>
          <a:bodyPr wrap="square" rtlCol="0">
            <a:spAutoFit/>
          </a:bodyPr>
          <a:lstStyle/>
          <a:p>
            <a:r>
              <a:rPr lang="es-ES" dirty="0" smtClean="0">
                <a:solidFill>
                  <a:srgbClr val="FF0000"/>
                </a:solidFill>
              </a:rPr>
              <a:t>FERNANDO AGUADO</a:t>
            </a:r>
          </a:p>
          <a:p>
            <a:r>
              <a:rPr lang="es-ES" sz="1600" dirty="0" smtClean="0">
                <a:solidFill>
                  <a:srgbClr val="FF0000"/>
                </a:solidFill>
                <a:latin typeface="Harrington" pitchFamily="82" charset="0"/>
              </a:rPr>
              <a:t>Jesús  de la Caridad de Torredelcampo (Jaén)</a:t>
            </a:r>
          </a:p>
        </p:txBody>
      </p:sp>
    </p:spTree>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risto del descendimeinto de Fernando Aguado - copia.jpg"/>
          <p:cNvPicPr>
            <a:picLocks noChangeAspect="1"/>
          </p:cNvPicPr>
          <p:nvPr/>
        </p:nvPicPr>
        <p:blipFill>
          <a:blip r:embed="rId2" cstate="email"/>
          <a:srcRect/>
          <a:stretch>
            <a:fillRect/>
          </a:stretch>
        </p:blipFill>
        <p:spPr>
          <a:xfrm>
            <a:off x="5835" y="-18000"/>
            <a:ext cx="9176732" cy="6876000"/>
          </a:xfrm>
          <a:prstGeom prst="rect">
            <a:avLst/>
          </a:prstGeom>
        </p:spPr>
      </p:pic>
      <p:sp>
        <p:nvSpPr>
          <p:cNvPr id="3" name="2 CuadroTexto"/>
          <p:cNvSpPr txBox="1"/>
          <p:nvPr/>
        </p:nvSpPr>
        <p:spPr>
          <a:xfrm>
            <a:off x="10633" y="313813"/>
            <a:ext cx="2880320" cy="523220"/>
          </a:xfrm>
          <a:prstGeom prst="rect">
            <a:avLst/>
          </a:prstGeom>
          <a:noFill/>
        </p:spPr>
        <p:txBody>
          <a:bodyPr wrap="square" rtlCol="0">
            <a:spAutoFit/>
          </a:bodyPr>
          <a:lstStyle/>
          <a:p>
            <a:r>
              <a:rPr lang="es-ES" sz="1400" dirty="0" smtClean="0">
                <a:solidFill>
                  <a:srgbClr val="FFC000"/>
                </a:solidFill>
                <a:latin typeface="Harrington" pitchFamily="82" charset="0"/>
              </a:rPr>
              <a:t>Cristo del descendimiento</a:t>
            </a:r>
          </a:p>
          <a:p>
            <a:r>
              <a:rPr lang="es-ES" sz="1400" dirty="0" smtClean="0">
                <a:solidFill>
                  <a:srgbClr val="FFC000"/>
                </a:solidFill>
                <a:latin typeface="Harrington" pitchFamily="82" charset="0"/>
              </a:rPr>
              <a:t>de Hellín</a:t>
            </a:r>
            <a:endParaRPr lang="es-ES" sz="1400" dirty="0">
              <a:solidFill>
                <a:srgbClr val="FFC000"/>
              </a:solidFill>
              <a:latin typeface="Harrington" pitchFamily="82" charset="0"/>
            </a:endParaRPr>
          </a:p>
        </p:txBody>
      </p:sp>
      <p:sp>
        <p:nvSpPr>
          <p:cNvPr id="4" name="3 Rectángulo"/>
          <p:cNvSpPr/>
          <p:nvPr/>
        </p:nvSpPr>
        <p:spPr>
          <a:xfrm>
            <a:off x="21266" y="63798"/>
            <a:ext cx="2154436" cy="369332"/>
          </a:xfrm>
          <a:prstGeom prst="rect">
            <a:avLst/>
          </a:prstGeom>
        </p:spPr>
        <p:txBody>
          <a:bodyPr wrap="none">
            <a:spAutoFit/>
          </a:bodyPr>
          <a:lstStyle/>
          <a:p>
            <a:r>
              <a:rPr lang="es-ES" dirty="0" smtClean="0">
                <a:solidFill>
                  <a:srgbClr val="FFC000"/>
                </a:solidFill>
              </a:rPr>
              <a:t>FERNANDO AGUADO</a:t>
            </a:r>
          </a:p>
        </p:txBody>
      </p:sp>
    </p:spTree>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1800"/>
            <a:ext cx="3851920" cy="68580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3" name="Picture 9"/>
          <p:cNvPicPr>
            <a:picLocks noChangeAspect="1" noChangeArrowheads="1"/>
          </p:cNvPicPr>
          <p:nvPr/>
        </p:nvPicPr>
        <p:blipFill>
          <a:blip r:embed="rId2" cstate="email"/>
          <a:srcRect/>
          <a:stretch>
            <a:fillRect/>
          </a:stretch>
        </p:blipFill>
        <p:spPr bwMode="auto">
          <a:xfrm>
            <a:off x="4564280" y="0"/>
            <a:ext cx="3755533" cy="6659615"/>
          </a:xfrm>
          <a:prstGeom prst="rect">
            <a:avLst/>
          </a:prstGeom>
          <a:noFill/>
          <a:ln w="9525">
            <a:noFill/>
            <a:miter lim="800000"/>
            <a:headEnd/>
            <a:tailEnd/>
          </a:ln>
          <a:effectLst/>
        </p:spPr>
      </p:pic>
      <p:sp>
        <p:nvSpPr>
          <p:cNvPr id="4" name="3 CuadroTexto"/>
          <p:cNvSpPr txBox="1"/>
          <p:nvPr/>
        </p:nvSpPr>
        <p:spPr>
          <a:xfrm>
            <a:off x="366352" y="1352962"/>
            <a:ext cx="3168352" cy="707886"/>
          </a:xfrm>
          <a:prstGeom prst="rect">
            <a:avLst/>
          </a:prstGeom>
          <a:noFill/>
        </p:spPr>
        <p:txBody>
          <a:bodyPr wrap="square" rtlCol="0">
            <a:spAutoFit/>
          </a:bodyPr>
          <a:lstStyle/>
          <a:p>
            <a:pPr algn="ctr"/>
            <a:r>
              <a:rPr lang="es-ES" sz="2400" dirty="0" smtClean="0">
                <a:solidFill>
                  <a:srgbClr val="FFFF00"/>
                </a:solidFill>
                <a:latin typeface="Lucida Calligraphy" pitchFamily="66" charset="0"/>
              </a:rPr>
              <a:t>Jasé María Leal</a:t>
            </a:r>
          </a:p>
          <a:p>
            <a:pPr algn="ctr"/>
            <a:r>
              <a:rPr lang="es-ES" sz="1600" dirty="0" smtClean="0">
                <a:solidFill>
                  <a:srgbClr val="FFFF00"/>
                </a:solidFill>
              </a:rPr>
              <a:t>Nacido en Sevilla en 1978</a:t>
            </a:r>
            <a:endParaRPr lang="es-ES" sz="1600" dirty="0">
              <a:solidFill>
                <a:srgbClr val="FFFF00"/>
              </a:solidFill>
            </a:endParaRPr>
          </a:p>
        </p:txBody>
      </p:sp>
      <p:sp>
        <p:nvSpPr>
          <p:cNvPr id="5" name="4 Rectángulo"/>
          <p:cNvSpPr/>
          <p:nvPr/>
        </p:nvSpPr>
        <p:spPr>
          <a:xfrm>
            <a:off x="251520" y="6018140"/>
            <a:ext cx="4032448" cy="707886"/>
          </a:xfrm>
          <a:prstGeom prst="rect">
            <a:avLst/>
          </a:prstGeom>
        </p:spPr>
        <p:txBody>
          <a:bodyPr wrap="square">
            <a:spAutoFit/>
          </a:bodyPr>
          <a:lstStyle/>
          <a:p>
            <a:r>
              <a:rPr lang="es-ES" sz="2400" dirty="0" smtClean="0">
                <a:solidFill>
                  <a:srgbClr val="FFFF00"/>
                </a:solidFill>
                <a:latin typeface="Aparajita" pitchFamily="34" charset="0"/>
                <a:cs typeface="Aparajita" pitchFamily="34" charset="0"/>
              </a:rPr>
              <a:t>San Miguel Arcángel</a:t>
            </a:r>
          </a:p>
          <a:p>
            <a:r>
              <a:rPr lang="es-ES" sz="1600" dirty="0" smtClean="0">
                <a:solidFill>
                  <a:srgbClr val="FFFF00"/>
                </a:solidFill>
                <a:latin typeface="Aparajita" pitchFamily="34" charset="0"/>
                <a:cs typeface="Aparajita" pitchFamily="34" charset="0"/>
              </a:rPr>
              <a:t>Hermandad de Santa María Magdalena de Jumilla</a:t>
            </a:r>
            <a:endParaRPr lang="es-ES" sz="1600" dirty="0">
              <a:solidFill>
                <a:srgbClr val="FFFF00"/>
              </a:solidFill>
              <a:latin typeface="Aparajita" pitchFamily="34" charset="0"/>
              <a:cs typeface="Aparajita" pitchFamily="34" charset="0"/>
            </a:endParaRPr>
          </a:p>
        </p:txBody>
      </p:sp>
    </p:spTree>
  </p:cSld>
  <p:clrMapOvr>
    <a:masterClrMapping/>
  </p:clrMapOvr>
  <p:transition spd="slow">
    <p:fade thruBlk="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osë Maria Leal Jerez de La Frontea(Cofradia de la Sagrada Mortaja) .jpg"/>
          <p:cNvPicPr>
            <a:picLocks noChangeAspect="1"/>
          </p:cNvPicPr>
          <p:nvPr/>
        </p:nvPicPr>
        <p:blipFill>
          <a:blip r:embed="rId2" cstate="print"/>
          <a:srcRect l="397" t="601" r="397" b="601"/>
          <a:stretch>
            <a:fillRect/>
          </a:stretch>
        </p:blipFill>
        <p:spPr>
          <a:xfrm>
            <a:off x="78530" y="468816"/>
            <a:ext cx="8986941" cy="5920368"/>
          </a:xfrm>
          <a:prstGeom prst="rect">
            <a:avLst/>
          </a:prstGeom>
        </p:spPr>
      </p:pic>
      <p:sp>
        <p:nvSpPr>
          <p:cNvPr id="3" name="2 Rectángulo"/>
          <p:cNvSpPr/>
          <p:nvPr/>
        </p:nvSpPr>
        <p:spPr>
          <a:xfrm>
            <a:off x="211008" y="6093296"/>
            <a:ext cx="8748464" cy="584775"/>
          </a:xfrm>
          <a:prstGeom prst="rect">
            <a:avLst/>
          </a:prstGeom>
        </p:spPr>
        <p:txBody>
          <a:bodyPr wrap="square">
            <a:spAutoFit/>
          </a:bodyPr>
          <a:lstStyle/>
          <a:p>
            <a:r>
              <a:rPr lang="es-ES" sz="1600" dirty="0" smtClean="0">
                <a:solidFill>
                  <a:srgbClr val="FFFF00"/>
                </a:solidFill>
              </a:rPr>
              <a:t>Obra reciente para la de Hermandad de La Sagrada Mortaja de Jerez de la Frontera  con María Santísima de la Caridad, María Cleofás, José de Arimatea, San Juan, Nicodemo, María Magdalena y María Salome.</a:t>
            </a:r>
            <a:endParaRPr lang="es-ES" sz="1600" dirty="0">
              <a:solidFill>
                <a:srgbClr val="FFFF00"/>
              </a:solidFill>
            </a:endParaRPr>
          </a:p>
        </p:txBody>
      </p:sp>
    </p:spTree>
  </p:cSld>
  <p:clrMapOvr>
    <a:masterClrMapping/>
  </p:clrMapOvr>
  <p:transition spd="slow">
    <p:fade thruBlk="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A5002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srcRect/>
          <a:stretch>
            <a:fillRect/>
          </a:stretch>
        </p:blipFill>
        <p:spPr bwMode="auto">
          <a:xfrm>
            <a:off x="539552" y="404664"/>
            <a:ext cx="8100392" cy="5330610"/>
          </a:xfrm>
          <a:prstGeom prst="rect">
            <a:avLst/>
          </a:prstGeom>
          <a:noFill/>
          <a:ln w="9525">
            <a:noFill/>
            <a:miter lim="800000"/>
            <a:headEnd/>
            <a:tailEnd/>
          </a:ln>
        </p:spPr>
      </p:pic>
      <p:sp>
        <p:nvSpPr>
          <p:cNvPr id="3" name="2 CuadroTexto"/>
          <p:cNvSpPr txBox="1"/>
          <p:nvPr/>
        </p:nvSpPr>
        <p:spPr>
          <a:xfrm>
            <a:off x="1835696" y="5877272"/>
            <a:ext cx="5616624" cy="738664"/>
          </a:xfrm>
          <a:prstGeom prst="rect">
            <a:avLst/>
          </a:prstGeom>
          <a:noFill/>
        </p:spPr>
        <p:txBody>
          <a:bodyPr wrap="square" rtlCol="0">
            <a:spAutoFit/>
          </a:bodyPr>
          <a:lstStyle/>
          <a:p>
            <a:pPr algn="ctr"/>
            <a:r>
              <a:rPr lang="es-ES" sz="2400" dirty="0" smtClean="0">
                <a:solidFill>
                  <a:srgbClr val="FFC000"/>
                </a:solidFill>
              </a:rPr>
              <a:t>José </a:t>
            </a:r>
            <a:r>
              <a:rPr lang="es-ES" sz="2400" dirty="0" err="1" smtClean="0">
                <a:solidFill>
                  <a:srgbClr val="FFC000"/>
                </a:solidFill>
              </a:rPr>
              <a:t>Maria</a:t>
            </a:r>
            <a:r>
              <a:rPr lang="es-ES" sz="2400" dirty="0" smtClean="0">
                <a:solidFill>
                  <a:srgbClr val="FFC000"/>
                </a:solidFill>
              </a:rPr>
              <a:t> Leal</a:t>
            </a:r>
          </a:p>
          <a:p>
            <a:pPr algn="ctr"/>
            <a:r>
              <a:rPr lang="es-ES" dirty="0" smtClean="0">
                <a:solidFill>
                  <a:srgbClr val="FFC000"/>
                </a:solidFill>
              </a:rPr>
              <a:t>Niño Jesús de los Estudiantes de Sevilla </a:t>
            </a:r>
            <a:endParaRPr lang="es-ES" dirty="0">
              <a:solidFill>
                <a:srgbClr val="FFC000"/>
              </a:solidFill>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ox(out)">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blip>
          <a:srcRect/>
          <a:stretch>
            <a:fillRect l="-6000" r="-6000"/>
          </a:stretch>
        </a:blipFill>
        <a:effectLst/>
      </p:bgPr>
    </p:bg>
    <p:spTree>
      <p:nvGrpSpPr>
        <p:cNvPr id="1" name=""/>
        <p:cNvGrpSpPr/>
        <p:nvPr/>
      </p:nvGrpSpPr>
      <p:grpSpPr>
        <a:xfrm>
          <a:off x="0" y="0"/>
          <a:ext cx="0" cy="0"/>
          <a:chOff x="0" y="0"/>
          <a:chExt cx="0" cy="0"/>
        </a:xfrm>
      </p:grpSpPr>
      <p:sp>
        <p:nvSpPr>
          <p:cNvPr id="7" name="6 Rectángulo"/>
          <p:cNvSpPr/>
          <p:nvPr/>
        </p:nvSpPr>
        <p:spPr>
          <a:xfrm>
            <a:off x="0" y="1700808"/>
            <a:ext cx="9144000" cy="504056"/>
          </a:xfrm>
          <a:prstGeom prst="rect">
            <a:avLst/>
          </a:prstGeom>
          <a:gradFill flip="none" rotWithShape="1">
            <a:gsLst>
              <a:gs pos="0">
                <a:schemeClr val="accent3">
                  <a:lumMod val="65000"/>
                  <a:tint val="66000"/>
                  <a:satMod val="160000"/>
                </a:schemeClr>
              </a:gs>
              <a:gs pos="50000">
                <a:schemeClr val="accent3">
                  <a:lumMod val="65000"/>
                  <a:tint val="44500"/>
                  <a:satMod val="160000"/>
                </a:schemeClr>
              </a:gs>
              <a:gs pos="100000">
                <a:schemeClr val="accent3">
                  <a:lumMod val="65000"/>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 name="7 CuadroTexto"/>
          <p:cNvSpPr txBox="1"/>
          <p:nvPr/>
        </p:nvSpPr>
        <p:spPr>
          <a:xfrm>
            <a:off x="3275856" y="524050"/>
            <a:ext cx="5580112" cy="707886"/>
          </a:xfrm>
          <a:prstGeom prst="rect">
            <a:avLst/>
          </a:prstGeom>
          <a:noFill/>
        </p:spPr>
        <p:txBody>
          <a:bodyPr wrap="square" rtlCol="0">
            <a:spAutoFit/>
          </a:bodyPr>
          <a:lstStyle/>
          <a:p>
            <a:r>
              <a:rPr lang="es-ES" sz="4000" dirty="0" smtClean="0">
                <a:solidFill>
                  <a:srgbClr val="FFFF00"/>
                </a:solidFill>
                <a:latin typeface="Old English Text MT" pitchFamily="66" charset="0"/>
              </a:rPr>
              <a:t>La Imaginería en España</a:t>
            </a:r>
            <a:endParaRPr lang="es-ES" sz="4000" dirty="0">
              <a:solidFill>
                <a:srgbClr val="FFFF00"/>
              </a:solidFill>
              <a:latin typeface="Old English Text MT" pitchFamily="66" charset="0"/>
            </a:endParaRPr>
          </a:p>
        </p:txBody>
      </p:sp>
      <p:cxnSp>
        <p:nvCxnSpPr>
          <p:cNvPr id="16" name="15 Conector recto"/>
          <p:cNvCxnSpPr/>
          <p:nvPr/>
        </p:nvCxnSpPr>
        <p:spPr>
          <a:xfrm>
            <a:off x="0" y="234888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9459" y="227687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a:off x="-15246" y="2458748"/>
            <a:ext cx="9144000" cy="0"/>
          </a:xfrm>
          <a:prstGeom prst="line">
            <a:avLst/>
          </a:prstGeom>
        </p:spPr>
        <p:style>
          <a:lnRef idx="2">
            <a:schemeClr val="accent2"/>
          </a:lnRef>
          <a:fillRef idx="0">
            <a:schemeClr val="accent2"/>
          </a:fillRef>
          <a:effectRef idx="1">
            <a:schemeClr val="accent2"/>
          </a:effectRef>
          <a:fontRef idx="minor">
            <a:schemeClr val="tx1"/>
          </a:fontRef>
        </p:style>
      </p:cxnSp>
      <p:sp>
        <p:nvSpPr>
          <p:cNvPr id="10" name="9 Rectángulo"/>
          <p:cNvSpPr/>
          <p:nvPr/>
        </p:nvSpPr>
        <p:spPr>
          <a:xfrm>
            <a:off x="323528" y="4078176"/>
            <a:ext cx="6048672" cy="624008"/>
          </a:xfrm>
          <a:prstGeom prst="rect">
            <a:avLst/>
          </a:prstGeom>
          <a:gradFill flip="none" rotWithShape="1">
            <a:gsLst>
              <a:gs pos="0">
                <a:srgbClr val="0F6FC6">
                  <a:lumMod val="60000"/>
                  <a:lumOff val="40000"/>
                  <a:shade val="30000"/>
                  <a:satMod val="115000"/>
                </a:srgbClr>
              </a:gs>
              <a:gs pos="50000">
                <a:srgbClr val="0F6FC6">
                  <a:lumMod val="60000"/>
                  <a:lumOff val="40000"/>
                  <a:shade val="67500"/>
                  <a:satMod val="115000"/>
                </a:srgbClr>
              </a:gs>
              <a:gs pos="100000">
                <a:srgbClr val="0F6FC6">
                  <a:lumMod val="60000"/>
                  <a:lumOff val="40000"/>
                  <a:shade val="100000"/>
                  <a:satMod val="115000"/>
                </a:srgbClr>
              </a:gs>
            </a:gsLst>
            <a:lin ang="16200000" scaled="1"/>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1" name="10 CuadroTexto"/>
          <p:cNvSpPr txBox="1"/>
          <p:nvPr/>
        </p:nvSpPr>
        <p:spPr>
          <a:xfrm>
            <a:off x="444032" y="4162032"/>
            <a:ext cx="6696744" cy="461665"/>
          </a:xfrm>
          <a:prstGeom prst="rect">
            <a:avLst/>
          </a:prstGeom>
          <a:noFill/>
        </p:spPr>
        <p:txBody>
          <a:bodyPr wrap="square" rtlCol="0">
            <a:spAutoFit/>
          </a:bodyPr>
          <a:lstStyle/>
          <a:p>
            <a:r>
              <a:rPr lang="es-ES" sz="2400" b="1" dirty="0" smtClean="0">
                <a:solidFill>
                  <a:srgbClr val="FFFF00"/>
                </a:solidFill>
                <a:latin typeface="Bradley Hand ITC" pitchFamily="66" charset="0"/>
                <a:cs typeface="Andalus" pitchFamily="18" charset="-78"/>
              </a:rPr>
              <a:t>UN  ARTE  GENUINAMENTE  ESPAÑOL</a:t>
            </a:r>
            <a:r>
              <a:rPr lang="es-ES" sz="1600" b="1" dirty="0" smtClean="0">
                <a:solidFill>
                  <a:srgbClr val="FFFF00"/>
                </a:solidFill>
                <a:latin typeface="Bradley Hand ITC" pitchFamily="66" charset="0"/>
                <a:cs typeface="Andalus" pitchFamily="18" charset="-78"/>
              </a:rPr>
              <a:t> </a:t>
            </a:r>
            <a:endParaRPr lang="es-ES" sz="1600" b="1" dirty="0">
              <a:solidFill>
                <a:srgbClr val="FFFF00"/>
              </a:solidFill>
              <a:latin typeface="Bradley Hand ITC" pitchFamily="66" charset="0"/>
              <a:cs typeface="Andalus" pitchFamily="18" charset="-78"/>
            </a:endParaRPr>
          </a:p>
        </p:txBody>
      </p:sp>
      <p:pic>
        <p:nvPicPr>
          <p:cNvPr id="12" name="11 Imagen" descr="PPSxr.png"/>
          <p:cNvPicPr>
            <a:picLocks noChangeAspect="1"/>
          </p:cNvPicPr>
          <p:nvPr/>
        </p:nvPicPr>
        <p:blipFill>
          <a:blip r:embed="rId3" cstate="email"/>
          <a:stretch>
            <a:fillRect/>
          </a:stretch>
        </p:blipFill>
        <p:spPr>
          <a:xfrm>
            <a:off x="7832970" y="5841912"/>
            <a:ext cx="1187624" cy="910925"/>
          </a:xfrm>
          <a:prstGeom prst="rect">
            <a:avLst/>
          </a:prstGeom>
        </p:spPr>
      </p:pic>
      <p:sp>
        <p:nvSpPr>
          <p:cNvPr id="13" name="12 CuadroTexto"/>
          <p:cNvSpPr txBox="1"/>
          <p:nvPr/>
        </p:nvSpPr>
        <p:spPr>
          <a:xfrm>
            <a:off x="2748104" y="3334032"/>
            <a:ext cx="1440160" cy="58477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ES" sz="3200" b="0" i="0" u="none" strike="noStrike" kern="0" cap="none" spc="0" normalizeH="0" baseline="0" noProof="0" dirty="0" smtClean="0">
                <a:ln>
                  <a:noFill/>
                </a:ln>
                <a:solidFill>
                  <a:srgbClr val="00349E">
                    <a:lumMod val="40000"/>
                    <a:lumOff val="60000"/>
                  </a:srgbClr>
                </a:solidFill>
                <a:effectLst/>
                <a:uLnTx/>
                <a:uFillTx/>
                <a:latin typeface="Georgia" pitchFamily="18" charset="0"/>
              </a:rPr>
              <a:t>FINAL</a:t>
            </a:r>
            <a:endParaRPr kumimoji="0" lang="es-ES" sz="3200" b="0" i="0" u="none" strike="noStrike" kern="0" cap="none" spc="0" normalizeH="0" baseline="0" noProof="0" dirty="0">
              <a:ln>
                <a:noFill/>
              </a:ln>
              <a:solidFill>
                <a:srgbClr val="00349E">
                  <a:lumMod val="40000"/>
                  <a:lumOff val="60000"/>
                </a:srgbClr>
              </a:solidFill>
              <a:effectLst/>
              <a:uLnTx/>
              <a:uFillTx/>
              <a:latin typeface="Georgia"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ppt_x</p:attrName>
                                        </p:attrNameLst>
                                      </p:cBhvr>
                                      <p:tavLst>
                                        <p:tav tm="0">
                                          <p:val>
                                            <p:strVal val="#ppt_x"/>
                                          </p:val>
                                        </p:tav>
                                        <p:tav tm="100000">
                                          <p:val>
                                            <p:strVal val="#ppt_x"/>
                                          </p:val>
                                        </p:tav>
                                      </p:tavLst>
                                    </p:anim>
                                    <p:anim calcmode="lin" valueType="num">
                                      <p:cBhvr>
                                        <p:cTn id="8" dur="5000" fill="hold"/>
                                        <p:tgtEl>
                                          <p:spTgt spid="10"/>
                                        </p:tgtEl>
                                        <p:attrNameLst>
                                          <p:attrName>ppt_y</p:attrName>
                                        </p:attrNameLst>
                                      </p:cBhvr>
                                      <p:tavLst>
                                        <p:tav tm="0">
                                          <p:val>
                                            <p:strVal val="#ppt_y+#ppt_h/2"/>
                                          </p:val>
                                        </p:tav>
                                        <p:tav tm="100000">
                                          <p:val>
                                            <p:strVal val="#ppt_y"/>
                                          </p:val>
                                        </p:tav>
                                      </p:tavLst>
                                    </p:anim>
                                    <p:anim calcmode="lin" valueType="num">
                                      <p:cBhvr>
                                        <p:cTn id="9" dur="5000" fill="hold"/>
                                        <p:tgtEl>
                                          <p:spTgt spid="10"/>
                                        </p:tgtEl>
                                        <p:attrNameLst>
                                          <p:attrName>ppt_w</p:attrName>
                                        </p:attrNameLst>
                                      </p:cBhvr>
                                      <p:tavLst>
                                        <p:tav tm="0">
                                          <p:val>
                                            <p:strVal val="#ppt_w"/>
                                          </p:val>
                                        </p:tav>
                                        <p:tav tm="100000">
                                          <p:val>
                                            <p:strVal val="#ppt_w"/>
                                          </p:val>
                                        </p:tav>
                                      </p:tavLst>
                                    </p:anim>
                                    <p:anim calcmode="lin" valueType="num">
                                      <p:cBhvr>
                                        <p:cTn id="10" dur="5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heme/theme1.xml><?xml version="1.0" encoding="utf-8"?>
<a:theme xmlns:a="http://schemas.openxmlformats.org/drawingml/2006/main" name="Tema de Office">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6822</TotalTime>
  <Words>2320</Words>
  <Application>Microsoft Office PowerPoint</Application>
  <PresentationFormat>Presentación en pantalla (4:3)</PresentationFormat>
  <Paragraphs>329</Paragraphs>
  <Slides>59</Slides>
  <Notes>4</Notes>
  <HiddenSlides>0</HiddenSlides>
  <MMClips>0</MMClips>
  <ScaleCrop>false</ScaleCrop>
  <HeadingPairs>
    <vt:vector size="4" baseType="variant">
      <vt:variant>
        <vt:lpstr>Tema</vt:lpstr>
      </vt:variant>
      <vt:variant>
        <vt:i4>5</vt:i4>
      </vt:variant>
      <vt:variant>
        <vt:lpstr>Títulos de diapositiva</vt:lpstr>
      </vt:variant>
      <vt:variant>
        <vt:i4>59</vt:i4>
      </vt:variant>
    </vt:vector>
  </HeadingPairs>
  <TitlesOfParts>
    <vt:vector size="64" baseType="lpstr">
      <vt:lpstr>Tema de Office</vt:lpstr>
      <vt:lpstr>Diseño predeterminado</vt:lpstr>
      <vt:lpstr>1_Tema de Office</vt:lpstr>
      <vt:lpstr>2_Tema de Office</vt:lpstr>
      <vt:lpstr>4_Tema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IMAGINERIA EN ESPAÑA</dc:title>
  <dc:creator>papa</dc:creator>
  <cp:lastModifiedBy>papa</cp:lastModifiedBy>
  <cp:revision>989</cp:revision>
  <dcterms:created xsi:type="dcterms:W3CDTF">2013-06-06T14:48:29Z</dcterms:created>
  <dcterms:modified xsi:type="dcterms:W3CDTF">2014-09-10T09:50:00Z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