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1r4T+hjLlDBb10etU2w1qA==" hashData="7EX2ELKlWmrNgFJO1sMaSGp+D8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1320" y="-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00663A-2D62-4AC8-B6E4-8F4B1680BAB2}" type="datetimeFigureOut">
              <a:rPr lang="fr-FR"/>
              <a:pPr>
                <a:defRPr/>
              </a:pPr>
              <a:t>07/11/2015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13ADD4-9D83-4BA5-A91D-CAEAD2D62F8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18910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20CC13-672B-4D3B-BA43-D8C3A58269AB}" type="datetimeFigureOut">
              <a:rPr lang="fr-FR"/>
              <a:pPr>
                <a:defRPr/>
              </a:pPr>
              <a:t>07/11/2015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883350-A904-44B4-9E99-4AD568D85E2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39076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A1B576-2B18-4D9F-B8A7-01104A6E1519}" type="datetimeFigureOut">
              <a:rPr lang="fr-FR"/>
              <a:pPr>
                <a:defRPr/>
              </a:pPr>
              <a:t>07/11/2015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F18F05-7B70-4924-9EA8-09198B71054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4230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1ACF1F-8F1D-4F9F-AA69-2F85C675C78B}" type="datetimeFigureOut">
              <a:rPr lang="fr-FR"/>
              <a:pPr>
                <a:defRPr/>
              </a:pPr>
              <a:t>07/11/2015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4D47D3-8AEA-4178-8BC6-114E1441795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17249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EE6BB5-772B-418F-A417-3B1A3CC1E74A}" type="datetimeFigureOut">
              <a:rPr lang="fr-FR"/>
              <a:pPr>
                <a:defRPr/>
              </a:pPr>
              <a:t>07/11/2015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869153-9F26-4FB5-8C81-D9B0CCAEBEE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2716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1030EF-EDA3-4870-93F8-566339DD480C}" type="datetimeFigureOut">
              <a:rPr lang="fr-FR"/>
              <a:pPr>
                <a:defRPr/>
              </a:pPr>
              <a:t>07/11/2015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9E10ED-8B3C-477A-BB3A-F262C15CE1B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14781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BDDE16-5935-4716-9A3D-E9339694AFC5}" type="datetimeFigureOut">
              <a:rPr lang="fr-FR"/>
              <a:pPr>
                <a:defRPr/>
              </a:pPr>
              <a:t>07/11/2015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06D2B8-FF96-468B-819F-7873602F993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8316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36A586-1F66-4A37-B9EA-CFEDDFFC3F54}" type="datetimeFigureOut">
              <a:rPr lang="fr-FR"/>
              <a:pPr>
                <a:defRPr/>
              </a:pPr>
              <a:t>07/11/2015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4A8E36-BE15-460A-8816-0AA355D11B5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35563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4CD359-272C-48D3-B317-D4332BC35E96}" type="datetimeFigureOut">
              <a:rPr lang="fr-FR"/>
              <a:pPr>
                <a:defRPr/>
              </a:pPr>
              <a:t>07/11/2015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CA1594-6D19-4BF8-A7EF-733CA7DFCD7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05138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74077A-7BB0-4477-89AE-33F24B6C1C1C}" type="datetimeFigureOut">
              <a:rPr lang="fr-FR"/>
              <a:pPr>
                <a:defRPr/>
              </a:pPr>
              <a:t>07/11/2015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EDE247-55F6-49D8-B007-50B1397172A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20967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1E9487-1F4E-4D4A-97F6-D99371884A0C}" type="datetimeFigureOut">
              <a:rPr lang="fr-FR"/>
              <a:pPr>
                <a:defRPr/>
              </a:pPr>
              <a:t>07/11/2015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CED42A-1C49-4165-811F-43EB5BA6D8D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11281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7BA623F-80C2-427A-B781-00864B67FB1D}" type="datetimeFigureOut">
              <a:rPr lang="fr-FR"/>
              <a:pPr>
                <a:defRPr/>
              </a:pPr>
              <a:t>07/11/2015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4403F80-7CA4-4D2B-85A5-2C6CF3A825A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py16.net/" TargetMode="Externa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ZoneTexte 2"/>
          <p:cNvSpPr txBox="1">
            <a:spLocks noChangeArrowheads="1"/>
          </p:cNvSpPr>
          <p:nvPr/>
        </p:nvSpPr>
        <p:spPr bwMode="auto">
          <a:xfrm>
            <a:off x="1619250" y="2492375"/>
            <a:ext cx="554513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3600">
                <a:solidFill>
                  <a:srgbClr val="FF0000"/>
                </a:solidFill>
                <a:latin typeface="Algerian" pitchFamily="82" charset="0"/>
              </a:rPr>
              <a:t>La rose de Noël (1960) </a:t>
            </a:r>
          </a:p>
        </p:txBody>
      </p:sp>
    </p:spTree>
  </p:cSld>
  <p:clrMapOvr>
    <a:masterClrMapping/>
  </p:clrMapOvr>
  <p:transition spd="slow" advTm="5019">
    <p:sndAc>
      <p:stSnd>
        <p:snd r:embed="rId2" name="rose.de.noel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ZoneTexte 2"/>
          <p:cNvSpPr txBox="1">
            <a:spLocks noChangeArrowheads="1"/>
          </p:cNvSpPr>
          <p:nvPr/>
        </p:nvSpPr>
        <p:spPr bwMode="auto">
          <a:xfrm>
            <a:off x="250825" y="1989138"/>
            <a:ext cx="41052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>
                <a:solidFill>
                  <a:srgbClr val="FFFF00"/>
                </a:solidFill>
                <a:latin typeface="Monotype Corsiva" pitchFamily="66" charset="0"/>
              </a:rPr>
              <a:t>Lorsque les anges sur la terre</a:t>
            </a:r>
            <a:br>
              <a:rPr lang="fr-FR" altLang="fr-FR" sz="1800">
                <a:solidFill>
                  <a:srgbClr val="FFFF00"/>
                </a:solidFill>
                <a:latin typeface="Monotype Corsiva" pitchFamily="66" charset="0"/>
              </a:rPr>
            </a:br>
            <a:r>
              <a:rPr lang="fr-FR" altLang="fr-FR" sz="1800">
                <a:solidFill>
                  <a:srgbClr val="FFFF00"/>
                </a:solidFill>
                <a:latin typeface="Monotype Corsiva" pitchFamily="66" charset="0"/>
              </a:rPr>
              <a:t>Rassemblèrent tous les bergers</a:t>
            </a:r>
          </a:p>
        </p:txBody>
      </p:sp>
    </p:spTree>
    <p:custDataLst>
      <p:tags r:id="rId1"/>
    </p:custDataLst>
  </p:cSld>
  <p:clrMapOvr>
    <a:masterClrMapping/>
  </p:clrMapOvr>
  <p:transition spd="slow" advTm="998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ZoneTexte 2"/>
          <p:cNvSpPr txBox="1">
            <a:spLocks noChangeArrowheads="1"/>
          </p:cNvSpPr>
          <p:nvPr/>
        </p:nvSpPr>
        <p:spPr bwMode="auto">
          <a:xfrm>
            <a:off x="250825" y="836613"/>
            <a:ext cx="36004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>
                <a:solidFill>
                  <a:srgbClr val="FFFF00"/>
                </a:solidFill>
                <a:latin typeface="Monotype Corsiva" pitchFamily="66" charset="0"/>
              </a:rPr>
              <a:t>Et qu'une étoile tutélaire</a:t>
            </a:r>
            <a:br>
              <a:rPr lang="fr-FR" altLang="fr-FR" sz="1800">
                <a:solidFill>
                  <a:srgbClr val="FFFF00"/>
                </a:solidFill>
                <a:latin typeface="Monotype Corsiva" pitchFamily="66" charset="0"/>
              </a:rPr>
            </a:br>
            <a:r>
              <a:rPr lang="fr-FR" altLang="fr-FR" sz="1800">
                <a:solidFill>
                  <a:srgbClr val="FFFF00"/>
                </a:solidFill>
                <a:latin typeface="Monotype Corsiva" pitchFamily="66" charset="0"/>
              </a:rPr>
              <a:t>Dans le ciel vint à frissonner</a:t>
            </a:r>
          </a:p>
        </p:txBody>
      </p:sp>
    </p:spTree>
    <p:custDataLst>
      <p:tags r:id="rId1"/>
    </p:custDataLst>
  </p:cSld>
  <p:clrMapOvr>
    <a:masterClrMapping/>
  </p:clrMapOvr>
  <p:transition spd="slow" advTm="951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ZoneTexte 2"/>
          <p:cNvSpPr txBox="1">
            <a:spLocks noChangeArrowheads="1"/>
          </p:cNvSpPr>
          <p:nvPr/>
        </p:nvSpPr>
        <p:spPr bwMode="auto">
          <a:xfrm>
            <a:off x="539750" y="442913"/>
            <a:ext cx="40322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>
                <a:solidFill>
                  <a:srgbClr val="FF0000"/>
                </a:solidFill>
                <a:latin typeface="Monotype Corsiva" pitchFamily="66" charset="0"/>
              </a:rPr>
              <a:t>Chacun disait: Jésus est né, mon frère</a:t>
            </a:r>
            <a:br>
              <a:rPr lang="fr-FR" altLang="fr-FR" sz="1800">
                <a:solidFill>
                  <a:srgbClr val="FF0000"/>
                </a:solidFill>
                <a:latin typeface="Monotype Corsiva" pitchFamily="66" charset="0"/>
              </a:rPr>
            </a:br>
            <a:r>
              <a:rPr lang="fr-FR" altLang="fr-FR" sz="1800">
                <a:solidFill>
                  <a:srgbClr val="FF0000"/>
                </a:solidFill>
                <a:latin typeface="Monotype Corsiva" pitchFamily="66" charset="0"/>
              </a:rPr>
              <a:t>Mais il a froid, comment le réchauffer</a:t>
            </a:r>
          </a:p>
        </p:txBody>
      </p:sp>
    </p:spTree>
    <p:custDataLst>
      <p:tags r:id="rId1"/>
    </p:custDataLst>
  </p:cSld>
  <p:clrMapOvr>
    <a:masterClrMapping/>
  </p:clrMapOvr>
  <p:transition spd="slow" advTm="959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ZoneTexte 2"/>
          <p:cNvSpPr txBox="1">
            <a:spLocks noChangeArrowheads="1"/>
          </p:cNvSpPr>
          <p:nvPr/>
        </p:nvSpPr>
        <p:spPr bwMode="auto">
          <a:xfrm>
            <a:off x="317500" y="260350"/>
            <a:ext cx="439261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>
                <a:solidFill>
                  <a:srgbClr val="FFFF00"/>
                </a:solidFill>
                <a:latin typeface="Monotype Corsiva" pitchFamily="66" charset="0"/>
              </a:rPr>
              <a:t>Mon doux Joseph, que penses-tu donc faire</a:t>
            </a:r>
            <a:br>
              <a:rPr lang="fr-FR" altLang="fr-FR" sz="1800">
                <a:solidFill>
                  <a:srgbClr val="FFFF00"/>
                </a:solidFill>
                <a:latin typeface="Monotype Corsiva" pitchFamily="66" charset="0"/>
              </a:rPr>
            </a:br>
            <a:r>
              <a:rPr lang="fr-FR" altLang="fr-FR" sz="1800">
                <a:solidFill>
                  <a:srgbClr val="FFFF00"/>
                </a:solidFill>
                <a:latin typeface="Monotype Corsiva" pitchFamily="66" charset="0"/>
              </a:rPr>
              <a:t> Marie est triste et va pleurer. </a:t>
            </a:r>
          </a:p>
        </p:txBody>
      </p:sp>
    </p:spTree>
    <p:custDataLst>
      <p:tags r:id="rId1"/>
    </p:custDataLst>
  </p:cSld>
  <p:clrMapOvr>
    <a:masterClrMapping/>
  </p:clrMapOvr>
  <p:transition spd="slow" advTm="1051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ZoneTexte 2"/>
          <p:cNvSpPr txBox="1">
            <a:spLocks noChangeArrowheads="1"/>
          </p:cNvSpPr>
          <p:nvPr/>
        </p:nvSpPr>
        <p:spPr bwMode="auto">
          <a:xfrm>
            <a:off x="230188" y="138113"/>
            <a:ext cx="38877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>
                <a:solidFill>
                  <a:srgbClr val="FFFF00"/>
                </a:solidFill>
              </a:rPr>
              <a:t> </a:t>
            </a:r>
            <a:r>
              <a:rPr lang="fr-FR" altLang="fr-FR" sz="1800">
                <a:solidFill>
                  <a:srgbClr val="FFFF00"/>
                </a:solidFill>
                <a:latin typeface="Monotype Corsiva" pitchFamily="66" charset="0"/>
              </a:rPr>
              <a:t>L'âne et le boeuf dedans l'étable</a:t>
            </a:r>
            <a:br>
              <a:rPr lang="fr-FR" altLang="fr-FR" sz="1800">
                <a:solidFill>
                  <a:srgbClr val="FFFF00"/>
                </a:solidFill>
                <a:latin typeface="Monotype Corsiva" pitchFamily="66" charset="0"/>
              </a:rPr>
            </a:br>
            <a:r>
              <a:rPr lang="fr-FR" altLang="fr-FR" sz="1800">
                <a:solidFill>
                  <a:srgbClr val="FFFF00"/>
                </a:solidFill>
                <a:latin typeface="Monotype Corsiva" pitchFamily="66" charset="0"/>
              </a:rPr>
              <a:t> De leur souffle l'ont caressé</a:t>
            </a:r>
          </a:p>
        </p:txBody>
      </p:sp>
    </p:spTree>
    <p:custDataLst>
      <p:tags r:id="rId1"/>
    </p:custDataLst>
  </p:cSld>
  <p:clrMapOvr>
    <a:masterClrMapping/>
  </p:clrMapOvr>
  <p:transition spd="slow" advTm="1465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ZoneTexte 2"/>
          <p:cNvSpPr txBox="1">
            <a:spLocks noChangeArrowheads="1"/>
          </p:cNvSpPr>
          <p:nvPr/>
        </p:nvSpPr>
        <p:spPr bwMode="auto">
          <a:xfrm>
            <a:off x="684213" y="260350"/>
            <a:ext cx="496728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>
                <a:solidFill>
                  <a:srgbClr val="FFFF00"/>
                </a:solidFill>
                <a:latin typeface="Monotype Corsiva" pitchFamily="66" charset="0"/>
              </a:rPr>
              <a:t>Mais Joseph dit: N'est secourable</a:t>
            </a:r>
            <a:br>
              <a:rPr lang="fr-FR" altLang="fr-FR" sz="1800">
                <a:solidFill>
                  <a:srgbClr val="FFFF00"/>
                </a:solidFill>
                <a:latin typeface="Monotype Corsiva" pitchFamily="66" charset="0"/>
              </a:rPr>
            </a:br>
            <a:r>
              <a:rPr lang="fr-FR" altLang="fr-FR" sz="1800">
                <a:solidFill>
                  <a:srgbClr val="FFFF00"/>
                </a:solidFill>
                <a:latin typeface="Monotype Corsiva" pitchFamily="66" charset="0"/>
              </a:rPr>
              <a:t> Que le feu d'un bon boulanger</a:t>
            </a:r>
          </a:p>
        </p:txBody>
      </p:sp>
    </p:spTree>
    <p:custDataLst>
      <p:tags r:id="rId1"/>
    </p:custDataLst>
  </p:cSld>
  <p:clrMapOvr>
    <a:masterClrMapping/>
  </p:clrMapOvr>
  <p:transition spd="slow" advTm="1099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ZoneTexte 2"/>
          <p:cNvSpPr txBox="1">
            <a:spLocks noChangeArrowheads="1"/>
          </p:cNvSpPr>
          <p:nvPr/>
        </p:nvSpPr>
        <p:spPr bwMode="auto">
          <a:xfrm>
            <a:off x="3419475" y="260350"/>
            <a:ext cx="446563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>
                <a:solidFill>
                  <a:srgbClr val="FFFF00"/>
                </a:solidFill>
                <a:latin typeface="Monotype Corsiva" pitchFamily="66" charset="0"/>
              </a:rPr>
              <a:t>Il va vers lui, le mitron s'exaspère</a:t>
            </a:r>
            <a:br>
              <a:rPr lang="fr-FR" altLang="fr-FR" sz="1800">
                <a:solidFill>
                  <a:srgbClr val="FFFF00"/>
                </a:solidFill>
                <a:latin typeface="Monotype Corsiva" pitchFamily="66" charset="0"/>
              </a:rPr>
            </a:br>
            <a:r>
              <a:rPr lang="fr-FR" altLang="fr-FR" sz="1800">
                <a:solidFill>
                  <a:srgbClr val="FFFF00"/>
                </a:solidFill>
                <a:latin typeface="Monotype Corsiva" pitchFamily="66" charset="0"/>
              </a:rPr>
              <a:t> Que me veux-tu?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>
                <a:solidFill>
                  <a:srgbClr val="FFFF00"/>
                </a:solidFill>
                <a:latin typeface="Monotype Corsiva" pitchFamily="66" charset="0"/>
              </a:rPr>
              <a:t>Un peu de ton brasier</a:t>
            </a:r>
            <a:br>
              <a:rPr lang="fr-FR" altLang="fr-FR" sz="1800">
                <a:solidFill>
                  <a:srgbClr val="FFFF00"/>
                </a:solidFill>
                <a:latin typeface="Monotype Corsiva" pitchFamily="66" charset="0"/>
              </a:rPr>
            </a:br>
            <a:endParaRPr lang="fr-FR" altLang="fr-FR" sz="1800">
              <a:solidFill>
                <a:srgbClr val="FFFF00"/>
              </a:solidFill>
              <a:latin typeface="Monotype Corsiva" pitchFamily="66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948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ZoneTexte 2"/>
          <p:cNvSpPr txBox="1">
            <a:spLocks noChangeArrowheads="1"/>
          </p:cNvSpPr>
          <p:nvPr/>
        </p:nvSpPr>
        <p:spPr bwMode="auto">
          <a:xfrm>
            <a:off x="900113" y="369888"/>
            <a:ext cx="43195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>
                <a:solidFill>
                  <a:srgbClr val="FFFF00"/>
                </a:solidFill>
                <a:latin typeface="Monotype Corsiva" pitchFamily="66" charset="0"/>
              </a:rPr>
              <a:t>Tiens, quatre braises feront bien ton affaire</a:t>
            </a:r>
            <a:br>
              <a:rPr lang="fr-FR" altLang="fr-FR" sz="1800">
                <a:solidFill>
                  <a:srgbClr val="FFFF00"/>
                </a:solidFill>
                <a:latin typeface="Monotype Corsiva" pitchFamily="66" charset="0"/>
              </a:rPr>
            </a:br>
            <a:r>
              <a:rPr lang="fr-FR" altLang="fr-FR" sz="1800">
                <a:solidFill>
                  <a:srgbClr val="FFFF00"/>
                </a:solidFill>
                <a:latin typeface="Monotype Corsiva" pitchFamily="66" charset="0"/>
              </a:rPr>
              <a:t> Que ta robe soit un tablier. </a:t>
            </a:r>
          </a:p>
        </p:txBody>
      </p:sp>
    </p:spTree>
    <p:custDataLst>
      <p:tags r:id="rId1"/>
    </p:custDataLst>
  </p:cSld>
  <p:clrMapOvr>
    <a:masterClrMapping/>
  </p:clrMapOvr>
  <p:transition spd="slow" advTm="883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ZoneTexte 2"/>
          <p:cNvSpPr txBox="1">
            <a:spLocks noChangeArrowheads="1"/>
          </p:cNvSpPr>
          <p:nvPr/>
        </p:nvSpPr>
        <p:spPr bwMode="auto">
          <a:xfrm>
            <a:off x="179388" y="333375"/>
            <a:ext cx="374491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>
                <a:solidFill>
                  <a:srgbClr val="FFFF00"/>
                </a:solidFill>
                <a:latin typeface="Monotype Corsiva" pitchFamily="66" charset="0"/>
              </a:rPr>
              <a:t>Joseph troublé tend sa tunique</a:t>
            </a:r>
            <a:br>
              <a:rPr lang="fr-FR" altLang="fr-FR" sz="1800">
                <a:solidFill>
                  <a:srgbClr val="FFFF00"/>
                </a:solidFill>
                <a:latin typeface="Monotype Corsiva" pitchFamily="66" charset="0"/>
              </a:rPr>
            </a:br>
            <a:r>
              <a:rPr lang="fr-FR" altLang="fr-FR" sz="1800">
                <a:solidFill>
                  <a:srgbClr val="FFFF00"/>
                </a:solidFill>
                <a:latin typeface="Monotype Corsiva" pitchFamily="66" charset="0"/>
              </a:rPr>
              <a:t>Et la braise qui vient se poser</a:t>
            </a:r>
          </a:p>
        </p:txBody>
      </p:sp>
    </p:spTree>
    <p:custDataLst>
      <p:tags r:id="rId1"/>
    </p:custDataLst>
  </p:cSld>
  <p:clrMapOvr>
    <a:masterClrMapping/>
  </p:clrMapOvr>
  <p:transition spd="slow" advTm="1019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ZoneTexte 2"/>
          <p:cNvSpPr txBox="1">
            <a:spLocks noChangeArrowheads="1"/>
          </p:cNvSpPr>
          <p:nvPr/>
        </p:nvSpPr>
        <p:spPr bwMode="auto">
          <a:xfrm>
            <a:off x="107950" y="333375"/>
            <a:ext cx="33845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>
                <a:solidFill>
                  <a:srgbClr val="FFFF00"/>
                </a:solidFill>
                <a:latin typeface="Monotype Corsiva" pitchFamily="66" charset="0"/>
              </a:rPr>
              <a:t>En une gerbe magnifique</a:t>
            </a:r>
            <a:br>
              <a:rPr lang="fr-FR" altLang="fr-FR" sz="1800">
                <a:solidFill>
                  <a:srgbClr val="FFFF00"/>
                </a:solidFill>
                <a:latin typeface="Monotype Corsiva" pitchFamily="66" charset="0"/>
              </a:rPr>
            </a:br>
            <a:r>
              <a:rPr lang="fr-FR" altLang="fr-FR" sz="1800">
                <a:solidFill>
                  <a:srgbClr val="FFFF00"/>
                </a:solidFill>
                <a:latin typeface="Monotype Corsiva" pitchFamily="66" charset="0"/>
              </a:rPr>
              <a:t>De glaïeuls, d'or et d'églantiers</a:t>
            </a:r>
          </a:p>
        </p:txBody>
      </p:sp>
    </p:spTree>
    <p:custDataLst>
      <p:tags r:id="rId1"/>
    </p:custDataLst>
  </p:cSld>
  <p:clrMapOvr>
    <a:masterClrMapping/>
  </p:clrMapOvr>
  <p:transition spd="slow" advTm="1028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ZoneTexte 2"/>
          <p:cNvSpPr txBox="1">
            <a:spLocks noChangeArrowheads="1"/>
          </p:cNvSpPr>
          <p:nvPr/>
        </p:nvSpPr>
        <p:spPr bwMode="auto">
          <a:xfrm>
            <a:off x="250825" y="333375"/>
            <a:ext cx="38163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/>
              <a:t> </a:t>
            </a:r>
            <a:r>
              <a:rPr lang="fr-FR" altLang="fr-FR" sz="1800">
                <a:solidFill>
                  <a:srgbClr val="FFFF00"/>
                </a:solidFill>
                <a:latin typeface="Monotype Corsiva" pitchFamily="66" charset="0"/>
              </a:rPr>
              <a:t>Joseph sourit, dehors la nuit dépose</a:t>
            </a:r>
            <a:br>
              <a:rPr lang="fr-FR" altLang="fr-FR" sz="1800">
                <a:solidFill>
                  <a:srgbClr val="FFFF00"/>
                </a:solidFill>
                <a:latin typeface="Monotype Corsiva" pitchFamily="66" charset="0"/>
              </a:rPr>
            </a:br>
            <a:r>
              <a:rPr lang="fr-FR" altLang="fr-FR" sz="1800">
                <a:solidFill>
                  <a:srgbClr val="FFFF00"/>
                </a:solidFill>
                <a:latin typeface="Monotype Corsiva" pitchFamily="66" charset="0"/>
              </a:rPr>
              <a:t> La tendre neige sur son tablier</a:t>
            </a:r>
          </a:p>
        </p:txBody>
      </p:sp>
    </p:spTree>
    <p:custDataLst>
      <p:tags r:id="rId1"/>
    </p:custDataLst>
  </p:cSld>
  <p:clrMapOvr>
    <a:masterClrMapping/>
  </p:clrMapOvr>
  <p:transition spd="slow" advTm="891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ZoneTexte 2"/>
          <p:cNvSpPr txBox="1">
            <a:spLocks noChangeArrowheads="1"/>
          </p:cNvSpPr>
          <p:nvPr/>
        </p:nvSpPr>
        <p:spPr bwMode="auto">
          <a:xfrm>
            <a:off x="179388" y="260350"/>
            <a:ext cx="41052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>
                <a:solidFill>
                  <a:srgbClr val="FFFF00"/>
                </a:solidFill>
                <a:latin typeface="Monotype Corsiva" pitchFamily="66" charset="0"/>
              </a:rPr>
              <a:t>À l'églantine succédait la rose</a:t>
            </a:r>
            <a:br>
              <a:rPr lang="fr-FR" altLang="fr-FR" sz="1800">
                <a:solidFill>
                  <a:srgbClr val="FFFF00"/>
                </a:solidFill>
                <a:latin typeface="Monotype Corsiva" pitchFamily="66" charset="0"/>
              </a:rPr>
            </a:br>
            <a:r>
              <a:rPr lang="fr-FR" altLang="fr-FR" sz="1800">
                <a:solidFill>
                  <a:srgbClr val="FFFF00"/>
                </a:solidFill>
                <a:latin typeface="Monotype Corsiva" pitchFamily="66" charset="0"/>
              </a:rPr>
              <a:t> Noël inventait le rosier.</a:t>
            </a:r>
          </a:p>
        </p:txBody>
      </p:sp>
    </p:spTree>
    <p:custDataLst>
      <p:tags r:id="rId1"/>
    </p:custDataLst>
  </p:cSld>
  <p:clrMapOvr>
    <a:masterClrMapping/>
  </p:clrMapOvr>
  <p:transition spd="slow" advTm="1015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ZoneTexte 2"/>
          <p:cNvSpPr txBox="1">
            <a:spLocks noChangeArrowheads="1"/>
          </p:cNvSpPr>
          <p:nvPr/>
        </p:nvSpPr>
        <p:spPr bwMode="auto">
          <a:xfrm>
            <a:off x="106363" y="333375"/>
            <a:ext cx="367188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>
                <a:solidFill>
                  <a:srgbClr val="FF0000"/>
                </a:solidFill>
                <a:latin typeface="Monotype Corsiva" pitchFamily="66" charset="0"/>
              </a:rPr>
              <a:t>Marie heureuse et maternelle</a:t>
            </a:r>
            <a:br>
              <a:rPr lang="fr-FR" altLang="fr-FR" sz="1800">
                <a:solidFill>
                  <a:srgbClr val="FF0000"/>
                </a:solidFill>
                <a:latin typeface="Monotype Corsiva" pitchFamily="66" charset="0"/>
              </a:rPr>
            </a:br>
            <a:r>
              <a:rPr lang="fr-FR" altLang="fr-FR" sz="1800">
                <a:solidFill>
                  <a:srgbClr val="FF0000"/>
                </a:solidFill>
                <a:latin typeface="Monotype Corsiva" pitchFamily="66" charset="0"/>
              </a:rPr>
              <a:t>De ces fleurs comprit la beauté</a:t>
            </a:r>
          </a:p>
        </p:txBody>
      </p:sp>
    </p:spTree>
    <p:custDataLst>
      <p:tags r:id="rId1"/>
    </p:custDataLst>
  </p:cSld>
  <p:clrMapOvr>
    <a:masterClrMapping/>
  </p:clrMapOvr>
  <p:transition spd="slow" advTm="1183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ZoneTexte 2"/>
          <p:cNvSpPr txBox="1">
            <a:spLocks noChangeArrowheads="1"/>
          </p:cNvSpPr>
          <p:nvPr/>
        </p:nvSpPr>
        <p:spPr bwMode="auto">
          <a:xfrm>
            <a:off x="395288" y="333375"/>
            <a:ext cx="352901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>
                <a:solidFill>
                  <a:srgbClr val="FFFF00"/>
                </a:solidFill>
                <a:latin typeface="Monotype Corsiva" pitchFamily="66" charset="0"/>
              </a:rPr>
              <a:t> Et comme l'heure est solennelle</a:t>
            </a:r>
            <a:br>
              <a:rPr lang="fr-FR" altLang="fr-FR" sz="1800">
                <a:solidFill>
                  <a:srgbClr val="FFFF00"/>
                </a:solidFill>
                <a:latin typeface="Monotype Corsiva" pitchFamily="66" charset="0"/>
              </a:rPr>
            </a:br>
            <a:r>
              <a:rPr lang="fr-FR" altLang="fr-FR" sz="1800">
                <a:solidFill>
                  <a:srgbClr val="FFFF00"/>
                </a:solidFill>
                <a:latin typeface="Monotype Corsiva" pitchFamily="66" charset="0"/>
              </a:rPr>
              <a:t> Demande à Dieu de l'assister</a:t>
            </a:r>
          </a:p>
        </p:txBody>
      </p:sp>
    </p:spTree>
    <p:custDataLst>
      <p:tags r:id="rId1"/>
    </p:custDataLst>
  </p:cSld>
  <p:clrMapOvr>
    <a:masterClrMapping/>
  </p:clrMapOvr>
  <p:transition spd="slow" advTm="1014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ZoneTexte 2"/>
          <p:cNvSpPr txBox="1">
            <a:spLocks noChangeArrowheads="1"/>
          </p:cNvSpPr>
          <p:nvPr/>
        </p:nvSpPr>
        <p:spPr bwMode="auto">
          <a:xfrm>
            <a:off x="250825" y="49213"/>
            <a:ext cx="38893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/>
              <a:t> </a:t>
            </a:r>
            <a:r>
              <a:rPr lang="fr-FR" altLang="fr-FR" sz="1800">
                <a:solidFill>
                  <a:srgbClr val="FFFF00"/>
                </a:solidFill>
                <a:latin typeface="Monotype Corsiva" pitchFamily="66" charset="0"/>
              </a:rPr>
              <a:t>Prenant la rose, églantine des neiges</a:t>
            </a:r>
            <a:br>
              <a:rPr lang="fr-FR" altLang="fr-FR" sz="1800">
                <a:solidFill>
                  <a:srgbClr val="FFFF00"/>
                </a:solidFill>
                <a:latin typeface="Monotype Corsiva" pitchFamily="66" charset="0"/>
              </a:rPr>
            </a:br>
            <a:r>
              <a:rPr lang="fr-FR" altLang="fr-FR" sz="1800">
                <a:solidFill>
                  <a:srgbClr val="FFFF00"/>
                </a:solidFill>
                <a:latin typeface="Monotype Corsiva" pitchFamily="66" charset="0"/>
              </a:rPr>
              <a:t> À l'Enfant-Dieu, elle va la donner</a:t>
            </a:r>
          </a:p>
        </p:txBody>
      </p:sp>
    </p:spTree>
    <p:custDataLst>
      <p:tags r:id="rId1"/>
    </p:custDataLst>
  </p:cSld>
  <p:clrMapOvr>
    <a:masterClrMapping/>
  </p:clrMapOvr>
  <p:transition spd="slow" advTm="938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ZoneTexte 2"/>
          <p:cNvSpPr txBox="1">
            <a:spLocks noChangeArrowheads="1"/>
          </p:cNvSpPr>
          <p:nvPr/>
        </p:nvSpPr>
        <p:spPr bwMode="auto">
          <a:xfrm>
            <a:off x="250825" y="260350"/>
            <a:ext cx="396081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/>
              <a:t> </a:t>
            </a:r>
            <a:r>
              <a:rPr lang="fr-FR" altLang="fr-FR" sz="1800">
                <a:solidFill>
                  <a:srgbClr val="FFFF00"/>
                </a:solidFill>
                <a:latin typeface="Monotype Corsiva" pitchFamily="66" charset="0"/>
              </a:rPr>
              <a:t>Il la respire et naît le sortilège</a:t>
            </a:r>
            <a:br>
              <a:rPr lang="fr-FR" altLang="fr-FR" sz="1800">
                <a:solidFill>
                  <a:srgbClr val="FFFF00"/>
                </a:solidFill>
                <a:latin typeface="Monotype Corsiva" pitchFamily="66" charset="0"/>
              </a:rPr>
            </a:br>
            <a:r>
              <a:rPr lang="fr-FR" altLang="fr-FR" sz="1800">
                <a:solidFill>
                  <a:srgbClr val="FFFF00"/>
                </a:solidFill>
                <a:latin typeface="Monotype Corsiva" pitchFamily="66" charset="0"/>
              </a:rPr>
              <a:t> Son parfum sera la bonté. </a:t>
            </a:r>
          </a:p>
        </p:txBody>
      </p:sp>
    </p:spTree>
    <p:custDataLst>
      <p:tags r:id="rId1"/>
    </p:custDataLst>
  </p:cSld>
  <p:clrMapOvr>
    <a:masterClrMapping/>
  </p:clrMapOvr>
  <p:transition spd="slow" advTm="1549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ZoneTexte 2"/>
          <p:cNvSpPr txBox="1">
            <a:spLocks noChangeArrowheads="1"/>
          </p:cNvSpPr>
          <p:nvPr/>
        </p:nvSpPr>
        <p:spPr bwMode="auto">
          <a:xfrm>
            <a:off x="971550" y="3429000"/>
            <a:ext cx="74168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2000">
                <a:solidFill>
                  <a:srgbClr val="006600"/>
                </a:solidFill>
                <a:latin typeface="Monotype Corsiva" pitchFamily="66" charset="0"/>
              </a:rPr>
              <a:t>D’autres diaporamas chez: </a:t>
            </a:r>
            <a:r>
              <a:rPr lang="fr-FR" altLang="fr-FR" sz="1800">
                <a:latin typeface="Monotype Corsiva" pitchFamily="66" charset="0"/>
                <a:hlinkClick r:id="rId3"/>
              </a:rPr>
              <a:t>http://www.papy16.net/</a:t>
            </a:r>
            <a:endParaRPr lang="fr-FR" altLang="fr-FR" sz="1800">
              <a:latin typeface="Monotype Corsiva" pitchFamily="66" charset="0"/>
            </a:endParaRPr>
          </a:p>
        </p:txBody>
      </p:sp>
      <p:sp>
        <p:nvSpPr>
          <p:cNvPr id="19460" name="ZoneTexte 3"/>
          <p:cNvSpPr txBox="1">
            <a:spLocks noChangeArrowheads="1"/>
          </p:cNvSpPr>
          <p:nvPr/>
        </p:nvSpPr>
        <p:spPr bwMode="auto">
          <a:xfrm>
            <a:off x="971550" y="5949950"/>
            <a:ext cx="75612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800">
                <a:solidFill>
                  <a:srgbClr val="006600"/>
                </a:solidFill>
                <a:latin typeface="Monotype Corsiva" pitchFamily="66" charset="0"/>
              </a:rPr>
              <a:t>Les images utilisées pour les montages ont été trouvées sur le net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1511660" y="4221088"/>
            <a:ext cx="6480720" cy="132343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anose="03010101010201010101" pitchFamily="66" charset="0"/>
                <a:cs typeface="+mn-cs"/>
              </a:rPr>
              <a:t>Tino Rossi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anose="03010101010201010101" pitchFamily="66" charset="0"/>
                <a:cs typeface="+mn-cs"/>
              </a:rPr>
              <a:t>La rose de Noël 1960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101</Words>
  <Application>Microsoft Office PowerPoint</Application>
  <PresentationFormat>Affichage à l'écran (4:3)</PresentationFormat>
  <Paragraphs>22</Paragraphs>
  <Slides>18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Calibri</vt:lpstr>
      <vt:lpstr>Arial</vt:lpstr>
      <vt:lpstr>Algerian</vt:lpstr>
      <vt:lpstr>Monotype Corsiva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Jean-Claude</dc:creator>
  <cp:lastModifiedBy>Papy 16</cp:lastModifiedBy>
  <cp:revision>8</cp:revision>
  <dcterms:created xsi:type="dcterms:W3CDTF">2013-11-02T15:55:31Z</dcterms:created>
  <dcterms:modified xsi:type="dcterms:W3CDTF">2015-11-07T15:28:12Z</dcterms:modified>
</cp:coreProperties>
</file>